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70" r:id="rId5"/>
    <p:sldId id="271" r:id="rId6"/>
    <p:sldId id="260" r:id="rId7"/>
    <p:sldId id="259" r:id="rId8"/>
    <p:sldId id="272" r:id="rId9"/>
    <p:sldId id="263" r:id="rId10"/>
    <p:sldId id="261" r:id="rId11"/>
    <p:sldId id="264" r:id="rId12"/>
    <p:sldId id="266" r:id="rId13"/>
    <p:sldId id="267" r:id="rId14"/>
    <p:sldId id="268" r:id="rId15"/>
    <p:sldId id="269" r:id="rId16"/>
    <p:sldId id="265" r:id="rId17"/>
    <p:sldId id="273" r:id="rId18"/>
    <p:sldId id="275" r:id="rId19"/>
    <p:sldId id="274" r:id="rId20"/>
    <p:sldId id="277" r:id="rId21"/>
    <p:sldId id="278" r:id="rId22"/>
    <p:sldId id="276" r:id="rId23"/>
    <p:sldId id="280" r:id="rId24"/>
    <p:sldId id="279" r:id="rId2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96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594B7B84-BC9D-4B69-9207-615085B41819}" type="datetimeFigureOut">
              <a:rPr lang="cs-CZ" smtClean="0"/>
              <a:pPr/>
              <a:t>11.9.2018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1FD959E-8937-441F-AED9-64E925275E8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94B7B84-BC9D-4B69-9207-615085B41819}" type="datetimeFigureOut">
              <a:rPr lang="cs-CZ" smtClean="0"/>
              <a:pPr/>
              <a:t>11.9.2018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1FD959E-8937-441F-AED9-64E925275E8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94B7B84-BC9D-4B69-9207-615085B41819}" type="datetimeFigureOut">
              <a:rPr lang="cs-CZ" smtClean="0"/>
              <a:pPr/>
              <a:t>11.9.2018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1FD959E-8937-441F-AED9-64E925275E8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94B7B84-BC9D-4B69-9207-615085B41819}" type="datetimeFigureOut">
              <a:rPr lang="cs-CZ" smtClean="0"/>
              <a:pPr/>
              <a:t>11.9.2018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1FD959E-8937-441F-AED9-64E925275E8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594B7B84-BC9D-4B69-9207-615085B41819}" type="datetimeFigureOut">
              <a:rPr lang="cs-CZ" smtClean="0"/>
              <a:pPr/>
              <a:t>11.9.2018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1FD959E-8937-441F-AED9-64E925275E84}"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594B7B84-BC9D-4B69-9207-615085B41819}" type="datetimeFigureOut">
              <a:rPr lang="cs-CZ" smtClean="0"/>
              <a:pPr/>
              <a:t>11.9.2018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1FD959E-8937-441F-AED9-64E925275E8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594B7B84-BC9D-4B69-9207-615085B41819}" type="datetimeFigureOut">
              <a:rPr lang="cs-CZ" smtClean="0"/>
              <a:pPr/>
              <a:t>11.9.2018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1FD959E-8937-441F-AED9-64E925275E8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594B7B84-BC9D-4B69-9207-615085B41819}" type="datetimeFigureOut">
              <a:rPr lang="cs-CZ" smtClean="0"/>
              <a:pPr/>
              <a:t>11.9.2018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1FD959E-8937-441F-AED9-64E925275E8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594B7B84-BC9D-4B69-9207-615085B41819}" type="datetimeFigureOut">
              <a:rPr lang="cs-CZ" smtClean="0"/>
              <a:pPr/>
              <a:t>11.9.2018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1FD959E-8937-441F-AED9-64E925275E8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594B7B84-BC9D-4B69-9207-615085B41819}" type="datetimeFigureOut">
              <a:rPr lang="cs-CZ" smtClean="0"/>
              <a:pPr/>
              <a:t>11.9.2018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1FD959E-8937-441F-AED9-64E925275E8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594B7B84-BC9D-4B69-9207-615085B41819}" type="datetimeFigureOut">
              <a:rPr lang="cs-CZ" smtClean="0"/>
              <a:pPr/>
              <a:t>11.9.2018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1FD959E-8937-441F-AED9-64E925275E8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4B7B84-BC9D-4B69-9207-615085B41819}" type="datetimeFigureOut">
              <a:rPr lang="cs-CZ" smtClean="0"/>
              <a:pPr/>
              <a:t>11.9.2018</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FD959E-8937-441F-AED9-64E925275E8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dnadpis 2"/>
          <p:cNvSpPr txBox="1">
            <a:spLocks/>
          </p:cNvSpPr>
          <p:nvPr/>
        </p:nvSpPr>
        <p:spPr>
          <a:xfrm>
            <a:off x="25860" y="3614509"/>
            <a:ext cx="9144000" cy="864096"/>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cs-CZ" sz="7200" b="1" dirty="0" smtClean="0">
                <a:ln>
                  <a:solidFill>
                    <a:schemeClr val="tx1"/>
                  </a:solidFill>
                </a:ln>
                <a:solidFill>
                  <a:srgbClr val="0070C0"/>
                </a:solidFill>
              </a:rPr>
              <a:t>ARTS TALK ABOUT US</a:t>
            </a:r>
            <a:endParaRPr kumimoji="0" lang="en-US" sz="7200" b="1" i="0" u="none" strike="noStrike" kern="1200" cap="none" spc="0" normalizeH="0" baseline="0" dirty="0">
              <a:ln>
                <a:solidFill>
                  <a:schemeClr val="tx1"/>
                </a:solidFill>
              </a:ln>
              <a:solidFill>
                <a:srgbClr val="0070C0"/>
              </a:solidFill>
              <a:effectLst/>
              <a:uLnTx/>
              <a:uFillTx/>
            </a:endParaRPr>
          </a:p>
        </p:txBody>
      </p:sp>
      <p:sp>
        <p:nvSpPr>
          <p:cNvPr id="7" name="Podnadpis 2"/>
          <p:cNvSpPr txBox="1">
            <a:spLocks/>
          </p:cNvSpPr>
          <p:nvPr/>
        </p:nvSpPr>
        <p:spPr>
          <a:xfrm>
            <a:off x="0" y="0"/>
            <a:ext cx="9144000" cy="692696"/>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cs-CZ" sz="3200" b="1" dirty="0" err="1" smtClean="0"/>
              <a:t>Lesson</a:t>
            </a:r>
            <a:r>
              <a:rPr lang="cs-CZ" sz="3200" b="1" dirty="0" smtClean="0"/>
              <a:t> </a:t>
            </a:r>
            <a:r>
              <a:rPr lang="cs-CZ" sz="3200" b="1" dirty="0" err="1" smtClean="0"/>
              <a:t>for</a:t>
            </a:r>
            <a:r>
              <a:rPr lang="cs-CZ" sz="3200" b="1" dirty="0" smtClean="0"/>
              <a:t> </a:t>
            </a:r>
            <a:r>
              <a:rPr lang="cs-CZ" sz="3200" b="1" dirty="0" err="1" smtClean="0"/>
              <a:t>Joensuu</a:t>
            </a:r>
            <a:r>
              <a:rPr lang="cs-CZ" sz="3200" b="1" dirty="0" smtClean="0"/>
              <a:t> </a:t>
            </a:r>
            <a:r>
              <a:rPr lang="cs-CZ" sz="3200" b="1" dirty="0" err="1" smtClean="0"/>
              <a:t>school</a:t>
            </a:r>
            <a:r>
              <a:rPr lang="cs-CZ" sz="3200" b="1" dirty="0" smtClean="0"/>
              <a:t>, </a:t>
            </a:r>
            <a:r>
              <a:rPr lang="cs-CZ" sz="3200" b="1" dirty="0" err="1" smtClean="0"/>
              <a:t>Finland</a:t>
            </a:r>
            <a:endParaRPr kumimoji="0" lang="en-US" sz="3200" b="1" i="0" u="none" strike="noStrike" kern="1200" cap="none" spc="0" normalizeH="0" baseline="0" noProof="0" dirty="0">
              <a:ln>
                <a:noFill/>
              </a:ln>
              <a:solidFill>
                <a:schemeClr val="tx1"/>
              </a:solidFill>
              <a:effectLst/>
              <a:uLnTx/>
              <a:uFillTx/>
              <a:latin typeface="+mn-lt"/>
              <a:ea typeface="+mn-ea"/>
              <a:cs typeface="+mn-cs"/>
            </a:endParaRPr>
          </a:p>
        </p:txBody>
      </p:sp>
      <p:sp>
        <p:nvSpPr>
          <p:cNvPr id="8" name="Podnadpis 2"/>
          <p:cNvSpPr txBox="1">
            <a:spLocks/>
          </p:cNvSpPr>
          <p:nvPr/>
        </p:nvSpPr>
        <p:spPr>
          <a:xfrm>
            <a:off x="107504" y="836712"/>
            <a:ext cx="8928992" cy="2304256"/>
          </a:xfrm>
          <a:prstGeom prst="rect">
            <a:avLst/>
          </a:prstGeom>
          <a:ln>
            <a:noFill/>
          </a:ln>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cs-CZ" sz="7200" b="1" noProof="0" dirty="0" smtClean="0">
                <a:ln>
                  <a:solidFill>
                    <a:schemeClr val="tx1"/>
                  </a:solidFill>
                </a:ln>
                <a:solidFill>
                  <a:srgbClr val="FF0000"/>
                </a:solidFill>
              </a:rPr>
              <a:t>CZECH FOLKLORE DANCES</a:t>
            </a:r>
            <a:endParaRPr kumimoji="0" lang="en-US" sz="7200" b="1" i="0" u="none" strike="noStrike" kern="1200" cap="none" spc="0" normalizeH="0" baseline="0" noProof="0" dirty="0">
              <a:ln>
                <a:solidFill>
                  <a:schemeClr val="tx1"/>
                </a:solidFill>
              </a:ln>
              <a:solidFill>
                <a:srgbClr val="FF0000"/>
              </a:solidFill>
              <a:effectLst/>
              <a:uLnTx/>
              <a:uFillTx/>
            </a:endParaRPr>
          </a:p>
        </p:txBody>
      </p:sp>
      <p:sp>
        <p:nvSpPr>
          <p:cNvPr id="13" name="TextovéPole 12"/>
          <p:cNvSpPr txBox="1"/>
          <p:nvPr/>
        </p:nvSpPr>
        <p:spPr>
          <a:xfrm>
            <a:off x="0" y="3106289"/>
            <a:ext cx="9144000" cy="584775"/>
          </a:xfrm>
          <a:prstGeom prst="rect">
            <a:avLst/>
          </a:prstGeom>
          <a:noFill/>
        </p:spPr>
        <p:txBody>
          <a:bodyPr wrap="square" rtlCol="0">
            <a:spAutoFit/>
          </a:bodyPr>
          <a:lstStyle/>
          <a:p>
            <a:pPr algn="ctr"/>
            <a:r>
              <a:rPr lang="en-US" sz="3200" dirty="0" smtClean="0"/>
              <a:t>for project:</a:t>
            </a:r>
            <a:endParaRPr lang="en-US" sz="3200" dirty="0"/>
          </a:p>
        </p:txBody>
      </p:sp>
      <p:pic>
        <p:nvPicPr>
          <p:cNvPr id="14" name="Obrázek 13" descr="eu_flag_co_funded_pos_[rgb]_right.jpg"/>
          <p:cNvPicPr>
            <a:picLocks noChangeAspect="1"/>
          </p:cNvPicPr>
          <p:nvPr/>
        </p:nvPicPr>
        <p:blipFill>
          <a:blip r:embed="rId2" cstate="print"/>
          <a:stretch>
            <a:fillRect/>
          </a:stretch>
        </p:blipFill>
        <p:spPr>
          <a:xfrm>
            <a:off x="971600" y="5028701"/>
            <a:ext cx="4644008" cy="1326521"/>
          </a:xfrm>
          <a:prstGeom prst="rect">
            <a:avLst/>
          </a:prstGeom>
        </p:spPr>
      </p:pic>
      <p:pic>
        <p:nvPicPr>
          <p:cNvPr id="15" name="Obrázek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4606522"/>
            <a:ext cx="1728192" cy="217088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1417638"/>
          </a:xfrm>
        </p:spPr>
        <p:txBody>
          <a:bodyPr>
            <a:normAutofit fontScale="90000"/>
          </a:bodyPr>
          <a:lstStyle/>
          <a:p>
            <a:r>
              <a:rPr lang="en-GB" b="1" dirty="0" smtClean="0">
                <a:solidFill>
                  <a:srgbClr val="FF0000"/>
                </a:solidFill>
              </a:rPr>
              <a:t>B) Historical background of the song </a:t>
            </a:r>
            <a:r>
              <a:rPr lang="cs-CZ" dirty="0" smtClean="0"/>
              <a:t/>
            </a:r>
            <a:br>
              <a:rPr lang="cs-CZ" dirty="0" smtClean="0"/>
            </a:br>
            <a:endParaRPr lang="cs-CZ" dirty="0"/>
          </a:p>
        </p:txBody>
      </p:sp>
      <p:sp>
        <p:nvSpPr>
          <p:cNvPr id="3" name="Zástupný symbol pro obsah 2"/>
          <p:cNvSpPr>
            <a:spLocks noGrp="1"/>
          </p:cNvSpPr>
          <p:nvPr>
            <p:ph idx="1"/>
          </p:nvPr>
        </p:nvSpPr>
        <p:spPr>
          <a:xfrm>
            <a:off x="0" y="836713"/>
            <a:ext cx="8964488" cy="2808311"/>
          </a:xfrm>
        </p:spPr>
        <p:txBody>
          <a:bodyPr>
            <a:normAutofit/>
          </a:bodyPr>
          <a:lstStyle/>
          <a:p>
            <a:pPr>
              <a:buNone/>
            </a:pPr>
            <a:r>
              <a:rPr lang="cs-CZ" sz="2800" dirty="0" smtClean="0"/>
              <a:t>	</a:t>
            </a:r>
            <a:r>
              <a:rPr lang="en-GB" sz="2800" dirty="0" smtClean="0"/>
              <a:t>People who worked in Ostrava´s factories were coming from the surrounding villages and even from Slovakia which was part of the former Czechoslovak Republic. They brought their traditions, dances and songs with them. </a:t>
            </a:r>
            <a:endParaRPr lang="cs-CZ" sz="2800" dirty="0" smtClean="0"/>
          </a:p>
          <a:p>
            <a:endParaRPr lang="cs-CZ" dirty="0"/>
          </a:p>
        </p:txBody>
      </p:sp>
      <p:grpSp>
        <p:nvGrpSpPr>
          <p:cNvPr id="13" name="Skupina 12"/>
          <p:cNvGrpSpPr/>
          <p:nvPr/>
        </p:nvGrpSpPr>
        <p:grpSpPr>
          <a:xfrm>
            <a:off x="971600" y="2708920"/>
            <a:ext cx="7452320" cy="3973735"/>
            <a:chOff x="971600" y="2708920"/>
            <a:chExt cx="7452320" cy="3973735"/>
          </a:xfrm>
        </p:grpSpPr>
        <p:grpSp>
          <p:nvGrpSpPr>
            <p:cNvPr id="7" name="Skupina 6"/>
            <p:cNvGrpSpPr/>
            <p:nvPr/>
          </p:nvGrpSpPr>
          <p:grpSpPr>
            <a:xfrm>
              <a:off x="971600" y="2708920"/>
              <a:ext cx="7452320" cy="3973735"/>
              <a:chOff x="971600" y="2636912"/>
              <a:chExt cx="7452320" cy="3973735"/>
            </a:xfrm>
          </p:grpSpPr>
          <p:pic>
            <p:nvPicPr>
              <p:cNvPr id="5" name="Obrázek 4" descr="ČSSR-mapa.png"/>
              <p:cNvPicPr>
                <a:picLocks noChangeAspect="1"/>
              </p:cNvPicPr>
              <p:nvPr/>
            </p:nvPicPr>
            <p:blipFill>
              <a:blip r:embed="rId2" cstate="screen"/>
              <a:stretch>
                <a:fillRect/>
              </a:stretch>
            </p:blipFill>
            <p:spPr>
              <a:xfrm>
                <a:off x="971600" y="2636912"/>
                <a:ext cx="7452320" cy="3973735"/>
              </a:xfrm>
              <a:prstGeom prst="rect">
                <a:avLst/>
              </a:prstGeom>
            </p:spPr>
          </p:pic>
          <p:sp>
            <p:nvSpPr>
              <p:cNvPr id="6" name="Obdélník 5"/>
              <p:cNvSpPr/>
              <p:nvPr/>
            </p:nvSpPr>
            <p:spPr>
              <a:xfrm>
                <a:off x="4355976" y="2924944"/>
                <a:ext cx="3816424" cy="4320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Czechoslovakia 1918 - 1993 </a:t>
                </a:r>
                <a:endParaRPr lang="en-US" b="1" dirty="0">
                  <a:solidFill>
                    <a:schemeClr val="tx1"/>
                  </a:solidFill>
                </a:endParaRPr>
              </a:p>
            </p:txBody>
          </p:sp>
        </p:grpSp>
        <p:sp>
          <p:nvSpPr>
            <p:cNvPr id="8" name="Obdélník 7"/>
            <p:cNvSpPr/>
            <p:nvPr/>
          </p:nvSpPr>
          <p:spPr>
            <a:xfrm>
              <a:off x="2483768" y="4149080"/>
              <a:ext cx="2160240" cy="5760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CZECH  AND MORAVIA PART</a:t>
              </a:r>
              <a:endParaRPr lang="cs-CZ" dirty="0">
                <a:solidFill>
                  <a:schemeClr val="tx1"/>
                </a:solidFill>
              </a:endParaRPr>
            </a:p>
          </p:txBody>
        </p:sp>
        <p:sp>
          <p:nvSpPr>
            <p:cNvPr id="12" name="Obdélník 11"/>
            <p:cNvSpPr/>
            <p:nvPr/>
          </p:nvSpPr>
          <p:spPr>
            <a:xfrm>
              <a:off x="5220072" y="5013176"/>
              <a:ext cx="2448272"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SLOVAK  PART</a:t>
              </a:r>
              <a:endParaRPr lang="cs-CZ" dirty="0">
                <a:solidFill>
                  <a:schemeClr val="tx1"/>
                </a:solidFill>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1417638"/>
          </a:xfrm>
        </p:spPr>
        <p:txBody>
          <a:bodyPr>
            <a:normAutofit fontScale="90000"/>
          </a:bodyPr>
          <a:lstStyle/>
          <a:p>
            <a:r>
              <a:rPr lang="en-US" b="1" dirty="0" smtClean="0">
                <a:solidFill>
                  <a:srgbClr val="FF0000"/>
                </a:solidFill>
              </a:rPr>
              <a:t>C) Geographical background </a:t>
            </a:r>
            <a:r>
              <a:rPr lang="cs-CZ" dirty="0" smtClean="0"/>
              <a:t/>
            </a:r>
            <a:br>
              <a:rPr lang="cs-CZ" dirty="0" smtClean="0"/>
            </a:br>
            <a:endParaRPr lang="cs-CZ" dirty="0"/>
          </a:p>
        </p:txBody>
      </p:sp>
      <p:sp>
        <p:nvSpPr>
          <p:cNvPr id="3" name="Zástupný symbol pro obsah 2"/>
          <p:cNvSpPr>
            <a:spLocks noGrp="1"/>
          </p:cNvSpPr>
          <p:nvPr>
            <p:ph idx="1"/>
          </p:nvPr>
        </p:nvSpPr>
        <p:spPr>
          <a:xfrm>
            <a:off x="0" y="692696"/>
            <a:ext cx="8964488" cy="2808311"/>
          </a:xfrm>
        </p:spPr>
        <p:txBody>
          <a:bodyPr>
            <a:normAutofit lnSpcReduction="10000"/>
          </a:bodyPr>
          <a:lstStyle/>
          <a:p>
            <a:pPr>
              <a:buNone/>
            </a:pPr>
            <a:r>
              <a:rPr lang="cs-CZ" sz="2800" dirty="0" smtClean="0"/>
              <a:t>	</a:t>
            </a:r>
            <a:r>
              <a:rPr lang="en-GB" sz="2800" dirty="0" smtClean="0"/>
              <a:t>We will teach you a special song and dance called BABSKY which means OLD WOMEN´s. It is a kind of "Czardas" which women from both sides of the Czech and Slovak border used to dance in the pub "U </a:t>
            </a:r>
            <a:r>
              <a:rPr lang="en-GB" sz="2800" dirty="0" err="1" smtClean="0"/>
              <a:t>Janošča</a:t>
            </a:r>
            <a:r>
              <a:rPr lang="en-GB" sz="2800" dirty="0" smtClean="0"/>
              <a:t>" in the </a:t>
            </a:r>
            <a:r>
              <a:rPr lang="en-GB" sz="2800" dirty="0" err="1" smtClean="0"/>
              <a:t>Beskydy</a:t>
            </a:r>
            <a:r>
              <a:rPr lang="en-GB" sz="2800" dirty="0" smtClean="0"/>
              <a:t> Mountains near the village </a:t>
            </a:r>
            <a:r>
              <a:rPr lang="en-GB" sz="2800" dirty="0" err="1" smtClean="0"/>
              <a:t>Bílá</a:t>
            </a:r>
            <a:r>
              <a:rPr lang="en-GB" sz="2800" dirty="0" smtClean="0"/>
              <a:t>, which means white. Women used to sing this song late at night when men got tired and decided to have a drink or a chat. </a:t>
            </a:r>
            <a:endParaRPr lang="cs-CZ" sz="2800" dirty="0" smtClean="0"/>
          </a:p>
          <a:p>
            <a:pPr>
              <a:buNone/>
            </a:pPr>
            <a:endParaRPr lang="cs-CZ" sz="2800" dirty="0" smtClean="0"/>
          </a:p>
          <a:p>
            <a:endParaRPr lang="cs-CZ" dirty="0"/>
          </a:p>
        </p:txBody>
      </p:sp>
      <p:grpSp>
        <p:nvGrpSpPr>
          <p:cNvPr id="13" name="Skupina 12"/>
          <p:cNvGrpSpPr/>
          <p:nvPr/>
        </p:nvGrpSpPr>
        <p:grpSpPr>
          <a:xfrm>
            <a:off x="1403648" y="3573016"/>
            <a:ext cx="7020272" cy="3541687"/>
            <a:chOff x="1403648" y="3573016"/>
            <a:chExt cx="7020272" cy="3541687"/>
          </a:xfrm>
        </p:grpSpPr>
        <p:grpSp>
          <p:nvGrpSpPr>
            <p:cNvPr id="4" name="Skupina 12"/>
            <p:cNvGrpSpPr/>
            <p:nvPr/>
          </p:nvGrpSpPr>
          <p:grpSpPr>
            <a:xfrm>
              <a:off x="1403648" y="3573016"/>
              <a:ext cx="7020272" cy="3541687"/>
              <a:chOff x="971600" y="2708920"/>
              <a:chExt cx="7452320" cy="3973735"/>
            </a:xfrm>
          </p:grpSpPr>
          <p:grpSp>
            <p:nvGrpSpPr>
              <p:cNvPr id="7" name="Skupina 6"/>
              <p:cNvGrpSpPr/>
              <p:nvPr/>
            </p:nvGrpSpPr>
            <p:grpSpPr>
              <a:xfrm>
                <a:off x="971600" y="2708920"/>
                <a:ext cx="7452320" cy="3973735"/>
                <a:chOff x="971600" y="2636912"/>
                <a:chExt cx="7452320" cy="3973735"/>
              </a:xfrm>
            </p:grpSpPr>
            <p:pic>
              <p:nvPicPr>
                <p:cNvPr id="5" name="Obrázek 4" descr="ČSSR-mapa.png"/>
                <p:cNvPicPr>
                  <a:picLocks noChangeAspect="1"/>
                </p:cNvPicPr>
                <p:nvPr/>
              </p:nvPicPr>
              <p:blipFill>
                <a:blip r:embed="rId2" cstate="screen"/>
                <a:stretch>
                  <a:fillRect/>
                </a:stretch>
              </p:blipFill>
              <p:spPr>
                <a:xfrm>
                  <a:off x="971600" y="2636912"/>
                  <a:ext cx="7452320" cy="3973735"/>
                </a:xfrm>
                <a:prstGeom prst="rect">
                  <a:avLst/>
                </a:prstGeom>
              </p:spPr>
            </p:pic>
            <p:sp>
              <p:nvSpPr>
                <p:cNvPr id="6" name="Obdélník 5"/>
                <p:cNvSpPr/>
                <p:nvPr/>
              </p:nvSpPr>
              <p:spPr>
                <a:xfrm>
                  <a:off x="4334942" y="2636912"/>
                  <a:ext cx="3816424" cy="9695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smtClean="0">
                      <a:solidFill>
                        <a:srgbClr val="FF0000"/>
                      </a:solidFill>
                    </a:rPr>
                    <a:t>KELČOVSKÉ SEDLO, </a:t>
                  </a:r>
                </a:p>
                <a:p>
                  <a:pPr algn="ctr"/>
                  <a:r>
                    <a:rPr lang="cs-CZ" b="1" dirty="0" smtClean="0">
                      <a:solidFill>
                        <a:srgbClr val="FF0000"/>
                      </a:solidFill>
                    </a:rPr>
                    <a:t>NEAR „BÍLÁ“ VILLAGE </a:t>
                  </a:r>
                </a:p>
                <a:p>
                  <a:pPr algn="ctr"/>
                  <a:r>
                    <a:rPr lang="cs-CZ" b="1" dirty="0" smtClean="0">
                      <a:solidFill>
                        <a:srgbClr val="FF0000"/>
                      </a:solidFill>
                    </a:rPr>
                    <a:t>IN THE BESKYDY MOUNTAINS</a:t>
                  </a:r>
                  <a:r>
                    <a:rPr lang="en-US" b="1" dirty="0" smtClean="0">
                      <a:solidFill>
                        <a:srgbClr val="FF0000"/>
                      </a:solidFill>
                    </a:rPr>
                    <a:t> </a:t>
                  </a:r>
                  <a:endParaRPr lang="en-US" b="1" dirty="0">
                    <a:solidFill>
                      <a:srgbClr val="FF0000"/>
                    </a:solidFill>
                  </a:endParaRPr>
                </a:p>
              </p:txBody>
            </p:sp>
          </p:grpSp>
          <p:sp>
            <p:nvSpPr>
              <p:cNvPr id="8" name="Obdélník 7"/>
              <p:cNvSpPr/>
              <p:nvPr/>
            </p:nvSpPr>
            <p:spPr>
              <a:xfrm>
                <a:off x="2483768" y="4149080"/>
                <a:ext cx="2160240" cy="5760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CZECH  AND MORAVIA PART</a:t>
                </a:r>
                <a:endParaRPr lang="cs-CZ" dirty="0">
                  <a:solidFill>
                    <a:schemeClr val="tx1"/>
                  </a:solidFill>
                </a:endParaRPr>
              </a:p>
            </p:txBody>
          </p:sp>
          <p:sp>
            <p:nvSpPr>
              <p:cNvPr id="12" name="Obdélník 11"/>
              <p:cNvSpPr/>
              <p:nvPr/>
            </p:nvSpPr>
            <p:spPr>
              <a:xfrm>
                <a:off x="5220072" y="5013176"/>
                <a:ext cx="2448272" cy="3600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rPr>
                  <a:t>SLOVAK  PART</a:t>
                </a:r>
                <a:endParaRPr lang="cs-CZ" dirty="0">
                  <a:solidFill>
                    <a:schemeClr val="tx1"/>
                  </a:solidFill>
                </a:endParaRPr>
              </a:p>
            </p:txBody>
          </p:sp>
        </p:grpSp>
        <p:cxnSp>
          <p:nvCxnSpPr>
            <p:cNvPr id="11" name="Přímá spojovací šipka 10"/>
            <p:cNvCxnSpPr/>
            <p:nvPr/>
          </p:nvCxnSpPr>
          <p:spPr>
            <a:xfrm flipH="1">
              <a:off x="5508104" y="4509120"/>
              <a:ext cx="288032" cy="86409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1" descr="na ohništu - v kroji kresba 001.jpg"/>
          <p:cNvPicPr/>
          <p:nvPr/>
        </p:nvPicPr>
        <p:blipFill>
          <a:blip r:embed="rId2" cstate="screen"/>
          <a:stretch>
            <a:fillRect/>
          </a:stretch>
        </p:blipFill>
        <p:spPr>
          <a:xfrm>
            <a:off x="1907704" y="1484784"/>
            <a:ext cx="3388384" cy="3036499"/>
          </a:xfrm>
          <a:prstGeom prst="rect">
            <a:avLst/>
          </a:prstGeom>
        </p:spPr>
      </p:pic>
      <p:sp>
        <p:nvSpPr>
          <p:cNvPr id="2" name="Nadpis 1"/>
          <p:cNvSpPr>
            <a:spLocks noGrp="1"/>
          </p:cNvSpPr>
          <p:nvPr>
            <p:ph type="title"/>
          </p:nvPr>
        </p:nvSpPr>
        <p:spPr>
          <a:xfrm>
            <a:off x="457200" y="0"/>
            <a:ext cx="8229600" cy="1124744"/>
          </a:xfrm>
        </p:spPr>
        <p:txBody>
          <a:bodyPr>
            <a:normAutofit fontScale="90000"/>
          </a:bodyPr>
          <a:lstStyle/>
          <a:p>
            <a:r>
              <a:rPr lang="en-GB" sz="3100" b="1" dirty="0" smtClean="0">
                <a:solidFill>
                  <a:srgbClr val="FF0000"/>
                </a:solidFill>
              </a:rPr>
              <a:t>1) Read the Czech words and guess their English meaning. Then write these words in your language.</a:t>
            </a:r>
            <a:endParaRPr lang="cs-CZ" sz="3100" dirty="0">
              <a:solidFill>
                <a:srgbClr val="FF0000"/>
              </a:solidFill>
            </a:endParaRPr>
          </a:p>
        </p:txBody>
      </p:sp>
      <p:sp>
        <p:nvSpPr>
          <p:cNvPr id="3" name="Zástupný symbol pro obsah 2"/>
          <p:cNvSpPr>
            <a:spLocks noGrp="1"/>
          </p:cNvSpPr>
          <p:nvPr>
            <p:ph idx="1"/>
          </p:nvPr>
        </p:nvSpPr>
        <p:spPr>
          <a:xfrm>
            <a:off x="5101208" y="1124744"/>
            <a:ext cx="4042792" cy="5949280"/>
          </a:xfrm>
        </p:spPr>
        <p:txBody>
          <a:bodyPr>
            <a:normAutofit fontScale="92500" lnSpcReduction="20000"/>
          </a:bodyPr>
          <a:lstStyle/>
          <a:p>
            <a:pPr>
              <a:buNone/>
            </a:pPr>
            <a:r>
              <a:rPr lang="en-GB" dirty="0" smtClean="0"/>
              <a:t>a) beloved</a:t>
            </a:r>
            <a:endParaRPr lang="cs-CZ" dirty="0" smtClean="0"/>
          </a:p>
          <a:p>
            <a:pPr>
              <a:buNone/>
            </a:pPr>
            <a:r>
              <a:rPr lang="en-GB" dirty="0" smtClean="0"/>
              <a:t>b) evening</a:t>
            </a:r>
            <a:endParaRPr lang="cs-CZ" dirty="0" smtClean="0"/>
          </a:p>
          <a:p>
            <a:pPr marL="514350" indent="-514350">
              <a:buNone/>
            </a:pPr>
            <a:r>
              <a:rPr lang="cs-CZ" dirty="0" smtClean="0"/>
              <a:t>c) </a:t>
            </a:r>
            <a:r>
              <a:rPr lang="en-GB" dirty="0" smtClean="0"/>
              <a:t>fire</a:t>
            </a:r>
            <a:endParaRPr lang="cs-CZ" dirty="0" smtClean="0"/>
          </a:p>
          <a:p>
            <a:pPr marL="514350" indent="-514350">
              <a:buNone/>
            </a:pPr>
            <a:r>
              <a:rPr lang="en-GB" dirty="0" smtClean="0"/>
              <a:t>d) got a fever </a:t>
            </a:r>
            <a:endParaRPr lang="cs-CZ" dirty="0" smtClean="0"/>
          </a:p>
          <a:p>
            <a:pPr marL="514350" indent="-514350">
              <a:buNone/>
            </a:pPr>
            <a:r>
              <a:rPr lang="en-GB" dirty="0" smtClean="0"/>
              <a:t>e) has got a headache </a:t>
            </a:r>
            <a:endParaRPr lang="cs-CZ" dirty="0" smtClean="0"/>
          </a:p>
          <a:p>
            <a:pPr marL="514350" indent="-514350">
              <a:buNone/>
            </a:pPr>
            <a:r>
              <a:rPr lang="en-GB" dirty="0" smtClean="0"/>
              <a:t>f) head</a:t>
            </a:r>
            <a:endParaRPr lang="cs-CZ" dirty="0" smtClean="0"/>
          </a:p>
          <a:p>
            <a:pPr marL="514350" indent="-514350">
              <a:buNone/>
            </a:pPr>
            <a:r>
              <a:rPr lang="en-GB" dirty="0" smtClean="0"/>
              <a:t>g) hurts</a:t>
            </a:r>
            <a:endParaRPr lang="cs-CZ" dirty="0" smtClean="0"/>
          </a:p>
          <a:p>
            <a:pPr marL="514350" indent="-514350">
              <a:buNone/>
            </a:pPr>
            <a:r>
              <a:rPr lang="en-GB" dirty="0" smtClean="0"/>
              <a:t>h) in the fire ring </a:t>
            </a:r>
            <a:endParaRPr lang="cs-CZ" dirty="0" smtClean="0"/>
          </a:p>
          <a:p>
            <a:pPr marL="571500" indent="-571500">
              <a:buNone/>
            </a:pPr>
            <a:r>
              <a:rPr lang="cs-CZ" dirty="0" smtClean="0"/>
              <a:t>i) </a:t>
            </a:r>
            <a:r>
              <a:rPr lang="en-GB" dirty="0" smtClean="0"/>
              <a:t>is burning</a:t>
            </a:r>
            <a:endParaRPr lang="cs-CZ" dirty="0" smtClean="0"/>
          </a:p>
          <a:p>
            <a:pPr marL="571500" indent="-571500">
              <a:buNone/>
            </a:pPr>
            <a:r>
              <a:rPr lang="en-GB" dirty="0" smtClean="0"/>
              <a:t>j) last night</a:t>
            </a:r>
            <a:endParaRPr lang="cs-CZ" dirty="0" smtClean="0"/>
          </a:p>
          <a:p>
            <a:pPr marL="571500" indent="-571500">
              <a:buNone/>
            </a:pPr>
            <a:r>
              <a:rPr lang="en-GB" dirty="0" smtClean="0"/>
              <a:t>k) my</a:t>
            </a:r>
            <a:endParaRPr lang="cs-CZ" dirty="0" smtClean="0"/>
          </a:p>
          <a:p>
            <a:pPr marL="571500" indent="-571500">
              <a:buNone/>
            </a:pPr>
            <a:r>
              <a:rPr lang="en-GB" dirty="0" smtClean="0"/>
              <a:t>l) yesterday</a:t>
            </a:r>
            <a:endParaRPr lang="cs-CZ" dirty="0"/>
          </a:p>
        </p:txBody>
      </p:sp>
      <p:sp>
        <p:nvSpPr>
          <p:cNvPr id="4" name="Zástupný symbol pro obsah 2"/>
          <p:cNvSpPr txBox="1">
            <a:spLocks/>
          </p:cNvSpPr>
          <p:nvPr/>
        </p:nvSpPr>
        <p:spPr>
          <a:xfrm>
            <a:off x="395536" y="1124744"/>
            <a:ext cx="4176464" cy="5733256"/>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1) Na </a:t>
            </a:r>
            <a:r>
              <a:rPr kumimoji="0" lang="en-GB" sz="3200" b="0" i="0" u="none" strike="noStrike" kern="1200" cap="none" spc="0" normalizeH="0" baseline="0" noProof="0" dirty="0" err="1" smtClean="0">
                <a:ln>
                  <a:noFill/>
                </a:ln>
                <a:solidFill>
                  <a:schemeClr val="tx1"/>
                </a:solidFill>
                <a:effectLst/>
                <a:uLnTx/>
                <a:uFillTx/>
                <a:latin typeface="+mn-lt"/>
                <a:ea typeface="+mn-ea"/>
                <a:cs typeface="+mn-cs"/>
              </a:rPr>
              <a:t>ohnišču</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 –</a:t>
            </a:r>
            <a:r>
              <a:rPr kumimoji="0" lang="cs-CZ"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2) </a:t>
            </a:r>
            <a:r>
              <a:rPr kumimoji="0" lang="en-GB" sz="3200" b="0" i="0" u="none" strike="noStrike" kern="1200" cap="none" spc="0" normalizeH="0" baseline="0" noProof="0" dirty="0" err="1" smtClean="0">
                <a:ln>
                  <a:noFill/>
                </a:ln>
                <a:solidFill>
                  <a:schemeClr val="tx1"/>
                </a:solidFill>
                <a:effectLst/>
                <a:uLnTx/>
                <a:uFillTx/>
                <a:latin typeface="+mn-lt"/>
                <a:ea typeface="+mn-ea"/>
                <a:cs typeface="+mn-cs"/>
              </a:rPr>
              <a:t>Oheň</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 – </a:t>
            </a:r>
            <a:r>
              <a:rPr kumimoji="0" lang="cs-CZ"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3) </a:t>
            </a:r>
            <a:r>
              <a:rPr kumimoji="0" lang="en-GB" sz="3200" b="0" i="0" u="none" strike="noStrike" kern="1200" cap="none" spc="0" normalizeH="0" baseline="0" noProof="0" dirty="0" err="1" smtClean="0">
                <a:ln>
                  <a:noFill/>
                </a:ln>
                <a:solidFill>
                  <a:schemeClr val="tx1"/>
                </a:solidFill>
                <a:effectLst/>
                <a:uLnTx/>
                <a:uFillTx/>
                <a:latin typeface="+mn-lt"/>
                <a:ea typeface="+mn-ea"/>
                <a:cs typeface="+mn-cs"/>
              </a:rPr>
              <a:t>Horí</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 – </a:t>
            </a:r>
            <a:r>
              <a:rPr kumimoji="0" lang="cs-CZ"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4) </a:t>
            </a:r>
            <a:r>
              <a:rPr kumimoji="0" lang="en-GB" sz="3200" b="0" i="0" u="none" strike="noStrike" kern="1200" cap="none" spc="0" normalizeH="0" baseline="0" noProof="0" dirty="0" err="1" smtClean="0">
                <a:ln>
                  <a:noFill/>
                </a:ln>
                <a:solidFill>
                  <a:schemeClr val="tx1"/>
                </a:solidFill>
                <a:effectLst/>
                <a:uLnTx/>
                <a:uFillTx/>
                <a:latin typeface="+mn-lt"/>
                <a:ea typeface="+mn-ea"/>
                <a:cs typeface="+mn-cs"/>
              </a:rPr>
              <a:t>Moju</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 – </a:t>
            </a:r>
            <a:r>
              <a:rPr kumimoji="0" lang="cs-CZ"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5) </a:t>
            </a:r>
            <a:r>
              <a:rPr kumimoji="0" lang="en-GB" sz="3200" b="0" i="0" u="none" strike="noStrike" kern="1200" cap="none" spc="0" normalizeH="0" baseline="0" noProof="0" dirty="0" err="1" smtClean="0">
                <a:ln>
                  <a:noFill/>
                </a:ln>
                <a:solidFill>
                  <a:schemeClr val="tx1"/>
                </a:solidFill>
                <a:effectLst/>
                <a:uLnTx/>
                <a:uFillTx/>
                <a:latin typeface="+mn-lt"/>
                <a:ea typeface="+mn-ea"/>
                <a:cs typeface="+mn-cs"/>
              </a:rPr>
              <a:t>Milu</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 – </a:t>
            </a:r>
            <a:r>
              <a:rPr kumimoji="0" lang="cs-CZ"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6) </a:t>
            </a:r>
            <a:r>
              <a:rPr kumimoji="0" lang="en-GB" sz="3200" b="0" i="0" u="none" strike="noStrike" kern="1200" cap="none" spc="0" normalizeH="0" baseline="0" noProof="0" dirty="0" err="1" smtClean="0">
                <a:ln>
                  <a:noFill/>
                </a:ln>
                <a:solidFill>
                  <a:schemeClr val="tx1"/>
                </a:solidFill>
                <a:effectLst/>
                <a:uLnTx/>
                <a:uFillTx/>
                <a:latin typeface="+mn-lt"/>
                <a:ea typeface="+mn-ea"/>
                <a:cs typeface="+mn-cs"/>
              </a:rPr>
              <a:t>Hlava</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 – </a:t>
            </a:r>
            <a:r>
              <a:rPr kumimoji="0" lang="cs-CZ"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	</a:t>
            </a:r>
            <a:endParaRPr kumimoji="0" lang="cs-CZ"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7) </a:t>
            </a:r>
            <a:r>
              <a:rPr kumimoji="0" lang="en-GB" sz="3200" b="0" i="0" u="none" strike="noStrike" kern="1200" cap="none" spc="0" normalizeH="0" baseline="0" noProof="0" dirty="0" err="1" smtClean="0">
                <a:ln>
                  <a:noFill/>
                </a:ln>
                <a:solidFill>
                  <a:schemeClr val="tx1"/>
                </a:solidFill>
                <a:effectLst/>
                <a:uLnTx/>
                <a:uFillTx/>
                <a:latin typeface="+mn-lt"/>
                <a:ea typeface="+mn-ea"/>
                <a:cs typeface="+mn-cs"/>
              </a:rPr>
              <a:t>Bolí</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 – </a:t>
            </a:r>
            <a:r>
              <a:rPr kumimoji="0" lang="cs-CZ"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	</a:t>
            </a:r>
            <a:endParaRPr kumimoji="0" lang="cs-CZ"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8) </a:t>
            </a:r>
            <a:r>
              <a:rPr kumimoji="0" lang="en-GB" sz="3200" b="0" i="0" u="none" strike="noStrike" kern="1200" cap="none" spc="0" normalizeH="0" baseline="0" noProof="0" dirty="0" err="1" smtClean="0">
                <a:ln>
                  <a:noFill/>
                </a:ln>
                <a:solidFill>
                  <a:schemeClr val="tx1"/>
                </a:solidFill>
                <a:effectLst/>
                <a:uLnTx/>
                <a:uFillTx/>
                <a:latin typeface="+mn-lt"/>
                <a:ea typeface="+mn-ea"/>
                <a:cs typeface="+mn-cs"/>
              </a:rPr>
              <a:t>Hlava</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0" i="0" u="none" strike="noStrike" kern="1200" cap="none" spc="0" normalizeH="0" baseline="0" noProof="0" dirty="0" err="1" smtClean="0">
                <a:ln>
                  <a:noFill/>
                </a:ln>
                <a:solidFill>
                  <a:schemeClr val="tx1"/>
                </a:solidFill>
                <a:effectLst/>
                <a:uLnTx/>
                <a:uFillTx/>
                <a:latin typeface="+mn-lt"/>
                <a:ea typeface="+mn-ea"/>
                <a:cs typeface="+mn-cs"/>
              </a:rPr>
              <a:t>boli</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 - </a:t>
            </a:r>
            <a:r>
              <a:rPr kumimoji="0" lang="cs-CZ"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9) </a:t>
            </a:r>
            <a:r>
              <a:rPr kumimoji="0" lang="en-GB" sz="3200" b="0" i="0" u="none" strike="noStrike" kern="1200" cap="none" spc="0" normalizeH="0" baseline="0" noProof="0" dirty="0" err="1" smtClean="0">
                <a:ln>
                  <a:noFill/>
                </a:ln>
                <a:solidFill>
                  <a:schemeClr val="tx1"/>
                </a:solidFill>
                <a:effectLst/>
                <a:uLnTx/>
                <a:uFillTx/>
                <a:latin typeface="+mn-lt"/>
                <a:ea typeface="+mn-ea"/>
                <a:cs typeface="+mn-cs"/>
              </a:rPr>
              <a:t>Včera</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 – </a:t>
            </a:r>
            <a:r>
              <a:rPr kumimoji="0" lang="cs-CZ"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10) </a:t>
            </a:r>
            <a:r>
              <a:rPr kumimoji="0" lang="en-GB" sz="3200" b="0" i="0" u="none" strike="noStrike" kern="1200" cap="none" spc="0" normalizeH="0" baseline="0" noProof="0" dirty="0" err="1" smtClean="0">
                <a:ln>
                  <a:noFill/>
                </a:ln>
                <a:solidFill>
                  <a:schemeClr val="tx1"/>
                </a:solidFill>
                <a:effectLst/>
                <a:uLnTx/>
                <a:uFillTx/>
                <a:latin typeface="+mn-lt"/>
                <a:ea typeface="+mn-ea"/>
                <a:cs typeface="+mn-cs"/>
              </a:rPr>
              <a:t>Večer</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 – </a:t>
            </a:r>
            <a:r>
              <a:rPr kumimoji="0" lang="cs-CZ"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	</a:t>
            </a:r>
            <a:endParaRPr kumimoji="0" lang="cs-CZ"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11) </a:t>
            </a:r>
            <a:r>
              <a:rPr kumimoji="0" lang="en-GB" sz="3200" b="0" i="0" u="none" strike="noStrike" kern="1200" cap="none" spc="0" normalizeH="0" baseline="0" noProof="0" dirty="0" err="1" smtClean="0">
                <a:ln>
                  <a:noFill/>
                </a:ln>
                <a:solidFill>
                  <a:schemeClr val="tx1"/>
                </a:solidFill>
                <a:effectLst/>
                <a:uLnTx/>
                <a:uFillTx/>
                <a:latin typeface="+mn-lt"/>
                <a:ea typeface="+mn-ea"/>
                <a:cs typeface="+mn-cs"/>
              </a:rPr>
              <a:t>Včera</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0" i="0" u="none" strike="noStrike" kern="1200" cap="none" spc="0" normalizeH="0" baseline="0" noProof="0" dirty="0" err="1" smtClean="0">
                <a:ln>
                  <a:noFill/>
                </a:ln>
                <a:solidFill>
                  <a:schemeClr val="tx1"/>
                </a:solidFill>
                <a:effectLst/>
                <a:uLnTx/>
                <a:uFillTx/>
                <a:latin typeface="+mn-lt"/>
                <a:ea typeface="+mn-ea"/>
                <a:cs typeface="+mn-cs"/>
              </a:rPr>
              <a:t>večer</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 – </a:t>
            </a:r>
            <a:r>
              <a:rPr kumimoji="0" lang="cs-CZ"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	</a:t>
            </a:r>
            <a:endParaRPr kumimoji="0" lang="cs-CZ"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12) </a:t>
            </a:r>
            <a:r>
              <a:rPr kumimoji="0" lang="en-GB" sz="3200" b="0" i="0" u="none" strike="noStrike" kern="1200" cap="none" spc="0" normalizeH="0" baseline="0" noProof="0" dirty="0" err="1" smtClean="0">
                <a:ln>
                  <a:noFill/>
                </a:ln>
                <a:solidFill>
                  <a:schemeClr val="tx1"/>
                </a:solidFill>
                <a:effectLst/>
                <a:uLnTx/>
                <a:uFillTx/>
                <a:latin typeface="+mn-lt"/>
                <a:ea typeface="+mn-ea"/>
                <a:cs typeface="+mn-cs"/>
              </a:rPr>
              <a:t>Zahorela</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 – </a:t>
            </a:r>
            <a:r>
              <a:rPr kumimoji="0" lang="cs-CZ"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	</a:t>
            </a:r>
            <a:endParaRPr kumimoji="0" lang="cs-CZ"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cs-CZ"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Obrázek 0" descr="ohniste.jpg"/>
          <p:cNvPicPr/>
          <p:nvPr/>
        </p:nvPicPr>
        <p:blipFill>
          <a:blip r:embed="rId3" cstate="screen"/>
          <a:stretch>
            <a:fillRect/>
          </a:stretch>
        </p:blipFill>
        <p:spPr>
          <a:xfrm>
            <a:off x="3203848" y="4365104"/>
            <a:ext cx="1145516" cy="104379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1" descr="na ohništu - v kroji kresba 001.jpg"/>
          <p:cNvPicPr/>
          <p:nvPr/>
        </p:nvPicPr>
        <p:blipFill>
          <a:blip r:embed="rId2" cstate="screen"/>
          <a:stretch>
            <a:fillRect/>
          </a:stretch>
        </p:blipFill>
        <p:spPr>
          <a:xfrm>
            <a:off x="5508104" y="1196752"/>
            <a:ext cx="3388384" cy="3036499"/>
          </a:xfrm>
          <a:prstGeom prst="rect">
            <a:avLst/>
          </a:prstGeom>
        </p:spPr>
      </p:pic>
      <p:sp>
        <p:nvSpPr>
          <p:cNvPr id="2" name="Nadpis 1"/>
          <p:cNvSpPr>
            <a:spLocks noGrp="1"/>
          </p:cNvSpPr>
          <p:nvPr>
            <p:ph type="title"/>
          </p:nvPr>
        </p:nvSpPr>
        <p:spPr>
          <a:xfrm>
            <a:off x="467544" y="0"/>
            <a:ext cx="8229600" cy="1143000"/>
          </a:xfrm>
        </p:spPr>
        <p:txBody>
          <a:bodyPr/>
          <a:lstStyle/>
          <a:p>
            <a:r>
              <a:rPr lang="en-US" b="1" dirty="0" smtClean="0">
                <a:solidFill>
                  <a:srgbClr val="FF0000"/>
                </a:solidFill>
              </a:rPr>
              <a:t>Check your answers:</a:t>
            </a:r>
            <a:endParaRPr lang="en-US" b="1" dirty="0">
              <a:solidFill>
                <a:srgbClr val="FF0000"/>
              </a:solidFill>
            </a:endParaRPr>
          </a:p>
        </p:txBody>
      </p:sp>
      <p:sp>
        <p:nvSpPr>
          <p:cNvPr id="3" name="Zástupný symbol pro obsah 2"/>
          <p:cNvSpPr>
            <a:spLocks noGrp="1"/>
          </p:cNvSpPr>
          <p:nvPr>
            <p:ph idx="1"/>
          </p:nvPr>
        </p:nvSpPr>
        <p:spPr>
          <a:xfrm>
            <a:off x="395536" y="1124744"/>
            <a:ext cx="6203032" cy="5733256"/>
          </a:xfrm>
        </p:spPr>
        <p:txBody>
          <a:bodyPr>
            <a:normAutofit fontScale="85000" lnSpcReduction="10000"/>
          </a:bodyPr>
          <a:lstStyle/>
          <a:p>
            <a:pPr>
              <a:buNone/>
            </a:pPr>
            <a:r>
              <a:rPr lang="en-GB" dirty="0" smtClean="0"/>
              <a:t>1) Na </a:t>
            </a:r>
            <a:r>
              <a:rPr lang="en-GB" dirty="0" err="1" smtClean="0"/>
              <a:t>ohnišču</a:t>
            </a:r>
            <a:r>
              <a:rPr lang="en-GB" dirty="0" smtClean="0"/>
              <a:t> –</a:t>
            </a:r>
            <a:r>
              <a:rPr lang="cs-CZ" dirty="0" smtClean="0"/>
              <a:t>	</a:t>
            </a:r>
            <a:r>
              <a:rPr lang="en-GB" dirty="0" smtClean="0"/>
              <a:t>h) in the fire</a:t>
            </a:r>
            <a:endParaRPr lang="cs-CZ" dirty="0" smtClean="0"/>
          </a:p>
          <a:p>
            <a:pPr>
              <a:buNone/>
            </a:pPr>
            <a:r>
              <a:rPr lang="en-GB" dirty="0" smtClean="0"/>
              <a:t>2) </a:t>
            </a:r>
            <a:r>
              <a:rPr lang="en-GB" dirty="0" err="1" smtClean="0"/>
              <a:t>Oheň</a:t>
            </a:r>
            <a:r>
              <a:rPr lang="en-GB" dirty="0" smtClean="0"/>
              <a:t> – </a:t>
            </a:r>
            <a:r>
              <a:rPr lang="cs-CZ" dirty="0" smtClean="0"/>
              <a:t>		</a:t>
            </a:r>
            <a:r>
              <a:rPr lang="en-GB" dirty="0" smtClean="0"/>
              <a:t>c) fire	</a:t>
            </a:r>
            <a:endParaRPr lang="cs-CZ" dirty="0" smtClean="0"/>
          </a:p>
          <a:p>
            <a:pPr>
              <a:buNone/>
            </a:pPr>
            <a:r>
              <a:rPr lang="en-GB" dirty="0" smtClean="0"/>
              <a:t>3) </a:t>
            </a:r>
            <a:r>
              <a:rPr lang="en-GB" dirty="0" err="1" smtClean="0"/>
              <a:t>Horí</a:t>
            </a:r>
            <a:r>
              <a:rPr lang="en-GB" dirty="0" smtClean="0"/>
              <a:t> – </a:t>
            </a:r>
            <a:r>
              <a:rPr lang="cs-CZ" dirty="0" smtClean="0"/>
              <a:t>		</a:t>
            </a:r>
            <a:r>
              <a:rPr lang="en-GB" dirty="0" err="1" smtClean="0"/>
              <a:t>i</a:t>
            </a:r>
            <a:r>
              <a:rPr lang="en-GB" dirty="0" smtClean="0"/>
              <a:t>) is burning</a:t>
            </a:r>
            <a:endParaRPr lang="cs-CZ" dirty="0" smtClean="0"/>
          </a:p>
          <a:p>
            <a:pPr>
              <a:buNone/>
            </a:pPr>
            <a:r>
              <a:rPr lang="en-GB" dirty="0" smtClean="0"/>
              <a:t>4) </a:t>
            </a:r>
            <a:r>
              <a:rPr lang="en-GB" dirty="0" err="1" smtClean="0"/>
              <a:t>Moju</a:t>
            </a:r>
            <a:r>
              <a:rPr lang="en-GB" dirty="0" smtClean="0"/>
              <a:t> – </a:t>
            </a:r>
            <a:r>
              <a:rPr lang="cs-CZ" dirty="0" smtClean="0"/>
              <a:t>		</a:t>
            </a:r>
            <a:r>
              <a:rPr lang="en-GB" dirty="0" smtClean="0"/>
              <a:t>k) my</a:t>
            </a:r>
            <a:endParaRPr lang="cs-CZ" dirty="0" smtClean="0"/>
          </a:p>
          <a:p>
            <a:pPr>
              <a:buNone/>
            </a:pPr>
            <a:r>
              <a:rPr lang="en-GB" dirty="0" smtClean="0"/>
              <a:t>5) </a:t>
            </a:r>
            <a:r>
              <a:rPr lang="en-GB" dirty="0" err="1" smtClean="0"/>
              <a:t>Milu</a:t>
            </a:r>
            <a:r>
              <a:rPr lang="en-GB" dirty="0" smtClean="0"/>
              <a:t> – </a:t>
            </a:r>
            <a:r>
              <a:rPr lang="cs-CZ" dirty="0" smtClean="0"/>
              <a:t>		</a:t>
            </a:r>
            <a:r>
              <a:rPr lang="en-GB" dirty="0" smtClean="0"/>
              <a:t>a) beloved</a:t>
            </a:r>
            <a:endParaRPr lang="cs-CZ" dirty="0" smtClean="0"/>
          </a:p>
          <a:p>
            <a:pPr>
              <a:buNone/>
            </a:pPr>
            <a:r>
              <a:rPr lang="en-GB" dirty="0" smtClean="0"/>
              <a:t>6) </a:t>
            </a:r>
            <a:r>
              <a:rPr lang="en-GB" dirty="0" err="1" smtClean="0"/>
              <a:t>Hlava</a:t>
            </a:r>
            <a:r>
              <a:rPr lang="en-GB" dirty="0" smtClean="0"/>
              <a:t> – </a:t>
            </a:r>
            <a:r>
              <a:rPr lang="cs-CZ" dirty="0" smtClean="0"/>
              <a:t>		</a:t>
            </a:r>
            <a:r>
              <a:rPr lang="en-GB" dirty="0" smtClean="0"/>
              <a:t>f) head	</a:t>
            </a:r>
            <a:endParaRPr lang="cs-CZ" dirty="0" smtClean="0"/>
          </a:p>
          <a:p>
            <a:pPr>
              <a:buNone/>
            </a:pPr>
            <a:r>
              <a:rPr lang="en-GB" dirty="0" smtClean="0"/>
              <a:t>7) </a:t>
            </a:r>
            <a:r>
              <a:rPr lang="en-GB" dirty="0" err="1" smtClean="0"/>
              <a:t>Bolí</a:t>
            </a:r>
            <a:r>
              <a:rPr lang="en-GB" dirty="0" smtClean="0"/>
              <a:t> – </a:t>
            </a:r>
            <a:r>
              <a:rPr lang="cs-CZ" dirty="0" smtClean="0"/>
              <a:t>		</a:t>
            </a:r>
            <a:r>
              <a:rPr lang="en-GB" dirty="0" smtClean="0"/>
              <a:t>g) hurts	</a:t>
            </a:r>
            <a:endParaRPr lang="cs-CZ" dirty="0" smtClean="0"/>
          </a:p>
          <a:p>
            <a:pPr>
              <a:buNone/>
            </a:pPr>
            <a:r>
              <a:rPr lang="en-GB" dirty="0" smtClean="0"/>
              <a:t>8) </a:t>
            </a:r>
            <a:r>
              <a:rPr lang="en-GB" dirty="0" err="1" smtClean="0"/>
              <a:t>Hlava</a:t>
            </a:r>
            <a:r>
              <a:rPr lang="en-GB" dirty="0" smtClean="0"/>
              <a:t> </a:t>
            </a:r>
            <a:r>
              <a:rPr lang="en-GB" dirty="0" err="1" smtClean="0"/>
              <a:t>boli</a:t>
            </a:r>
            <a:r>
              <a:rPr lang="en-GB" dirty="0" smtClean="0"/>
              <a:t> - </a:t>
            </a:r>
            <a:r>
              <a:rPr lang="cs-CZ" dirty="0" smtClean="0"/>
              <a:t>	</a:t>
            </a:r>
            <a:r>
              <a:rPr lang="en-GB" dirty="0" smtClean="0"/>
              <a:t>e) has got a headache</a:t>
            </a:r>
            <a:endParaRPr lang="cs-CZ" dirty="0" smtClean="0"/>
          </a:p>
          <a:p>
            <a:pPr>
              <a:buNone/>
            </a:pPr>
            <a:r>
              <a:rPr lang="en-GB" dirty="0" smtClean="0"/>
              <a:t>9) </a:t>
            </a:r>
            <a:r>
              <a:rPr lang="en-GB" dirty="0" err="1" smtClean="0"/>
              <a:t>Včera</a:t>
            </a:r>
            <a:r>
              <a:rPr lang="en-GB" dirty="0" smtClean="0"/>
              <a:t> – </a:t>
            </a:r>
            <a:r>
              <a:rPr lang="cs-CZ" dirty="0" smtClean="0"/>
              <a:t>		</a:t>
            </a:r>
            <a:r>
              <a:rPr lang="en-GB" dirty="0" smtClean="0"/>
              <a:t>l) yesterday</a:t>
            </a:r>
            <a:endParaRPr lang="cs-CZ" dirty="0" smtClean="0"/>
          </a:p>
          <a:p>
            <a:pPr>
              <a:buNone/>
            </a:pPr>
            <a:r>
              <a:rPr lang="en-GB" dirty="0" smtClean="0"/>
              <a:t>10) </a:t>
            </a:r>
            <a:r>
              <a:rPr lang="en-GB" dirty="0" err="1" smtClean="0"/>
              <a:t>Večer</a:t>
            </a:r>
            <a:r>
              <a:rPr lang="en-GB" dirty="0" smtClean="0"/>
              <a:t> – </a:t>
            </a:r>
            <a:r>
              <a:rPr lang="cs-CZ" dirty="0" smtClean="0"/>
              <a:t>		</a:t>
            </a:r>
            <a:r>
              <a:rPr lang="en-GB" dirty="0" smtClean="0"/>
              <a:t>b) evening	</a:t>
            </a:r>
            <a:endParaRPr lang="cs-CZ" dirty="0" smtClean="0"/>
          </a:p>
          <a:p>
            <a:pPr>
              <a:buNone/>
            </a:pPr>
            <a:r>
              <a:rPr lang="en-GB" dirty="0" smtClean="0"/>
              <a:t>11) </a:t>
            </a:r>
            <a:r>
              <a:rPr lang="en-GB" dirty="0" err="1" smtClean="0"/>
              <a:t>Včera</a:t>
            </a:r>
            <a:r>
              <a:rPr lang="en-GB" dirty="0" smtClean="0"/>
              <a:t> </a:t>
            </a:r>
            <a:r>
              <a:rPr lang="en-GB" dirty="0" err="1" smtClean="0"/>
              <a:t>večer</a:t>
            </a:r>
            <a:r>
              <a:rPr lang="en-GB" dirty="0" smtClean="0"/>
              <a:t> – </a:t>
            </a:r>
            <a:r>
              <a:rPr lang="cs-CZ" dirty="0" smtClean="0"/>
              <a:t>	</a:t>
            </a:r>
            <a:r>
              <a:rPr lang="en-GB" dirty="0" smtClean="0"/>
              <a:t>j) last night	</a:t>
            </a:r>
            <a:endParaRPr lang="cs-CZ" dirty="0" smtClean="0"/>
          </a:p>
          <a:p>
            <a:pPr>
              <a:buNone/>
            </a:pPr>
            <a:r>
              <a:rPr lang="en-GB" dirty="0" smtClean="0"/>
              <a:t>12) </a:t>
            </a:r>
            <a:r>
              <a:rPr lang="en-GB" dirty="0" err="1" smtClean="0"/>
              <a:t>Zahorela</a:t>
            </a:r>
            <a:r>
              <a:rPr lang="en-GB" dirty="0" smtClean="0"/>
              <a:t> – </a:t>
            </a:r>
            <a:r>
              <a:rPr lang="cs-CZ" dirty="0" smtClean="0"/>
              <a:t>	</a:t>
            </a:r>
            <a:r>
              <a:rPr lang="en-GB" dirty="0" smtClean="0"/>
              <a:t>d) got a fever	</a:t>
            </a:r>
            <a:endParaRPr lang="cs-CZ" dirty="0" smtClean="0"/>
          </a:p>
          <a:p>
            <a:endParaRPr lang="cs-CZ" dirty="0"/>
          </a:p>
        </p:txBody>
      </p:sp>
      <p:pic>
        <p:nvPicPr>
          <p:cNvPr id="5" name="Obrázek 0" descr="ohniste.jpg"/>
          <p:cNvPicPr/>
          <p:nvPr/>
        </p:nvPicPr>
        <p:blipFill>
          <a:blip r:embed="rId3" cstate="screen"/>
          <a:stretch>
            <a:fillRect/>
          </a:stretch>
        </p:blipFill>
        <p:spPr>
          <a:xfrm>
            <a:off x="6948264" y="4509120"/>
            <a:ext cx="1145516" cy="104379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0"/>
            <a:ext cx="8964488" cy="1628800"/>
          </a:xfrm>
        </p:spPr>
        <p:txBody>
          <a:bodyPr>
            <a:normAutofit fontScale="90000"/>
          </a:bodyPr>
          <a:lstStyle/>
          <a:p>
            <a:r>
              <a:rPr lang="cs-CZ" sz="3100" b="1" dirty="0" smtClean="0">
                <a:solidFill>
                  <a:srgbClr val="FF0000"/>
                </a:solidFill>
              </a:rPr>
              <a:t/>
            </a:r>
            <a:br>
              <a:rPr lang="cs-CZ" sz="3100" b="1" dirty="0" smtClean="0">
                <a:solidFill>
                  <a:srgbClr val="FF0000"/>
                </a:solidFill>
              </a:rPr>
            </a:br>
            <a:r>
              <a:rPr lang="en-GB" sz="3100" b="1" dirty="0" smtClean="0">
                <a:solidFill>
                  <a:srgbClr val="FF0000"/>
                </a:solidFill>
              </a:rPr>
              <a:t>2) Read the English version of the song. It is not the exact translation; some words are different than in the old Czech song so that it is possible to sing it in English version too. </a:t>
            </a:r>
            <a:r>
              <a:rPr lang="cs-CZ" dirty="0" smtClean="0"/>
              <a:t/>
            </a:r>
            <a:br>
              <a:rPr lang="cs-CZ" dirty="0" smtClean="0"/>
            </a:br>
            <a:endParaRPr lang="cs-CZ" dirty="0"/>
          </a:p>
        </p:txBody>
      </p:sp>
      <p:pic>
        <p:nvPicPr>
          <p:cNvPr id="4" name="Obrázek 2" descr="na ohništu - text v aj s notami.JPG"/>
          <p:cNvPicPr/>
          <p:nvPr/>
        </p:nvPicPr>
        <p:blipFill>
          <a:blip r:embed="rId2" cstate="screen"/>
          <a:stretch>
            <a:fillRect/>
          </a:stretch>
        </p:blipFill>
        <p:spPr>
          <a:xfrm>
            <a:off x="1403648" y="1340768"/>
            <a:ext cx="6192688" cy="5517232"/>
          </a:xfrm>
          <a:prstGeom prst="rect">
            <a:avLst/>
          </a:prstGeom>
          <a:ln w="12700">
            <a:solidFill>
              <a:schemeClr val="tx1"/>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0"/>
            <a:ext cx="8589640" cy="1124744"/>
          </a:xfrm>
        </p:spPr>
        <p:txBody>
          <a:bodyPr>
            <a:normAutofit fontScale="90000"/>
          </a:bodyPr>
          <a:lstStyle/>
          <a:p>
            <a:r>
              <a:rPr lang="cs-CZ" sz="3100" b="1" dirty="0" smtClean="0">
                <a:solidFill>
                  <a:srgbClr val="FF0000"/>
                </a:solidFill>
              </a:rPr>
              <a:t/>
            </a:r>
            <a:br>
              <a:rPr lang="cs-CZ" sz="3100" b="1" dirty="0" smtClean="0">
                <a:solidFill>
                  <a:srgbClr val="FF0000"/>
                </a:solidFill>
              </a:rPr>
            </a:br>
            <a:r>
              <a:rPr lang="en-GB" sz="3100" b="1" dirty="0" smtClean="0">
                <a:solidFill>
                  <a:srgbClr val="FF0000"/>
                </a:solidFill>
              </a:rPr>
              <a:t>3) Listen to the song. Then read slowly the Czech words. Finally learn to sing and dance the song.</a:t>
            </a:r>
            <a:r>
              <a:rPr lang="cs-CZ" dirty="0" smtClean="0"/>
              <a:t/>
            </a:r>
            <a:br>
              <a:rPr lang="cs-CZ" dirty="0" smtClean="0"/>
            </a:br>
            <a:endParaRPr lang="cs-CZ" dirty="0"/>
          </a:p>
        </p:txBody>
      </p:sp>
      <p:pic>
        <p:nvPicPr>
          <p:cNvPr id="5" name="Obrázek 3" descr="babsky noty z korně.JPG"/>
          <p:cNvPicPr/>
          <p:nvPr/>
        </p:nvPicPr>
        <p:blipFill>
          <a:blip r:embed="rId2" cstate="screen"/>
          <a:stretch>
            <a:fillRect/>
          </a:stretch>
        </p:blipFill>
        <p:spPr>
          <a:xfrm>
            <a:off x="1331640" y="1052736"/>
            <a:ext cx="6192687" cy="5517232"/>
          </a:xfrm>
          <a:prstGeom prst="rect">
            <a:avLst/>
          </a:prstGeom>
          <a:ln w="12700">
            <a:solidFill>
              <a:schemeClr val="tx1"/>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FF0000"/>
                </a:solidFill>
              </a:rPr>
              <a:t>D) </a:t>
            </a:r>
            <a:r>
              <a:rPr lang="en-US" b="1" dirty="0" smtClean="0">
                <a:solidFill>
                  <a:srgbClr val="FF0000"/>
                </a:solidFill>
              </a:rPr>
              <a:t>Description of the dance</a:t>
            </a:r>
            <a:endParaRPr lang="en-US" b="1" dirty="0">
              <a:solidFill>
                <a:srgbClr val="FF0000"/>
              </a:solidFill>
            </a:endParaRPr>
          </a:p>
        </p:txBody>
      </p:sp>
      <p:sp>
        <p:nvSpPr>
          <p:cNvPr id="3" name="Zástupný symbol pro obsah 2"/>
          <p:cNvSpPr>
            <a:spLocks noGrp="1"/>
          </p:cNvSpPr>
          <p:nvPr>
            <p:ph idx="1"/>
          </p:nvPr>
        </p:nvSpPr>
        <p:spPr/>
        <p:txBody>
          <a:bodyPr/>
          <a:lstStyle/>
          <a:p>
            <a:pPr>
              <a:buNone/>
            </a:pPr>
            <a:r>
              <a:rPr lang="cs-CZ" dirty="0" smtClean="0"/>
              <a:t>	</a:t>
            </a:r>
            <a:r>
              <a:rPr lang="en-GB" dirty="0" smtClean="0"/>
              <a:t>This dance has a special character; the pace during the three stanzas gets faster. Women usually sang one stanza and then danced, sang another stanza and danced and the last part was the fastest. Each pace corresponds to a different kind of dance step. It is danced in a circle; dancers are facing inward, holding their hands crossed behind their backs. It is possible to change directions.</a:t>
            </a:r>
            <a:endParaRPr lang="cs-CZ" dirty="0" smtClean="0"/>
          </a:p>
          <a:p>
            <a:endParaRPr lang="cs-CZ"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836712"/>
            <a:ext cx="6134100" cy="4953000"/>
          </a:xfrm>
          <a:prstGeom prst="rect">
            <a:avLst/>
          </a:prstGeom>
        </p:spPr>
      </p:pic>
      <p:sp>
        <p:nvSpPr>
          <p:cNvPr id="5" name="Nadpis 1"/>
          <p:cNvSpPr txBox="1">
            <a:spLocks/>
          </p:cNvSpPr>
          <p:nvPr/>
        </p:nvSpPr>
        <p:spPr>
          <a:xfrm>
            <a:off x="323528" y="116632"/>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b="1" dirty="0">
                <a:solidFill>
                  <a:srgbClr val="FF0000"/>
                </a:solidFill>
              </a:rPr>
              <a:t>E</a:t>
            </a:r>
            <a:r>
              <a:rPr lang="cs-CZ" b="1" dirty="0" smtClean="0">
                <a:solidFill>
                  <a:srgbClr val="FF0000"/>
                </a:solidFill>
              </a:rPr>
              <a:t>) Rhythm </a:t>
            </a:r>
            <a:r>
              <a:rPr lang="cs-CZ" b="1" dirty="0" err="1" smtClean="0">
                <a:solidFill>
                  <a:srgbClr val="FF0000"/>
                </a:solidFill>
              </a:rPr>
              <a:t>for</a:t>
            </a:r>
            <a:r>
              <a:rPr lang="cs-CZ" b="1" dirty="0" smtClean="0">
                <a:solidFill>
                  <a:srgbClr val="FF0000"/>
                </a:solidFill>
              </a:rPr>
              <a:t> </a:t>
            </a:r>
            <a:r>
              <a:rPr lang="cs-CZ" b="1" dirty="0" err="1" smtClean="0">
                <a:solidFill>
                  <a:srgbClr val="FF0000"/>
                </a:solidFill>
              </a:rPr>
              <a:t>the</a:t>
            </a:r>
            <a:r>
              <a:rPr lang="cs-CZ" b="1" dirty="0" smtClean="0">
                <a:solidFill>
                  <a:srgbClr val="FF0000"/>
                </a:solidFill>
              </a:rPr>
              <a:t> </a:t>
            </a:r>
            <a:r>
              <a:rPr lang="cs-CZ" b="1" dirty="0" err="1" smtClean="0">
                <a:solidFill>
                  <a:srgbClr val="FF0000"/>
                </a:solidFill>
              </a:rPr>
              <a:t>slowest</a:t>
            </a:r>
            <a:r>
              <a:rPr lang="cs-CZ" b="1" dirty="0" smtClean="0">
                <a:solidFill>
                  <a:srgbClr val="FF0000"/>
                </a:solidFill>
              </a:rPr>
              <a:t> part</a:t>
            </a:r>
            <a:endParaRPr lang="en-US" b="1" dirty="0">
              <a:solidFill>
                <a:srgbClr val="FF0000"/>
              </a:solidFill>
            </a:endParaRPr>
          </a:p>
        </p:txBody>
      </p:sp>
      <p:sp>
        <p:nvSpPr>
          <p:cNvPr id="6" name="TextovéPole 5"/>
          <p:cNvSpPr txBox="1"/>
          <p:nvPr/>
        </p:nvSpPr>
        <p:spPr>
          <a:xfrm>
            <a:off x="323528" y="5949280"/>
            <a:ext cx="8640960" cy="646331"/>
          </a:xfrm>
          <a:prstGeom prst="rect">
            <a:avLst/>
          </a:prstGeom>
          <a:noFill/>
        </p:spPr>
        <p:txBody>
          <a:bodyPr wrap="square" rtlCol="0">
            <a:spAutoFit/>
          </a:bodyPr>
          <a:lstStyle/>
          <a:p>
            <a:r>
              <a:rPr lang="cs-CZ" dirty="0" smtClean="0"/>
              <a:t>1 = step </a:t>
            </a:r>
            <a:r>
              <a:rPr lang="cs-CZ" dirty="0" err="1" smtClean="0"/>
              <a:t>with</a:t>
            </a:r>
            <a:r>
              <a:rPr lang="cs-CZ" dirty="0" smtClean="0"/>
              <a:t> 1 leg, </a:t>
            </a:r>
            <a:r>
              <a:rPr lang="cs-CZ" dirty="0" err="1" smtClean="0"/>
              <a:t>bent</a:t>
            </a:r>
            <a:r>
              <a:rPr lang="cs-CZ" dirty="0" smtClean="0"/>
              <a:t> </a:t>
            </a:r>
            <a:r>
              <a:rPr lang="cs-CZ" dirty="0" err="1" smtClean="0"/>
              <a:t>knee</a:t>
            </a:r>
            <a:r>
              <a:rPr lang="cs-CZ" dirty="0" smtClean="0"/>
              <a:t> </a:t>
            </a:r>
            <a:r>
              <a:rPr lang="cs-CZ" dirty="0" err="1" smtClean="0"/>
              <a:t>of</a:t>
            </a:r>
            <a:r>
              <a:rPr lang="cs-CZ" dirty="0" smtClean="0"/>
              <a:t> </a:t>
            </a:r>
            <a:r>
              <a:rPr lang="cs-CZ" dirty="0" err="1" smtClean="0"/>
              <a:t>standing</a:t>
            </a:r>
            <a:r>
              <a:rPr lang="cs-CZ" dirty="0" smtClean="0"/>
              <a:t> leg	2 = </a:t>
            </a:r>
            <a:r>
              <a:rPr lang="cs-CZ" dirty="0" err="1" smtClean="0"/>
              <a:t>slow</a:t>
            </a:r>
            <a:r>
              <a:rPr lang="cs-CZ" dirty="0" smtClean="0"/>
              <a:t> </a:t>
            </a:r>
            <a:r>
              <a:rPr lang="cs-CZ" dirty="0" err="1" smtClean="0"/>
              <a:t>moving</a:t>
            </a:r>
            <a:r>
              <a:rPr lang="cs-CZ" dirty="0" smtClean="0"/>
              <a:t> </a:t>
            </a:r>
            <a:r>
              <a:rPr lang="cs-CZ" dirty="0" err="1" smtClean="0"/>
              <a:t>of</a:t>
            </a:r>
            <a:r>
              <a:rPr lang="cs-CZ" dirty="0" smtClean="0"/>
              <a:t> </a:t>
            </a:r>
            <a:r>
              <a:rPr lang="cs-CZ" dirty="0" err="1" smtClean="0"/>
              <a:t>the</a:t>
            </a:r>
            <a:r>
              <a:rPr lang="cs-CZ" dirty="0" smtClean="0"/>
              <a:t> </a:t>
            </a:r>
            <a:r>
              <a:rPr lang="cs-CZ" dirty="0" err="1" smtClean="0"/>
              <a:t>other</a:t>
            </a:r>
            <a:r>
              <a:rPr lang="cs-CZ" dirty="0" smtClean="0"/>
              <a:t> leg         </a:t>
            </a:r>
          </a:p>
          <a:p>
            <a:r>
              <a:rPr lang="cs-CZ" dirty="0" smtClean="0"/>
              <a:t>3 = </a:t>
            </a:r>
            <a:r>
              <a:rPr lang="cs-CZ" dirty="0" err="1" smtClean="0"/>
              <a:t>the</a:t>
            </a:r>
            <a:r>
              <a:rPr lang="cs-CZ" dirty="0" smtClean="0"/>
              <a:t> second leg </a:t>
            </a:r>
            <a:r>
              <a:rPr lang="cs-CZ" dirty="0" err="1" smtClean="0"/>
              <a:t>touches</a:t>
            </a:r>
            <a:r>
              <a:rPr lang="cs-CZ" dirty="0" smtClean="0"/>
              <a:t> </a:t>
            </a:r>
            <a:r>
              <a:rPr lang="cs-CZ" dirty="0" err="1" smtClean="0"/>
              <a:t>floor</a:t>
            </a:r>
            <a:r>
              <a:rPr lang="cs-CZ" dirty="0" smtClean="0"/>
              <a:t>, </a:t>
            </a:r>
            <a:r>
              <a:rPr lang="cs-CZ" dirty="0" err="1" smtClean="0"/>
              <a:t>bent</a:t>
            </a:r>
            <a:r>
              <a:rPr lang="cs-CZ" dirty="0" smtClean="0"/>
              <a:t> </a:t>
            </a:r>
            <a:r>
              <a:rPr lang="cs-CZ" dirty="0" err="1" smtClean="0"/>
              <a:t>knees</a:t>
            </a:r>
            <a:r>
              <a:rPr lang="cs-CZ" dirty="0" smtClean="0"/>
              <a:t>   	4 = </a:t>
            </a:r>
            <a:r>
              <a:rPr lang="cs-CZ" dirty="0" err="1" smtClean="0"/>
              <a:t>straighten</a:t>
            </a:r>
            <a:r>
              <a:rPr lang="cs-CZ" dirty="0" smtClean="0"/>
              <a:t> </a:t>
            </a:r>
            <a:r>
              <a:rPr lang="cs-CZ" dirty="0" err="1" smtClean="0"/>
              <a:t>both</a:t>
            </a:r>
            <a:r>
              <a:rPr lang="cs-CZ" dirty="0" smtClean="0"/>
              <a:t> </a:t>
            </a:r>
            <a:r>
              <a:rPr lang="cs-CZ" dirty="0" err="1" smtClean="0"/>
              <a:t>legs</a:t>
            </a:r>
            <a:r>
              <a:rPr lang="cs-CZ" dirty="0" smtClean="0"/>
              <a:t>                             </a:t>
            </a:r>
            <a:endParaRPr lang="cs-CZ" dirty="0"/>
          </a:p>
        </p:txBody>
      </p:sp>
    </p:spTree>
    <p:extLst>
      <p:ext uri="{BB962C8B-B14F-4D97-AF65-F5344CB8AC3E}">
        <p14:creationId xmlns:p14="http://schemas.microsoft.com/office/powerpoint/2010/main" val="2959598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395536" y="1268760"/>
            <a:ext cx="8229600" cy="459452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b="1" dirty="0">
                <a:solidFill>
                  <a:srgbClr val="FF0000"/>
                </a:solidFill>
              </a:rPr>
              <a:t>F</a:t>
            </a:r>
            <a:r>
              <a:rPr lang="cs-CZ" b="1" dirty="0" smtClean="0">
                <a:solidFill>
                  <a:srgbClr val="FF0000"/>
                </a:solidFill>
              </a:rPr>
              <a:t>) </a:t>
            </a:r>
            <a:r>
              <a:rPr lang="cs-CZ" b="1" dirty="0" err="1" smtClean="0">
                <a:solidFill>
                  <a:srgbClr val="FF0000"/>
                </a:solidFill>
              </a:rPr>
              <a:t>Watching</a:t>
            </a:r>
            <a:r>
              <a:rPr lang="cs-CZ" b="1" dirty="0" smtClean="0">
                <a:solidFill>
                  <a:srgbClr val="FF0000"/>
                </a:solidFill>
              </a:rPr>
              <a:t> </a:t>
            </a:r>
            <a:r>
              <a:rPr lang="cs-CZ" b="1" dirty="0" err="1" smtClean="0">
                <a:solidFill>
                  <a:srgbClr val="FF0000"/>
                </a:solidFill>
              </a:rPr>
              <a:t>the</a:t>
            </a:r>
            <a:r>
              <a:rPr lang="cs-CZ" b="1" dirty="0" smtClean="0">
                <a:solidFill>
                  <a:srgbClr val="FF0000"/>
                </a:solidFill>
              </a:rPr>
              <a:t> video</a:t>
            </a:r>
          </a:p>
          <a:p>
            <a:endParaRPr lang="cs-CZ" b="1" dirty="0">
              <a:solidFill>
                <a:srgbClr val="FF0000"/>
              </a:solidFill>
            </a:endParaRPr>
          </a:p>
          <a:p>
            <a:r>
              <a:rPr lang="cs-CZ" b="1" dirty="0" smtClean="0">
                <a:solidFill>
                  <a:srgbClr val="FF0000"/>
                </a:solidFill>
              </a:rPr>
              <a:t>G) </a:t>
            </a:r>
            <a:r>
              <a:rPr lang="cs-CZ" b="1" dirty="0" err="1" smtClean="0">
                <a:solidFill>
                  <a:srgbClr val="FF0000"/>
                </a:solidFill>
              </a:rPr>
              <a:t>Practice</a:t>
            </a:r>
            <a:r>
              <a:rPr lang="cs-CZ" b="1" dirty="0" smtClean="0">
                <a:solidFill>
                  <a:srgbClr val="FF0000"/>
                </a:solidFill>
              </a:rPr>
              <a:t> </a:t>
            </a:r>
            <a:r>
              <a:rPr lang="cs-CZ" b="1" dirty="0" err="1" smtClean="0">
                <a:solidFill>
                  <a:srgbClr val="FF0000"/>
                </a:solidFill>
              </a:rPr>
              <a:t>of</a:t>
            </a:r>
            <a:r>
              <a:rPr lang="cs-CZ" b="1" dirty="0" smtClean="0">
                <a:solidFill>
                  <a:srgbClr val="FF0000"/>
                </a:solidFill>
              </a:rPr>
              <a:t> </a:t>
            </a:r>
            <a:r>
              <a:rPr lang="cs-CZ" b="1" dirty="0" err="1" smtClean="0">
                <a:solidFill>
                  <a:srgbClr val="FF0000"/>
                </a:solidFill>
              </a:rPr>
              <a:t>the</a:t>
            </a:r>
            <a:r>
              <a:rPr lang="cs-CZ" b="1" dirty="0" smtClean="0">
                <a:solidFill>
                  <a:srgbClr val="FF0000"/>
                </a:solidFill>
              </a:rPr>
              <a:t> </a:t>
            </a:r>
            <a:r>
              <a:rPr lang="cs-CZ" b="1" dirty="0" err="1" smtClean="0">
                <a:solidFill>
                  <a:srgbClr val="FF0000"/>
                </a:solidFill>
              </a:rPr>
              <a:t>dance</a:t>
            </a:r>
            <a:endParaRPr lang="cs-CZ" b="1" dirty="0" smtClean="0">
              <a:solidFill>
                <a:srgbClr val="FF0000"/>
              </a:solidFill>
            </a:endParaRPr>
          </a:p>
          <a:p>
            <a:endParaRPr lang="cs-CZ" b="1" dirty="0">
              <a:solidFill>
                <a:srgbClr val="FF0000"/>
              </a:solidFill>
            </a:endParaRPr>
          </a:p>
          <a:p>
            <a:r>
              <a:rPr lang="cs-CZ" b="1" dirty="0" smtClean="0">
                <a:solidFill>
                  <a:srgbClr val="FF0000"/>
                </a:solidFill>
              </a:rPr>
              <a:t>H) </a:t>
            </a:r>
            <a:r>
              <a:rPr lang="cs-CZ" b="1" dirty="0" err="1" smtClean="0">
                <a:solidFill>
                  <a:srgbClr val="FF0000"/>
                </a:solidFill>
              </a:rPr>
              <a:t>Practice</a:t>
            </a:r>
            <a:r>
              <a:rPr lang="cs-CZ" b="1" dirty="0" smtClean="0">
                <a:solidFill>
                  <a:srgbClr val="FF0000"/>
                </a:solidFill>
              </a:rPr>
              <a:t> </a:t>
            </a:r>
            <a:r>
              <a:rPr lang="cs-CZ" b="1" dirty="0" err="1" smtClean="0">
                <a:solidFill>
                  <a:srgbClr val="FF0000"/>
                </a:solidFill>
              </a:rPr>
              <a:t>of</a:t>
            </a:r>
            <a:r>
              <a:rPr lang="cs-CZ" b="1" dirty="0" smtClean="0">
                <a:solidFill>
                  <a:srgbClr val="FF0000"/>
                </a:solidFill>
              </a:rPr>
              <a:t> </a:t>
            </a:r>
            <a:r>
              <a:rPr lang="cs-CZ" b="1" dirty="0" err="1" smtClean="0">
                <a:solidFill>
                  <a:srgbClr val="FF0000"/>
                </a:solidFill>
              </a:rPr>
              <a:t>the</a:t>
            </a:r>
            <a:r>
              <a:rPr lang="cs-CZ" b="1" dirty="0" smtClean="0">
                <a:solidFill>
                  <a:srgbClr val="FF0000"/>
                </a:solidFill>
              </a:rPr>
              <a:t> song</a:t>
            </a:r>
          </a:p>
          <a:p>
            <a:endParaRPr lang="en-US" b="1" dirty="0">
              <a:solidFill>
                <a:srgbClr val="FF0000"/>
              </a:solidFill>
            </a:endParaRPr>
          </a:p>
        </p:txBody>
      </p:sp>
    </p:spTree>
    <p:extLst>
      <p:ext uri="{BB962C8B-B14F-4D97-AF65-F5344CB8AC3E}">
        <p14:creationId xmlns:p14="http://schemas.microsoft.com/office/powerpoint/2010/main" val="3325989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179512" y="274638"/>
            <a:ext cx="8507288" cy="2578298"/>
          </a:xfrm>
          <a:prstGeom prst="rect">
            <a:avLst/>
          </a:prstGeom>
          <a:ln>
            <a:solidFill>
              <a:srgbClr val="FFFFFF"/>
            </a:solid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6000" b="1" dirty="0" smtClean="0">
                <a:ln>
                  <a:solidFill>
                    <a:schemeClr val="tx1"/>
                  </a:solidFill>
                </a:ln>
                <a:solidFill>
                  <a:srgbClr val="0070C0"/>
                </a:solidFill>
              </a:rPr>
              <a:t>2) „PÁSALA </a:t>
            </a:r>
            <a:r>
              <a:rPr lang="cs-CZ" sz="6000" b="1" dirty="0" smtClean="0">
                <a:ln>
                  <a:solidFill>
                    <a:schemeClr val="tx1"/>
                  </a:solidFill>
                </a:ln>
                <a:solidFill>
                  <a:srgbClr val="0070C0"/>
                </a:solidFill>
              </a:rPr>
              <a:t>VOLKY“ </a:t>
            </a:r>
            <a:r>
              <a:rPr lang="cs-CZ" sz="6000" b="1" dirty="0" smtClean="0">
                <a:ln>
                  <a:solidFill>
                    <a:schemeClr val="tx1"/>
                  </a:solidFill>
                </a:ln>
                <a:solidFill>
                  <a:srgbClr val="0070C0"/>
                </a:solidFill>
              </a:rPr>
              <a:t>     DANCE </a:t>
            </a:r>
            <a:r>
              <a:rPr lang="cs-CZ" sz="6000" b="1" dirty="0" smtClean="0">
                <a:ln>
                  <a:solidFill>
                    <a:schemeClr val="tx1"/>
                  </a:solidFill>
                </a:ln>
                <a:solidFill>
                  <a:srgbClr val="0070C0"/>
                </a:solidFill>
              </a:rPr>
              <a:t>and </a:t>
            </a:r>
            <a:r>
              <a:rPr lang="cs-CZ" sz="6000" b="1" dirty="0" smtClean="0">
                <a:ln>
                  <a:solidFill>
                    <a:schemeClr val="tx1"/>
                  </a:solidFill>
                </a:ln>
                <a:solidFill>
                  <a:srgbClr val="0070C0"/>
                </a:solidFill>
              </a:rPr>
              <a:t>SONG</a:t>
            </a:r>
            <a:endParaRPr lang="en-US" sz="6000" b="1" dirty="0">
              <a:ln>
                <a:solidFill>
                  <a:schemeClr val="tx1"/>
                </a:solidFill>
              </a:ln>
              <a:solidFill>
                <a:srgbClr val="0070C0"/>
              </a:solidFill>
            </a:endParaRPr>
          </a:p>
        </p:txBody>
      </p:sp>
      <p:sp>
        <p:nvSpPr>
          <p:cNvPr id="3" name="TextovéPole 2"/>
          <p:cNvSpPr txBox="1"/>
          <p:nvPr/>
        </p:nvSpPr>
        <p:spPr>
          <a:xfrm>
            <a:off x="395536" y="2132856"/>
            <a:ext cx="4464496" cy="3416320"/>
          </a:xfrm>
          <a:prstGeom prst="rect">
            <a:avLst/>
          </a:prstGeom>
          <a:noFill/>
        </p:spPr>
        <p:txBody>
          <a:bodyPr wrap="square" rtlCol="0">
            <a:spAutoFit/>
          </a:bodyPr>
          <a:lstStyle/>
          <a:p>
            <a:r>
              <a:rPr lang="cs-CZ" sz="2400" dirty="0" smtClean="0"/>
              <a:t>1) </a:t>
            </a:r>
            <a:r>
              <a:rPr lang="cs-CZ" sz="2400" dirty="0" err="1" smtClean="0"/>
              <a:t>Pasala</a:t>
            </a:r>
            <a:r>
              <a:rPr lang="cs-CZ" sz="2400" dirty="0" smtClean="0"/>
              <a:t> volky na bukovině,</a:t>
            </a:r>
          </a:p>
          <a:p>
            <a:r>
              <a:rPr lang="cs-CZ" sz="2400" dirty="0"/>
              <a:t>m</a:t>
            </a:r>
            <a:r>
              <a:rPr lang="cs-CZ" sz="2400" dirty="0" smtClean="0"/>
              <a:t>ěla se sebou skřipky jedině.</a:t>
            </a:r>
          </a:p>
          <a:p>
            <a:r>
              <a:rPr lang="cs-CZ" sz="2400" dirty="0" smtClean="0"/>
              <a:t>Oj, </a:t>
            </a:r>
            <a:r>
              <a:rPr lang="cs-CZ" sz="2400" dirty="0" err="1" smtClean="0"/>
              <a:t>grala</a:t>
            </a:r>
            <a:r>
              <a:rPr lang="cs-CZ" sz="2400" dirty="0" smtClean="0"/>
              <a:t>, </a:t>
            </a:r>
            <a:r>
              <a:rPr lang="cs-CZ" sz="2400" dirty="0" err="1" smtClean="0"/>
              <a:t>zpivala</a:t>
            </a:r>
            <a:r>
              <a:rPr lang="cs-CZ" sz="2400" dirty="0" smtClean="0"/>
              <a:t>,</a:t>
            </a:r>
          </a:p>
          <a:p>
            <a:r>
              <a:rPr lang="cs-CZ" sz="2400" dirty="0"/>
              <a:t>s</a:t>
            </a:r>
            <a:r>
              <a:rPr lang="cs-CZ" sz="2400" dirty="0" smtClean="0"/>
              <a:t>voje </a:t>
            </a:r>
            <a:r>
              <a:rPr lang="cs-CZ" sz="2400" dirty="0" err="1" smtClean="0"/>
              <a:t>sive</a:t>
            </a:r>
            <a:r>
              <a:rPr lang="cs-CZ" sz="2400" dirty="0" smtClean="0"/>
              <a:t> volky </a:t>
            </a:r>
            <a:r>
              <a:rPr lang="cs-CZ" sz="2400" dirty="0" err="1" smtClean="0"/>
              <a:t>pasala</a:t>
            </a:r>
            <a:r>
              <a:rPr lang="cs-CZ" sz="2400" dirty="0" smtClean="0"/>
              <a:t>.</a:t>
            </a:r>
          </a:p>
          <a:p>
            <a:endParaRPr lang="cs-CZ" sz="2400" dirty="0"/>
          </a:p>
          <a:p>
            <a:r>
              <a:rPr lang="cs-CZ" sz="2400" dirty="0" smtClean="0"/>
              <a:t>2) </a:t>
            </a:r>
            <a:r>
              <a:rPr lang="cs-CZ" sz="2400" dirty="0" err="1" smtClean="0"/>
              <a:t>Pasla</a:t>
            </a:r>
            <a:r>
              <a:rPr lang="cs-CZ" sz="2400" dirty="0"/>
              <a:t> </a:t>
            </a:r>
            <a:r>
              <a:rPr lang="cs-CZ" sz="2400" dirty="0" smtClean="0"/>
              <a:t>je, </a:t>
            </a:r>
            <a:r>
              <a:rPr lang="cs-CZ" sz="2400" dirty="0" err="1" smtClean="0"/>
              <a:t>pasla</a:t>
            </a:r>
            <a:r>
              <a:rPr lang="cs-CZ" sz="2400" dirty="0" smtClean="0"/>
              <a:t>, až je ztratila;</a:t>
            </a:r>
          </a:p>
          <a:p>
            <a:r>
              <a:rPr lang="cs-CZ" sz="2400" dirty="0" smtClean="0"/>
              <a:t>Co </a:t>
            </a:r>
            <a:r>
              <a:rPr lang="cs-CZ" sz="2400" dirty="0" err="1" smtClean="0"/>
              <a:t>ja</a:t>
            </a:r>
            <a:r>
              <a:rPr lang="cs-CZ" sz="2400" dirty="0" smtClean="0"/>
              <a:t> </a:t>
            </a:r>
            <a:r>
              <a:rPr lang="cs-CZ" sz="2400" dirty="0" err="1" smtClean="0"/>
              <a:t>neščasna</a:t>
            </a:r>
            <a:r>
              <a:rPr lang="cs-CZ" sz="2400" dirty="0" smtClean="0"/>
              <a:t>, </a:t>
            </a:r>
            <a:r>
              <a:rPr lang="cs-CZ" sz="2400" dirty="0" err="1" smtClean="0"/>
              <a:t>coch</a:t>
            </a:r>
            <a:r>
              <a:rPr lang="cs-CZ" sz="2400" dirty="0" smtClean="0"/>
              <a:t> porobila!</a:t>
            </a:r>
          </a:p>
          <a:p>
            <a:r>
              <a:rPr lang="cs-CZ" sz="2400" dirty="0" smtClean="0"/>
              <a:t>I </a:t>
            </a:r>
            <a:r>
              <a:rPr lang="cs-CZ" sz="2400" dirty="0" err="1" smtClean="0"/>
              <a:t>chodi</a:t>
            </a:r>
            <a:r>
              <a:rPr lang="cs-CZ" sz="2400" dirty="0" smtClean="0"/>
              <a:t> a </a:t>
            </a:r>
            <a:r>
              <a:rPr lang="cs-CZ" sz="2400" dirty="0" err="1" smtClean="0"/>
              <a:t>plače</a:t>
            </a:r>
            <a:r>
              <a:rPr lang="cs-CZ" sz="2400" dirty="0" smtClean="0"/>
              <a:t>:</a:t>
            </a:r>
          </a:p>
          <a:p>
            <a:r>
              <a:rPr lang="cs-CZ" sz="2400" dirty="0" smtClean="0"/>
              <a:t>Kdo mi </a:t>
            </a:r>
            <a:r>
              <a:rPr lang="cs-CZ" sz="2400" dirty="0" err="1" smtClean="0"/>
              <a:t>tež</a:t>
            </a:r>
            <a:r>
              <a:rPr lang="cs-CZ" sz="2400" dirty="0" smtClean="0"/>
              <a:t> ty moje volky </a:t>
            </a:r>
            <a:r>
              <a:rPr lang="cs-CZ" sz="2400" dirty="0" err="1" smtClean="0"/>
              <a:t>navrati</a:t>
            </a:r>
            <a:r>
              <a:rPr lang="cs-CZ" sz="2400" dirty="0" smtClean="0"/>
              <a:t>!</a:t>
            </a:r>
            <a:endParaRPr lang="cs-CZ" sz="2400" dirty="0"/>
          </a:p>
        </p:txBody>
      </p:sp>
      <p:sp>
        <p:nvSpPr>
          <p:cNvPr id="5" name="TextovéPole 4"/>
          <p:cNvSpPr txBox="1"/>
          <p:nvPr/>
        </p:nvSpPr>
        <p:spPr>
          <a:xfrm>
            <a:off x="4572000" y="2877840"/>
            <a:ext cx="4752528" cy="3785652"/>
          </a:xfrm>
          <a:prstGeom prst="rect">
            <a:avLst/>
          </a:prstGeom>
          <a:noFill/>
        </p:spPr>
        <p:txBody>
          <a:bodyPr wrap="square" rtlCol="0">
            <a:spAutoFit/>
          </a:bodyPr>
          <a:lstStyle/>
          <a:p>
            <a:r>
              <a:rPr lang="en-US" sz="2400" dirty="0"/>
              <a:t>1) </a:t>
            </a:r>
            <a:r>
              <a:rPr lang="cs-CZ" sz="2400" dirty="0" err="1" smtClean="0"/>
              <a:t>She</a:t>
            </a:r>
            <a:r>
              <a:rPr lang="cs-CZ" sz="2400" dirty="0" smtClean="0"/>
              <a:t> </a:t>
            </a:r>
            <a:r>
              <a:rPr lang="cs-CZ" sz="2400" dirty="0" err="1" smtClean="0"/>
              <a:t>grazed</a:t>
            </a:r>
            <a:r>
              <a:rPr lang="cs-CZ" sz="2400" dirty="0" smtClean="0"/>
              <a:t> </a:t>
            </a:r>
            <a:r>
              <a:rPr lang="cs-CZ" sz="2400" dirty="0" err="1" smtClean="0"/>
              <a:t>cows</a:t>
            </a:r>
            <a:r>
              <a:rPr lang="cs-CZ" sz="2400" dirty="0" smtClean="0"/>
              <a:t> in </a:t>
            </a:r>
            <a:r>
              <a:rPr lang="cs-CZ" sz="2400" dirty="0" err="1" smtClean="0"/>
              <a:t>an</a:t>
            </a:r>
            <a:r>
              <a:rPr lang="cs-CZ" sz="2400" dirty="0" smtClean="0"/>
              <a:t> </a:t>
            </a:r>
            <a:r>
              <a:rPr lang="cs-CZ" sz="2400" dirty="0" err="1" smtClean="0"/>
              <a:t>oak</a:t>
            </a:r>
            <a:r>
              <a:rPr lang="cs-CZ" sz="2400" dirty="0" smtClean="0"/>
              <a:t> </a:t>
            </a:r>
            <a:r>
              <a:rPr lang="cs-CZ" sz="2400" dirty="0" err="1" smtClean="0"/>
              <a:t>wood</a:t>
            </a:r>
            <a:r>
              <a:rPr lang="en-US" sz="2400" dirty="0" smtClean="0"/>
              <a:t>,</a:t>
            </a:r>
            <a:endParaRPr lang="en-US" sz="2400" dirty="0"/>
          </a:p>
          <a:p>
            <a:r>
              <a:rPr lang="en-US" sz="2400" dirty="0"/>
              <a:t>she had </a:t>
            </a:r>
            <a:r>
              <a:rPr lang="cs-CZ" sz="2400" dirty="0" err="1" smtClean="0"/>
              <a:t>the</a:t>
            </a:r>
            <a:r>
              <a:rPr lang="cs-CZ" sz="2400" dirty="0" smtClean="0"/>
              <a:t> </a:t>
            </a:r>
            <a:r>
              <a:rPr lang="cs-CZ" sz="2400" dirty="0" err="1" smtClean="0"/>
              <a:t>violin</a:t>
            </a:r>
            <a:r>
              <a:rPr lang="cs-CZ" sz="2400" dirty="0" smtClean="0"/>
              <a:t> </a:t>
            </a:r>
            <a:r>
              <a:rPr lang="cs-CZ" sz="2400" dirty="0" err="1" smtClean="0"/>
              <a:t>with</a:t>
            </a:r>
            <a:r>
              <a:rPr lang="cs-CZ" sz="2400" dirty="0" smtClean="0"/>
              <a:t> her.</a:t>
            </a:r>
            <a:endParaRPr lang="en-US" sz="2400" dirty="0"/>
          </a:p>
          <a:p>
            <a:r>
              <a:rPr lang="en-US" sz="2400" dirty="0"/>
              <a:t>Oi, </a:t>
            </a:r>
            <a:r>
              <a:rPr lang="cs-CZ" sz="2400" dirty="0" err="1" smtClean="0"/>
              <a:t>she</a:t>
            </a:r>
            <a:r>
              <a:rPr lang="cs-CZ" sz="2400" dirty="0" smtClean="0"/>
              <a:t> </a:t>
            </a:r>
            <a:r>
              <a:rPr lang="cs-CZ" sz="2400" dirty="0" err="1" smtClean="0"/>
              <a:t>played</a:t>
            </a:r>
            <a:r>
              <a:rPr lang="cs-CZ" sz="2400" dirty="0" smtClean="0"/>
              <a:t>, </a:t>
            </a:r>
            <a:r>
              <a:rPr lang="en-US" sz="2400" dirty="0" smtClean="0"/>
              <a:t>s</a:t>
            </a:r>
            <a:r>
              <a:rPr lang="cs-CZ" sz="2400" dirty="0" smtClean="0"/>
              <a:t>a</a:t>
            </a:r>
            <a:r>
              <a:rPr lang="en-US" sz="2400" dirty="0" smtClean="0"/>
              <a:t>ng</a:t>
            </a:r>
            <a:r>
              <a:rPr lang="cs-CZ" sz="2400" dirty="0" smtClean="0"/>
              <a:t>,</a:t>
            </a:r>
            <a:endParaRPr lang="en-US" sz="2400" dirty="0"/>
          </a:p>
          <a:p>
            <a:r>
              <a:rPr lang="cs-CZ" sz="2400" dirty="0" err="1" smtClean="0"/>
              <a:t>grazing</a:t>
            </a:r>
            <a:r>
              <a:rPr lang="cs-CZ" sz="2400" dirty="0" smtClean="0"/>
              <a:t> her </a:t>
            </a:r>
            <a:r>
              <a:rPr lang="cs-CZ" sz="2400" dirty="0" err="1" smtClean="0"/>
              <a:t>grey</a:t>
            </a:r>
            <a:r>
              <a:rPr lang="cs-CZ" sz="2400" dirty="0" smtClean="0"/>
              <a:t> </a:t>
            </a:r>
            <a:r>
              <a:rPr lang="cs-CZ" sz="2400" dirty="0" err="1" smtClean="0"/>
              <a:t>cows</a:t>
            </a:r>
            <a:r>
              <a:rPr lang="cs-CZ" sz="2400" dirty="0"/>
              <a:t>.</a:t>
            </a:r>
            <a:endParaRPr lang="en-US" sz="2400" dirty="0"/>
          </a:p>
          <a:p>
            <a:endParaRPr lang="en-US" sz="2400" dirty="0"/>
          </a:p>
          <a:p>
            <a:r>
              <a:rPr lang="en-US" sz="2400" dirty="0"/>
              <a:t>2) </a:t>
            </a:r>
            <a:r>
              <a:rPr lang="cs-CZ" sz="2400" dirty="0" err="1" smtClean="0"/>
              <a:t>She</a:t>
            </a:r>
            <a:r>
              <a:rPr lang="cs-CZ" sz="2400" dirty="0" smtClean="0"/>
              <a:t> </a:t>
            </a:r>
            <a:r>
              <a:rPr lang="cs-CZ" sz="2400" dirty="0" err="1" smtClean="0"/>
              <a:t>grazed</a:t>
            </a:r>
            <a:r>
              <a:rPr lang="cs-CZ" sz="2400" dirty="0" smtClean="0"/>
              <a:t> </a:t>
            </a:r>
            <a:r>
              <a:rPr lang="cs-CZ" sz="2400" dirty="0" err="1" smtClean="0"/>
              <a:t>them</a:t>
            </a:r>
            <a:r>
              <a:rPr lang="cs-CZ" sz="2400" dirty="0" smtClean="0"/>
              <a:t>, </a:t>
            </a:r>
            <a:r>
              <a:rPr lang="cs-CZ" sz="2400" dirty="0" err="1" smtClean="0"/>
              <a:t>grazed</a:t>
            </a:r>
            <a:r>
              <a:rPr lang="cs-CZ" sz="2400" dirty="0" smtClean="0"/>
              <a:t> </a:t>
            </a:r>
            <a:r>
              <a:rPr lang="cs-CZ" sz="2400" dirty="0" err="1" smtClean="0"/>
              <a:t>them</a:t>
            </a:r>
            <a:r>
              <a:rPr lang="cs-CZ" sz="2400" dirty="0" smtClean="0"/>
              <a:t> </a:t>
            </a:r>
            <a:r>
              <a:rPr lang="cs-CZ" sz="2400" dirty="0" err="1" smtClean="0"/>
              <a:t>until</a:t>
            </a:r>
            <a:r>
              <a:rPr lang="cs-CZ" sz="2400" dirty="0" smtClean="0"/>
              <a:t> </a:t>
            </a:r>
            <a:r>
              <a:rPr lang="cs-CZ" sz="2400" dirty="0" err="1" smtClean="0"/>
              <a:t>she</a:t>
            </a:r>
            <a:r>
              <a:rPr lang="en-US" sz="2400" dirty="0" smtClean="0"/>
              <a:t> lost</a:t>
            </a:r>
            <a:r>
              <a:rPr lang="cs-CZ" sz="2400" dirty="0" smtClean="0"/>
              <a:t> </a:t>
            </a:r>
            <a:r>
              <a:rPr lang="cs-CZ" sz="2400" dirty="0" err="1" smtClean="0"/>
              <a:t>them</a:t>
            </a:r>
            <a:r>
              <a:rPr lang="en-US" sz="2400" dirty="0" smtClean="0"/>
              <a:t>;</a:t>
            </a:r>
            <a:endParaRPr lang="en-US" sz="2400" dirty="0"/>
          </a:p>
          <a:p>
            <a:r>
              <a:rPr lang="cs-CZ" sz="2400" dirty="0" err="1" smtClean="0"/>
              <a:t>What</a:t>
            </a:r>
            <a:r>
              <a:rPr lang="cs-CZ" sz="2400" dirty="0" smtClean="0"/>
              <a:t> I, </a:t>
            </a:r>
            <a:r>
              <a:rPr lang="cs-CZ" sz="2400" dirty="0" err="1" smtClean="0"/>
              <a:t>poor</a:t>
            </a:r>
            <a:r>
              <a:rPr lang="cs-CZ" sz="2400" dirty="0" smtClean="0"/>
              <a:t> </a:t>
            </a:r>
            <a:r>
              <a:rPr lang="cs-CZ" sz="2400" dirty="0" err="1" smtClean="0"/>
              <a:t>girl,have</a:t>
            </a:r>
            <a:r>
              <a:rPr lang="cs-CZ" sz="2400" dirty="0" smtClean="0"/>
              <a:t> done</a:t>
            </a:r>
            <a:r>
              <a:rPr lang="en-US" sz="2400" dirty="0" smtClean="0"/>
              <a:t>!</a:t>
            </a:r>
            <a:endParaRPr lang="en-US" sz="2400" dirty="0"/>
          </a:p>
          <a:p>
            <a:r>
              <a:rPr lang="cs-CZ" sz="2400" dirty="0" err="1" smtClean="0"/>
              <a:t>She</a:t>
            </a:r>
            <a:r>
              <a:rPr lang="en-US" sz="2400" dirty="0" smtClean="0"/>
              <a:t> walk</a:t>
            </a:r>
            <a:r>
              <a:rPr lang="cs-CZ" sz="2400" dirty="0" smtClean="0"/>
              <a:t>s</a:t>
            </a:r>
            <a:r>
              <a:rPr lang="en-US" sz="2400" dirty="0" smtClean="0"/>
              <a:t> </a:t>
            </a:r>
            <a:r>
              <a:rPr lang="en-US" sz="2400" dirty="0"/>
              <a:t>and </a:t>
            </a:r>
            <a:r>
              <a:rPr lang="en-US" sz="2400" dirty="0" err="1" smtClean="0"/>
              <a:t>cr</a:t>
            </a:r>
            <a:r>
              <a:rPr lang="cs-CZ" sz="2400" dirty="0" err="1" smtClean="0"/>
              <a:t>ies</a:t>
            </a:r>
            <a:r>
              <a:rPr lang="en-US" sz="2400" dirty="0" smtClean="0"/>
              <a:t>:</a:t>
            </a:r>
            <a:endParaRPr lang="en-US" sz="2400" dirty="0"/>
          </a:p>
          <a:p>
            <a:r>
              <a:rPr lang="en-US" sz="2400" dirty="0"/>
              <a:t>Who </a:t>
            </a:r>
            <a:r>
              <a:rPr lang="cs-CZ" sz="2400" dirty="0" err="1" smtClean="0"/>
              <a:t>can</a:t>
            </a:r>
            <a:r>
              <a:rPr lang="cs-CZ" sz="2400" dirty="0" smtClean="0"/>
              <a:t> </a:t>
            </a:r>
            <a:r>
              <a:rPr lang="en-US" sz="2400" dirty="0" smtClean="0"/>
              <a:t>return </a:t>
            </a:r>
            <a:r>
              <a:rPr lang="cs-CZ" sz="2400" dirty="0" err="1" smtClean="0"/>
              <a:t>me</a:t>
            </a:r>
            <a:r>
              <a:rPr lang="cs-CZ" sz="2400" dirty="0" smtClean="0"/>
              <a:t> </a:t>
            </a:r>
            <a:r>
              <a:rPr lang="en-US" sz="2400" dirty="0" smtClean="0"/>
              <a:t>my </a:t>
            </a:r>
            <a:r>
              <a:rPr lang="cs-CZ" sz="2400" dirty="0" err="1" smtClean="0"/>
              <a:t>cows</a:t>
            </a:r>
            <a:r>
              <a:rPr lang="en-US" sz="2400" dirty="0" smtClean="0"/>
              <a:t>!</a:t>
            </a:r>
            <a:endParaRPr lang="cs-CZ" sz="2400"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908720"/>
            <a:ext cx="2700300" cy="1800200"/>
          </a:xfrm>
          <a:prstGeom prst="rect">
            <a:avLst/>
          </a:prstGeom>
        </p:spPr>
      </p:pic>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5549176"/>
            <a:ext cx="1800200" cy="1200133"/>
          </a:xfrm>
          <a:prstGeom prst="rect">
            <a:avLst/>
          </a:prstGeom>
        </p:spPr>
      </p:pic>
    </p:spTree>
    <p:extLst>
      <p:ext uri="{BB962C8B-B14F-4D97-AF65-F5344CB8AC3E}">
        <p14:creationId xmlns:p14="http://schemas.microsoft.com/office/powerpoint/2010/main" val="667698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0"/>
            <a:ext cx="9144000" cy="1470025"/>
          </a:xfrm>
        </p:spPr>
        <p:txBody>
          <a:bodyPr>
            <a:normAutofit/>
          </a:bodyPr>
          <a:lstStyle/>
          <a:p>
            <a:r>
              <a:rPr lang="en-GB" sz="4000" b="1" dirty="0" smtClean="0">
                <a:solidFill>
                  <a:srgbClr val="FF0000"/>
                </a:solidFill>
              </a:rPr>
              <a:t>A</a:t>
            </a:r>
            <a:r>
              <a:rPr lang="en-GB" sz="4000" b="1" dirty="0">
                <a:solidFill>
                  <a:srgbClr val="FF0000"/>
                </a:solidFill>
              </a:rPr>
              <a:t>) Folklore costumes, dances and songs </a:t>
            </a:r>
            <a:endParaRPr lang="cs-CZ" sz="4000" dirty="0">
              <a:solidFill>
                <a:srgbClr val="FF0000"/>
              </a:solidFill>
            </a:endParaRPr>
          </a:p>
        </p:txBody>
      </p:sp>
      <p:sp>
        <p:nvSpPr>
          <p:cNvPr id="3" name="Podnadpis 2"/>
          <p:cNvSpPr>
            <a:spLocks noGrp="1"/>
          </p:cNvSpPr>
          <p:nvPr>
            <p:ph type="subTitle" idx="1"/>
          </p:nvPr>
        </p:nvSpPr>
        <p:spPr>
          <a:xfrm>
            <a:off x="395536" y="1268760"/>
            <a:ext cx="8280920" cy="5445224"/>
          </a:xfrm>
        </p:spPr>
        <p:txBody>
          <a:bodyPr>
            <a:normAutofit/>
          </a:bodyPr>
          <a:lstStyle/>
          <a:p>
            <a:pPr algn="l">
              <a:buFont typeface="Arial" pitchFamily="34" charset="0"/>
              <a:buChar char="•"/>
            </a:pPr>
            <a:r>
              <a:rPr lang="cs-CZ" b="1" dirty="0" smtClean="0">
                <a:solidFill>
                  <a:schemeClr val="tx1"/>
                </a:solidFill>
              </a:rPr>
              <a:t> </a:t>
            </a:r>
            <a:r>
              <a:rPr lang="en-GB" b="1" dirty="0" smtClean="0">
                <a:solidFill>
                  <a:schemeClr val="tx1"/>
                </a:solidFill>
              </a:rPr>
              <a:t>The </a:t>
            </a:r>
            <a:r>
              <a:rPr lang="en-GB" b="1" dirty="0">
                <a:solidFill>
                  <a:schemeClr val="tx1"/>
                </a:solidFill>
              </a:rPr>
              <a:t>Czech Republic has a rich tradition of </a:t>
            </a:r>
            <a:endParaRPr lang="cs-CZ" b="1" dirty="0" smtClean="0">
              <a:solidFill>
                <a:schemeClr val="tx1"/>
              </a:solidFill>
            </a:endParaRPr>
          </a:p>
          <a:p>
            <a:pPr algn="l"/>
            <a:r>
              <a:rPr lang="cs-CZ" b="1" dirty="0" smtClean="0">
                <a:solidFill>
                  <a:schemeClr val="tx1"/>
                </a:solidFill>
              </a:rPr>
              <a:t>   </a:t>
            </a:r>
            <a:r>
              <a:rPr lang="en-GB" b="1" dirty="0" smtClean="0">
                <a:solidFill>
                  <a:schemeClr val="tx1"/>
                </a:solidFill>
              </a:rPr>
              <a:t>folklore </a:t>
            </a:r>
            <a:r>
              <a:rPr lang="en-GB" b="1" dirty="0">
                <a:solidFill>
                  <a:schemeClr val="tx1"/>
                </a:solidFill>
              </a:rPr>
              <a:t>songs and dances. </a:t>
            </a:r>
            <a:endParaRPr lang="cs-CZ" b="1" dirty="0" smtClean="0">
              <a:solidFill>
                <a:schemeClr val="tx1"/>
              </a:solidFill>
            </a:endParaRPr>
          </a:p>
          <a:p>
            <a:pPr algn="l">
              <a:buFont typeface="Arial" pitchFamily="34" charset="0"/>
              <a:buChar char="•"/>
            </a:pPr>
            <a:endParaRPr lang="cs-CZ" b="1" dirty="0" smtClean="0">
              <a:solidFill>
                <a:schemeClr val="tx1"/>
              </a:solidFill>
            </a:endParaRPr>
          </a:p>
          <a:p>
            <a:pPr algn="l">
              <a:buFont typeface="Arial" pitchFamily="34" charset="0"/>
              <a:buChar char="•"/>
            </a:pPr>
            <a:r>
              <a:rPr lang="cs-CZ" b="1" dirty="0" smtClean="0">
                <a:solidFill>
                  <a:schemeClr val="tx1"/>
                </a:solidFill>
              </a:rPr>
              <a:t> </a:t>
            </a:r>
            <a:r>
              <a:rPr lang="en-GB" b="1" dirty="0" smtClean="0">
                <a:solidFill>
                  <a:schemeClr val="tx1"/>
                </a:solidFill>
              </a:rPr>
              <a:t>The </a:t>
            </a:r>
            <a:r>
              <a:rPr lang="en-GB" b="1" dirty="0">
                <a:solidFill>
                  <a:schemeClr val="tx1"/>
                </a:solidFill>
              </a:rPr>
              <a:t>folklore costumes changed during time </a:t>
            </a:r>
            <a:endParaRPr lang="cs-CZ" b="1" dirty="0" smtClean="0">
              <a:solidFill>
                <a:schemeClr val="tx1"/>
              </a:solidFill>
            </a:endParaRPr>
          </a:p>
          <a:p>
            <a:pPr algn="l"/>
            <a:r>
              <a:rPr lang="cs-CZ" b="1" dirty="0">
                <a:solidFill>
                  <a:schemeClr val="tx1"/>
                </a:solidFill>
              </a:rPr>
              <a:t> </a:t>
            </a:r>
            <a:r>
              <a:rPr lang="cs-CZ" b="1" dirty="0" smtClean="0">
                <a:solidFill>
                  <a:schemeClr val="tx1"/>
                </a:solidFill>
              </a:rPr>
              <a:t>  </a:t>
            </a:r>
            <a:r>
              <a:rPr lang="en-GB" b="1" dirty="0" smtClean="0">
                <a:solidFill>
                  <a:schemeClr val="tx1"/>
                </a:solidFill>
              </a:rPr>
              <a:t>and </a:t>
            </a:r>
            <a:r>
              <a:rPr lang="en-GB" b="1" dirty="0">
                <a:solidFill>
                  <a:schemeClr val="tx1"/>
                </a:solidFill>
              </a:rPr>
              <a:t>in the last century people slowly </a:t>
            </a:r>
            <a:r>
              <a:rPr lang="en-GB" b="1" dirty="0" smtClean="0">
                <a:solidFill>
                  <a:schemeClr val="tx1"/>
                </a:solidFill>
              </a:rPr>
              <a:t>stopped </a:t>
            </a:r>
            <a:endParaRPr lang="cs-CZ" b="1" dirty="0" smtClean="0">
              <a:solidFill>
                <a:schemeClr val="tx1"/>
              </a:solidFill>
            </a:endParaRPr>
          </a:p>
          <a:p>
            <a:pPr algn="l"/>
            <a:r>
              <a:rPr lang="cs-CZ" b="1" dirty="0">
                <a:solidFill>
                  <a:schemeClr val="tx1"/>
                </a:solidFill>
              </a:rPr>
              <a:t> </a:t>
            </a:r>
            <a:r>
              <a:rPr lang="cs-CZ" b="1" dirty="0" smtClean="0">
                <a:solidFill>
                  <a:schemeClr val="tx1"/>
                </a:solidFill>
              </a:rPr>
              <a:t>  </a:t>
            </a:r>
            <a:r>
              <a:rPr lang="en-GB" b="1" dirty="0" smtClean="0">
                <a:solidFill>
                  <a:schemeClr val="tx1"/>
                </a:solidFill>
              </a:rPr>
              <a:t>wearing </a:t>
            </a:r>
            <a:r>
              <a:rPr lang="en-GB" b="1" dirty="0">
                <a:solidFill>
                  <a:schemeClr val="tx1"/>
                </a:solidFill>
              </a:rPr>
              <a:t>them. </a:t>
            </a:r>
            <a:endParaRPr lang="cs-CZ" b="1" dirty="0" smtClean="0">
              <a:solidFill>
                <a:schemeClr val="tx1"/>
              </a:solidFill>
            </a:endParaRPr>
          </a:p>
          <a:p>
            <a:pPr algn="l">
              <a:buFont typeface="Arial" pitchFamily="34" charset="0"/>
              <a:buChar char="•"/>
            </a:pPr>
            <a:endParaRPr lang="cs-CZ" b="1" dirty="0" smtClean="0">
              <a:solidFill>
                <a:schemeClr val="tx1"/>
              </a:solidFill>
            </a:endParaRPr>
          </a:p>
          <a:p>
            <a:pPr algn="l">
              <a:buFont typeface="Arial" pitchFamily="34" charset="0"/>
              <a:buChar char="•"/>
            </a:pPr>
            <a:r>
              <a:rPr lang="cs-CZ" b="1" dirty="0" smtClean="0">
                <a:solidFill>
                  <a:schemeClr val="tx1"/>
                </a:solidFill>
              </a:rPr>
              <a:t> </a:t>
            </a:r>
            <a:r>
              <a:rPr lang="en-GB" b="1" dirty="0" smtClean="0">
                <a:solidFill>
                  <a:schemeClr val="tx1"/>
                </a:solidFill>
              </a:rPr>
              <a:t>Nowadays</a:t>
            </a:r>
            <a:r>
              <a:rPr lang="en-GB" b="1" dirty="0">
                <a:solidFill>
                  <a:schemeClr val="tx1"/>
                </a:solidFill>
              </a:rPr>
              <a:t>, we can admire folklore </a:t>
            </a:r>
            <a:r>
              <a:rPr lang="en-GB" b="1" dirty="0" smtClean="0">
                <a:solidFill>
                  <a:schemeClr val="tx1"/>
                </a:solidFill>
              </a:rPr>
              <a:t>costumes</a:t>
            </a:r>
            <a:endParaRPr lang="cs-CZ" b="1" dirty="0" smtClean="0">
              <a:solidFill>
                <a:schemeClr val="tx1"/>
              </a:solidFill>
            </a:endParaRPr>
          </a:p>
          <a:p>
            <a:pPr algn="l"/>
            <a:r>
              <a:rPr lang="cs-CZ" b="1" dirty="0">
                <a:solidFill>
                  <a:schemeClr val="tx1"/>
                </a:solidFill>
              </a:rPr>
              <a:t> </a:t>
            </a:r>
            <a:r>
              <a:rPr lang="cs-CZ" b="1" dirty="0" smtClean="0">
                <a:solidFill>
                  <a:schemeClr val="tx1"/>
                </a:solidFill>
              </a:rPr>
              <a:t> </a:t>
            </a:r>
            <a:r>
              <a:rPr lang="en-GB" b="1" dirty="0" smtClean="0">
                <a:solidFill>
                  <a:schemeClr val="tx1"/>
                </a:solidFill>
              </a:rPr>
              <a:t> in </a:t>
            </a:r>
            <a:r>
              <a:rPr lang="en-GB" b="1" dirty="0">
                <a:solidFill>
                  <a:schemeClr val="tx1"/>
                </a:solidFill>
              </a:rPr>
              <a:t>museums </a:t>
            </a:r>
            <a:r>
              <a:rPr lang="en-GB" b="1" dirty="0" smtClean="0">
                <a:solidFill>
                  <a:schemeClr val="tx1"/>
                </a:solidFill>
              </a:rPr>
              <a:t>or </a:t>
            </a:r>
            <a:r>
              <a:rPr lang="en-GB" b="1" dirty="0">
                <a:solidFill>
                  <a:schemeClr val="tx1"/>
                </a:solidFill>
              </a:rPr>
              <a:t>during folklore </a:t>
            </a:r>
            <a:r>
              <a:rPr lang="cs-CZ" b="1" dirty="0" err="1" smtClean="0">
                <a:solidFill>
                  <a:schemeClr val="tx1"/>
                </a:solidFill>
              </a:rPr>
              <a:t>festivals</a:t>
            </a:r>
            <a:r>
              <a:rPr lang="en-GB" b="1" dirty="0" smtClean="0">
                <a:solidFill>
                  <a:schemeClr val="tx1"/>
                </a:solidFill>
              </a:rPr>
              <a:t>.</a:t>
            </a:r>
            <a:endParaRPr lang="cs-CZ" b="1" dirty="0"/>
          </a:p>
        </p:txBody>
      </p:sp>
      <p:sp>
        <p:nvSpPr>
          <p:cNvPr id="1028" name="AutoShape 4" descr="Image result for vlajka č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030" name="AutoShape 6" descr="Image result for vlajka č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8" descr="C:\Users\a.holasova\AppData\Local\Microsoft\Windows\Temporary Internet Files\Content.Word\Naše písničky slezské 005.jpg"/>
          <p:cNvPicPr/>
          <p:nvPr/>
        </p:nvPicPr>
        <p:blipFill>
          <a:blip r:embed="rId2" cstate="print"/>
          <a:srcRect/>
          <a:stretch>
            <a:fillRect/>
          </a:stretch>
        </p:blipFill>
        <p:spPr bwMode="auto">
          <a:xfrm>
            <a:off x="4605" y="0"/>
            <a:ext cx="4608512" cy="6858000"/>
          </a:xfrm>
          <a:prstGeom prst="rect">
            <a:avLst/>
          </a:prstGeom>
          <a:noFill/>
          <a:ln w="9525">
            <a:noFill/>
            <a:miter lim="800000"/>
            <a:headEnd/>
            <a:tailEnd/>
          </a:ln>
        </p:spPr>
      </p:pic>
      <p:sp>
        <p:nvSpPr>
          <p:cNvPr id="3" name="TextovéPole 2"/>
          <p:cNvSpPr txBox="1"/>
          <p:nvPr/>
        </p:nvSpPr>
        <p:spPr>
          <a:xfrm>
            <a:off x="4613117" y="260648"/>
            <a:ext cx="4530883" cy="6524863"/>
          </a:xfrm>
          <a:prstGeom prst="rect">
            <a:avLst/>
          </a:prstGeom>
          <a:noFill/>
        </p:spPr>
        <p:txBody>
          <a:bodyPr wrap="square" rtlCol="0">
            <a:spAutoFit/>
          </a:bodyPr>
          <a:lstStyle/>
          <a:p>
            <a:r>
              <a:rPr lang="cs-CZ" sz="4000" b="1" dirty="0" err="1" smtClean="0">
                <a:solidFill>
                  <a:srgbClr val="FF0000"/>
                </a:solidFill>
              </a:rPr>
              <a:t>Watch</a:t>
            </a:r>
            <a:r>
              <a:rPr lang="cs-CZ" sz="4000" b="1" dirty="0" smtClean="0">
                <a:solidFill>
                  <a:srgbClr val="FF0000"/>
                </a:solidFill>
              </a:rPr>
              <a:t> </a:t>
            </a:r>
            <a:r>
              <a:rPr lang="cs-CZ" sz="4000" b="1" dirty="0" err="1" smtClean="0">
                <a:solidFill>
                  <a:srgbClr val="FF0000"/>
                </a:solidFill>
              </a:rPr>
              <a:t>the</a:t>
            </a:r>
            <a:r>
              <a:rPr lang="cs-CZ" sz="4000" b="1" dirty="0" smtClean="0">
                <a:solidFill>
                  <a:srgbClr val="FF0000"/>
                </a:solidFill>
              </a:rPr>
              <a:t> video</a:t>
            </a:r>
          </a:p>
          <a:p>
            <a:endParaRPr lang="cs-CZ" dirty="0"/>
          </a:p>
          <a:p>
            <a:r>
              <a:rPr lang="cs-CZ" sz="3600" b="1" dirty="0" smtClean="0">
                <a:solidFill>
                  <a:srgbClr val="FF0000"/>
                </a:solidFill>
              </a:rPr>
              <a:t>Dance </a:t>
            </a:r>
            <a:r>
              <a:rPr lang="cs-CZ" sz="3600" b="1" dirty="0" err="1" smtClean="0">
                <a:solidFill>
                  <a:srgbClr val="FF0000"/>
                </a:solidFill>
              </a:rPr>
              <a:t>description</a:t>
            </a:r>
            <a:r>
              <a:rPr lang="cs-CZ" sz="3600" b="1" dirty="0" smtClean="0">
                <a:solidFill>
                  <a:srgbClr val="FF0000"/>
                </a:solidFill>
              </a:rPr>
              <a:t>:</a:t>
            </a:r>
          </a:p>
          <a:p>
            <a:r>
              <a:rPr lang="cs-CZ" dirty="0" err="1" smtClean="0"/>
              <a:t>Pupils</a:t>
            </a:r>
            <a:r>
              <a:rPr lang="cs-CZ" dirty="0" smtClean="0"/>
              <a:t> (a boy </a:t>
            </a:r>
            <a:r>
              <a:rPr lang="cs-CZ" dirty="0" err="1" smtClean="0"/>
              <a:t>with</a:t>
            </a:r>
            <a:r>
              <a:rPr lang="cs-CZ" dirty="0" smtClean="0"/>
              <a:t> a girl) hold </a:t>
            </a:r>
            <a:r>
              <a:rPr lang="cs-CZ" dirty="0" err="1" smtClean="0"/>
              <a:t>with</a:t>
            </a:r>
            <a:r>
              <a:rPr lang="cs-CZ" dirty="0" smtClean="0"/>
              <a:t> </a:t>
            </a:r>
            <a:r>
              <a:rPr lang="cs-CZ" dirty="0" err="1" smtClean="0"/>
              <a:t>right</a:t>
            </a:r>
            <a:r>
              <a:rPr lang="cs-CZ" dirty="0" smtClean="0"/>
              <a:t> </a:t>
            </a:r>
            <a:r>
              <a:rPr lang="cs-CZ" dirty="0" err="1" smtClean="0"/>
              <a:t>hands</a:t>
            </a:r>
            <a:r>
              <a:rPr lang="cs-CZ" dirty="0" smtClean="0"/>
              <a:t> in </a:t>
            </a:r>
            <a:r>
              <a:rPr lang="cs-CZ" dirty="0" err="1" smtClean="0"/>
              <a:t>pairs</a:t>
            </a:r>
            <a:r>
              <a:rPr lang="cs-CZ" dirty="0" smtClean="0"/>
              <a:t> and </a:t>
            </a:r>
            <a:r>
              <a:rPr lang="cs-CZ" dirty="0" err="1" smtClean="0"/>
              <a:t>stand</a:t>
            </a:r>
            <a:r>
              <a:rPr lang="cs-CZ" dirty="0" smtClean="0"/>
              <a:t> </a:t>
            </a:r>
            <a:r>
              <a:rPr lang="cs-CZ" dirty="0" err="1" smtClean="0"/>
              <a:t>oposite</a:t>
            </a:r>
            <a:r>
              <a:rPr lang="cs-CZ" dirty="0" smtClean="0"/>
              <a:t> in a line.</a:t>
            </a:r>
          </a:p>
          <a:p>
            <a:r>
              <a:rPr lang="cs-CZ" dirty="0" err="1" smtClean="0"/>
              <a:t>They</a:t>
            </a:r>
            <a:r>
              <a:rPr lang="cs-CZ" dirty="0" smtClean="0"/>
              <a:t> make 8 </a:t>
            </a:r>
            <a:r>
              <a:rPr lang="cs-CZ" dirty="0" err="1" smtClean="0"/>
              <a:t>steps</a:t>
            </a:r>
            <a:r>
              <a:rPr lang="cs-CZ" dirty="0" smtClean="0"/>
              <a:t> to </a:t>
            </a:r>
            <a:r>
              <a:rPr lang="cs-CZ" dirty="0" err="1" smtClean="0"/>
              <a:t>the</a:t>
            </a:r>
            <a:r>
              <a:rPr lang="cs-CZ" dirty="0" smtClean="0"/>
              <a:t> </a:t>
            </a:r>
            <a:r>
              <a:rPr lang="cs-CZ" dirty="0" err="1" smtClean="0"/>
              <a:t>right</a:t>
            </a:r>
            <a:r>
              <a:rPr lang="cs-CZ" dirty="0" smtClean="0"/>
              <a:t> </a:t>
            </a:r>
            <a:r>
              <a:rPr lang="cs-CZ" dirty="0" err="1" smtClean="0"/>
              <a:t>of</a:t>
            </a:r>
            <a:r>
              <a:rPr lang="cs-CZ" dirty="0" smtClean="0"/>
              <a:t> </a:t>
            </a:r>
            <a:r>
              <a:rPr lang="cs-CZ" dirty="0" err="1" smtClean="0"/>
              <a:t>the</a:t>
            </a:r>
            <a:r>
              <a:rPr lang="cs-CZ" dirty="0" smtClean="0"/>
              <a:t> </a:t>
            </a:r>
            <a:r>
              <a:rPr lang="cs-CZ" dirty="0" err="1" smtClean="0"/>
              <a:t>classroom</a:t>
            </a:r>
            <a:r>
              <a:rPr lang="cs-CZ" dirty="0" smtClean="0"/>
              <a:t>, </a:t>
            </a:r>
            <a:r>
              <a:rPr lang="cs-CZ" dirty="0" err="1" smtClean="0"/>
              <a:t>the</a:t>
            </a:r>
            <a:r>
              <a:rPr lang="cs-CZ" dirty="0" smtClean="0"/>
              <a:t> </a:t>
            </a:r>
            <a:r>
              <a:rPr lang="cs-CZ" dirty="0" err="1" smtClean="0"/>
              <a:t>hands</a:t>
            </a:r>
            <a:r>
              <a:rPr lang="cs-CZ" dirty="0" smtClean="0"/>
              <a:t> swing </a:t>
            </a:r>
            <a:r>
              <a:rPr lang="cs-CZ" dirty="0" err="1" smtClean="0"/>
              <a:t>with</a:t>
            </a:r>
            <a:r>
              <a:rPr lang="cs-CZ" dirty="0" smtClean="0"/>
              <a:t> </a:t>
            </a:r>
            <a:r>
              <a:rPr lang="cs-CZ" dirty="0" err="1" smtClean="0"/>
              <a:t>the</a:t>
            </a:r>
            <a:r>
              <a:rPr lang="cs-CZ" dirty="0" smtClean="0"/>
              <a:t> </a:t>
            </a:r>
            <a:r>
              <a:rPr lang="cs-CZ" dirty="0" err="1" smtClean="0"/>
              <a:t>odd</a:t>
            </a:r>
            <a:r>
              <a:rPr lang="cs-CZ" dirty="0" smtClean="0"/>
              <a:t> step in </a:t>
            </a:r>
            <a:r>
              <a:rPr lang="cs-CZ" dirty="0" err="1" smtClean="0"/>
              <a:t>the</a:t>
            </a:r>
            <a:r>
              <a:rPr lang="cs-CZ" dirty="0" smtClean="0"/>
              <a:t> </a:t>
            </a:r>
            <a:r>
              <a:rPr lang="cs-CZ" dirty="0" err="1" smtClean="0"/>
              <a:t>direction</a:t>
            </a:r>
            <a:r>
              <a:rPr lang="cs-CZ" dirty="0" smtClean="0"/>
              <a:t> </a:t>
            </a:r>
            <a:r>
              <a:rPr lang="cs-CZ" dirty="0" err="1" smtClean="0"/>
              <a:t>of</a:t>
            </a:r>
            <a:r>
              <a:rPr lang="cs-CZ" dirty="0" smtClean="0"/>
              <a:t> </a:t>
            </a:r>
            <a:r>
              <a:rPr lang="cs-CZ" dirty="0" err="1" smtClean="0"/>
              <a:t>the</a:t>
            </a:r>
            <a:r>
              <a:rPr lang="cs-CZ" dirty="0" smtClean="0"/>
              <a:t> </a:t>
            </a:r>
            <a:r>
              <a:rPr lang="cs-CZ" dirty="0" err="1" smtClean="0"/>
              <a:t>movement</a:t>
            </a:r>
            <a:r>
              <a:rPr lang="cs-CZ" dirty="0" smtClean="0"/>
              <a:t>. </a:t>
            </a:r>
            <a:r>
              <a:rPr lang="cs-CZ" dirty="0" err="1" smtClean="0"/>
              <a:t>The</a:t>
            </a:r>
            <a:r>
              <a:rPr lang="cs-CZ" dirty="0" smtClean="0"/>
              <a:t> last step </a:t>
            </a:r>
            <a:r>
              <a:rPr lang="cs-CZ" dirty="0" err="1" smtClean="0"/>
              <a:t>is</a:t>
            </a:r>
            <a:r>
              <a:rPr lang="cs-CZ" dirty="0" smtClean="0"/>
              <a:t> </a:t>
            </a:r>
            <a:r>
              <a:rPr lang="cs-CZ" dirty="0" err="1" smtClean="0"/>
              <a:t>with</a:t>
            </a:r>
            <a:r>
              <a:rPr lang="cs-CZ" dirty="0" smtClean="0"/>
              <a:t> </a:t>
            </a:r>
            <a:r>
              <a:rPr lang="cs-CZ" dirty="0" err="1" smtClean="0"/>
              <a:t>accent</a:t>
            </a:r>
            <a:r>
              <a:rPr lang="cs-CZ" dirty="0" smtClean="0"/>
              <a:t>.</a:t>
            </a:r>
          </a:p>
          <a:p>
            <a:endParaRPr lang="cs-CZ" dirty="0"/>
          </a:p>
          <a:p>
            <a:r>
              <a:rPr lang="cs-CZ" dirty="0" err="1" smtClean="0"/>
              <a:t>Then</a:t>
            </a:r>
            <a:r>
              <a:rPr lang="cs-CZ" dirty="0" smtClean="0"/>
              <a:t> </a:t>
            </a:r>
            <a:r>
              <a:rPr lang="cs-CZ" dirty="0" err="1" smtClean="0"/>
              <a:t>they</a:t>
            </a:r>
            <a:r>
              <a:rPr lang="cs-CZ" dirty="0" smtClean="0"/>
              <a:t> do </a:t>
            </a:r>
            <a:r>
              <a:rPr lang="cs-CZ" dirty="0" err="1" smtClean="0"/>
              <a:t>the</a:t>
            </a:r>
            <a:r>
              <a:rPr lang="cs-CZ" dirty="0" smtClean="0"/>
              <a:t> </a:t>
            </a:r>
            <a:r>
              <a:rPr lang="cs-CZ" dirty="0" err="1" smtClean="0"/>
              <a:t>same</a:t>
            </a:r>
            <a:r>
              <a:rPr lang="cs-CZ" dirty="0" smtClean="0"/>
              <a:t> and return to </a:t>
            </a:r>
            <a:r>
              <a:rPr lang="cs-CZ" dirty="0" err="1" smtClean="0"/>
              <a:t>the</a:t>
            </a:r>
            <a:r>
              <a:rPr lang="cs-CZ" dirty="0" smtClean="0"/>
              <a:t> </a:t>
            </a:r>
            <a:r>
              <a:rPr lang="cs-CZ" dirty="0" err="1" smtClean="0"/>
              <a:t>left</a:t>
            </a:r>
            <a:r>
              <a:rPr lang="cs-CZ" dirty="0" smtClean="0"/>
              <a:t> </a:t>
            </a:r>
            <a:r>
              <a:rPr lang="cs-CZ" dirty="0" err="1" smtClean="0"/>
              <a:t>side</a:t>
            </a:r>
            <a:r>
              <a:rPr lang="cs-CZ" dirty="0" smtClean="0"/>
              <a:t> </a:t>
            </a:r>
            <a:r>
              <a:rPr lang="cs-CZ" dirty="0" err="1" smtClean="0"/>
              <a:t>of</a:t>
            </a:r>
            <a:r>
              <a:rPr lang="cs-CZ" dirty="0" smtClean="0"/>
              <a:t> </a:t>
            </a:r>
            <a:r>
              <a:rPr lang="cs-CZ" dirty="0" err="1" smtClean="0"/>
              <a:t>the</a:t>
            </a:r>
            <a:r>
              <a:rPr lang="cs-CZ" dirty="0" smtClean="0"/>
              <a:t> </a:t>
            </a:r>
            <a:r>
              <a:rPr lang="cs-CZ" dirty="0" err="1" smtClean="0"/>
              <a:t>classroom</a:t>
            </a:r>
            <a:r>
              <a:rPr lang="cs-CZ" dirty="0" smtClean="0"/>
              <a:t>.</a:t>
            </a:r>
          </a:p>
          <a:p>
            <a:endParaRPr lang="cs-CZ" dirty="0"/>
          </a:p>
          <a:p>
            <a:r>
              <a:rPr lang="cs-CZ" dirty="0" err="1" smtClean="0"/>
              <a:t>Refrain</a:t>
            </a:r>
            <a:r>
              <a:rPr lang="cs-CZ" dirty="0" smtClean="0"/>
              <a:t>:</a:t>
            </a:r>
          </a:p>
          <a:p>
            <a:r>
              <a:rPr lang="cs-CZ" dirty="0" smtClean="0"/>
              <a:t>3 </a:t>
            </a:r>
            <a:r>
              <a:rPr lang="cs-CZ" dirty="0" err="1" smtClean="0"/>
              <a:t>jumps</a:t>
            </a:r>
            <a:r>
              <a:rPr lang="cs-CZ" dirty="0" smtClean="0"/>
              <a:t> – </a:t>
            </a:r>
            <a:r>
              <a:rPr lang="cs-CZ" dirty="0" err="1" smtClean="0"/>
              <a:t>Girls</a:t>
            </a:r>
            <a:r>
              <a:rPr lang="cs-CZ" dirty="0" smtClean="0"/>
              <a:t>: </a:t>
            </a:r>
            <a:r>
              <a:rPr lang="cs-CZ" dirty="0" err="1" smtClean="0"/>
              <a:t>right</a:t>
            </a:r>
            <a:r>
              <a:rPr lang="cs-CZ" dirty="0" smtClean="0"/>
              <a:t> leg </a:t>
            </a:r>
            <a:r>
              <a:rPr lang="cs-CZ" dirty="0" err="1" smtClean="0"/>
              <a:t>goes</a:t>
            </a:r>
            <a:r>
              <a:rPr lang="cs-CZ" dirty="0" smtClean="0"/>
              <a:t> to </a:t>
            </a:r>
            <a:r>
              <a:rPr lang="cs-CZ" dirty="0" err="1" smtClean="0"/>
              <a:t>the</a:t>
            </a:r>
            <a:r>
              <a:rPr lang="cs-CZ" dirty="0" smtClean="0"/>
              <a:t> partner, </a:t>
            </a:r>
            <a:r>
              <a:rPr lang="cs-CZ" dirty="0" err="1" smtClean="0"/>
              <a:t>left</a:t>
            </a:r>
            <a:r>
              <a:rPr lang="cs-CZ" dirty="0" smtClean="0"/>
              <a:t> leg </a:t>
            </a:r>
            <a:r>
              <a:rPr lang="cs-CZ" dirty="0" err="1" smtClean="0"/>
              <a:t>goes</a:t>
            </a:r>
            <a:r>
              <a:rPr lang="cs-CZ" dirty="0" smtClean="0"/>
              <a:t> </a:t>
            </a:r>
            <a:r>
              <a:rPr lang="cs-CZ" dirty="0" err="1" smtClean="0"/>
              <a:t>back</a:t>
            </a:r>
            <a:r>
              <a:rPr lang="cs-CZ" dirty="0" smtClean="0"/>
              <a:t>, </a:t>
            </a:r>
            <a:r>
              <a:rPr lang="cs-CZ" dirty="0" err="1" smtClean="0"/>
              <a:t>change</a:t>
            </a:r>
            <a:r>
              <a:rPr lang="cs-CZ" dirty="0" smtClean="0"/>
              <a:t>, </a:t>
            </a:r>
            <a:r>
              <a:rPr lang="cs-CZ" dirty="0" err="1" smtClean="0"/>
              <a:t>change</a:t>
            </a:r>
            <a:r>
              <a:rPr lang="cs-CZ" dirty="0" smtClean="0"/>
              <a:t>. 3 </a:t>
            </a:r>
            <a:r>
              <a:rPr lang="cs-CZ" dirty="0" err="1" smtClean="0"/>
              <a:t>jumps</a:t>
            </a:r>
            <a:r>
              <a:rPr lang="cs-CZ" dirty="0"/>
              <a:t> </a:t>
            </a:r>
            <a:r>
              <a:rPr lang="cs-CZ" dirty="0" smtClean="0"/>
              <a:t>– </a:t>
            </a:r>
            <a:r>
              <a:rPr lang="cs-CZ" dirty="0" err="1" smtClean="0"/>
              <a:t>left</a:t>
            </a:r>
            <a:r>
              <a:rPr lang="cs-CZ" dirty="0" smtClean="0"/>
              <a:t> leg </a:t>
            </a:r>
            <a:r>
              <a:rPr lang="cs-CZ" dirty="0" err="1" smtClean="0"/>
              <a:t>goes</a:t>
            </a:r>
            <a:r>
              <a:rPr lang="cs-CZ" dirty="0" smtClean="0"/>
              <a:t> to </a:t>
            </a:r>
            <a:r>
              <a:rPr lang="cs-CZ" dirty="0" err="1" smtClean="0"/>
              <a:t>the</a:t>
            </a:r>
            <a:r>
              <a:rPr lang="cs-CZ" dirty="0" smtClean="0"/>
              <a:t> partner, </a:t>
            </a:r>
            <a:r>
              <a:rPr lang="cs-CZ" dirty="0" err="1" smtClean="0"/>
              <a:t>change</a:t>
            </a:r>
            <a:r>
              <a:rPr lang="cs-CZ" dirty="0" smtClean="0"/>
              <a:t>, </a:t>
            </a:r>
            <a:r>
              <a:rPr lang="cs-CZ" dirty="0" err="1" smtClean="0"/>
              <a:t>change</a:t>
            </a:r>
            <a:endParaRPr lang="cs-CZ" dirty="0" smtClean="0"/>
          </a:p>
          <a:p>
            <a:r>
              <a:rPr lang="cs-CZ" dirty="0" err="1" smtClean="0"/>
              <a:t>Boys</a:t>
            </a:r>
            <a:r>
              <a:rPr lang="cs-CZ" dirty="0" smtClean="0"/>
              <a:t> start </a:t>
            </a:r>
            <a:r>
              <a:rPr lang="cs-CZ" dirty="0" err="1" smtClean="0"/>
              <a:t>with</a:t>
            </a:r>
            <a:r>
              <a:rPr lang="cs-CZ" dirty="0" smtClean="0"/>
              <a:t> </a:t>
            </a:r>
            <a:r>
              <a:rPr lang="cs-CZ" dirty="0" err="1" smtClean="0"/>
              <a:t>their</a:t>
            </a:r>
            <a:r>
              <a:rPr lang="cs-CZ" dirty="0" smtClean="0"/>
              <a:t> </a:t>
            </a:r>
            <a:r>
              <a:rPr lang="cs-CZ" dirty="0" err="1" smtClean="0"/>
              <a:t>right</a:t>
            </a:r>
            <a:r>
              <a:rPr lang="cs-CZ" dirty="0" smtClean="0"/>
              <a:t> leg to </a:t>
            </a:r>
            <a:r>
              <a:rPr lang="cs-CZ" dirty="0" err="1" smtClean="0"/>
              <a:t>the</a:t>
            </a:r>
            <a:r>
              <a:rPr lang="cs-CZ" dirty="0" smtClean="0"/>
              <a:t> partner</a:t>
            </a:r>
          </a:p>
          <a:p>
            <a:r>
              <a:rPr lang="cs-CZ" dirty="0" err="1" smtClean="0"/>
              <a:t>They</a:t>
            </a:r>
            <a:r>
              <a:rPr lang="cs-CZ" dirty="0" smtClean="0"/>
              <a:t> </a:t>
            </a:r>
            <a:r>
              <a:rPr lang="cs-CZ" dirty="0" err="1" smtClean="0"/>
              <a:t>cross</a:t>
            </a:r>
            <a:r>
              <a:rPr lang="cs-CZ" dirty="0" smtClean="0"/>
              <a:t> </a:t>
            </a:r>
            <a:r>
              <a:rPr lang="cs-CZ" dirty="0" err="1" smtClean="0"/>
              <a:t>their</a:t>
            </a:r>
            <a:r>
              <a:rPr lang="cs-CZ" dirty="0" smtClean="0"/>
              <a:t> </a:t>
            </a:r>
            <a:r>
              <a:rPr lang="cs-CZ" dirty="0" err="1" smtClean="0"/>
              <a:t>right</a:t>
            </a:r>
            <a:r>
              <a:rPr lang="cs-CZ" dirty="0" smtClean="0"/>
              <a:t> </a:t>
            </a:r>
            <a:r>
              <a:rPr lang="cs-CZ" dirty="0" err="1" smtClean="0"/>
              <a:t>elbows</a:t>
            </a:r>
            <a:r>
              <a:rPr lang="cs-CZ" dirty="0" smtClean="0"/>
              <a:t> and </a:t>
            </a:r>
            <a:r>
              <a:rPr lang="cs-CZ" dirty="0" err="1" smtClean="0"/>
              <a:t>walk</a:t>
            </a:r>
            <a:r>
              <a:rPr lang="cs-CZ" dirty="0" smtClean="0"/>
              <a:t> a </a:t>
            </a:r>
            <a:r>
              <a:rPr lang="cs-CZ" dirty="0" err="1" smtClean="0"/>
              <a:t>circle</a:t>
            </a:r>
            <a:r>
              <a:rPr lang="cs-CZ" dirty="0" smtClean="0"/>
              <a:t> </a:t>
            </a:r>
            <a:r>
              <a:rPr lang="cs-CZ" dirty="0" err="1" smtClean="0"/>
              <a:t>around</a:t>
            </a:r>
            <a:r>
              <a:rPr lang="cs-CZ" dirty="0" smtClean="0"/>
              <a:t> </a:t>
            </a:r>
            <a:r>
              <a:rPr lang="cs-CZ" dirty="0" err="1" smtClean="0"/>
              <a:t>themselves</a:t>
            </a:r>
            <a:r>
              <a:rPr lang="cs-CZ" dirty="0" smtClean="0"/>
              <a:t>.</a:t>
            </a:r>
          </a:p>
          <a:p>
            <a:r>
              <a:rPr lang="cs-CZ" dirty="0" err="1" smtClean="0"/>
              <a:t>Repeat</a:t>
            </a:r>
            <a:r>
              <a:rPr lang="cs-CZ" dirty="0" smtClean="0"/>
              <a:t> </a:t>
            </a:r>
            <a:r>
              <a:rPr lang="cs-CZ" dirty="0" err="1" smtClean="0"/>
              <a:t>the</a:t>
            </a:r>
            <a:r>
              <a:rPr lang="cs-CZ" dirty="0" smtClean="0"/>
              <a:t> 3 </a:t>
            </a:r>
            <a:r>
              <a:rPr lang="cs-CZ" dirty="0" err="1" smtClean="0"/>
              <a:t>jumps</a:t>
            </a:r>
            <a:r>
              <a:rPr lang="cs-CZ" dirty="0" smtClean="0"/>
              <a:t>, 3 </a:t>
            </a:r>
            <a:r>
              <a:rPr lang="cs-CZ" dirty="0" err="1" smtClean="0"/>
              <a:t>jumps</a:t>
            </a:r>
            <a:r>
              <a:rPr lang="cs-CZ" dirty="0" smtClean="0"/>
              <a:t>, </a:t>
            </a:r>
            <a:r>
              <a:rPr lang="cs-CZ" dirty="0" err="1" smtClean="0"/>
              <a:t>circle</a:t>
            </a:r>
            <a:r>
              <a:rPr lang="cs-CZ" dirty="0" smtClean="0"/>
              <a:t> </a:t>
            </a:r>
            <a:endParaRPr lang="cs-CZ" dirty="0"/>
          </a:p>
        </p:txBody>
      </p:sp>
    </p:spTree>
    <p:extLst>
      <p:ext uri="{BB962C8B-B14F-4D97-AF65-F5344CB8AC3E}">
        <p14:creationId xmlns:p14="http://schemas.microsoft.com/office/powerpoint/2010/main" val="1527367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457200" y="274638"/>
            <a:ext cx="8229600" cy="1930226"/>
          </a:xfrm>
          <a:prstGeom prst="rect">
            <a:avLst/>
          </a:prstGeom>
          <a:ln>
            <a:solidFill>
              <a:srgbClr val="FFFFFF"/>
            </a:solid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5400" b="1" dirty="0" smtClean="0">
                <a:ln>
                  <a:solidFill>
                    <a:schemeClr val="tx1"/>
                  </a:solidFill>
                </a:ln>
                <a:solidFill>
                  <a:srgbClr val="0070C0"/>
                </a:solidFill>
              </a:rPr>
              <a:t>3) „KDYŽ </a:t>
            </a:r>
            <a:r>
              <a:rPr lang="cs-CZ" sz="5400" b="1" dirty="0" smtClean="0">
                <a:ln>
                  <a:solidFill>
                    <a:schemeClr val="tx1"/>
                  </a:solidFill>
                </a:ln>
                <a:solidFill>
                  <a:srgbClr val="0070C0"/>
                </a:solidFill>
              </a:rPr>
              <a:t>JSEM CHODIL DO ŠKOLY“ DANCE and </a:t>
            </a:r>
            <a:r>
              <a:rPr lang="cs-CZ" sz="5400" b="1" dirty="0" smtClean="0">
                <a:ln>
                  <a:solidFill>
                    <a:schemeClr val="tx1"/>
                  </a:solidFill>
                </a:ln>
                <a:solidFill>
                  <a:srgbClr val="0070C0"/>
                </a:solidFill>
              </a:rPr>
              <a:t>SONG</a:t>
            </a:r>
            <a:endParaRPr lang="en-US" sz="5400" b="1" dirty="0">
              <a:ln>
                <a:solidFill>
                  <a:schemeClr val="tx1"/>
                </a:solidFill>
              </a:ln>
              <a:solidFill>
                <a:srgbClr val="0070C0"/>
              </a:solidFill>
            </a:endParaRPr>
          </a:p>
        </p:txBody>
      </p:sp>
      <p:sp>
        <p:nvSpPr>
          <p:cNvPr id="3" name="TextovéPole 2"/>
          <p:cNvSpPr txBox="1"/>
          <p:nvPr/>
        </p:nvSpPr>
        <p:spPr>
          <a:xfrm>
            <a:off x="457200" y="2564904"/>
            <a:ext cx="4464496" cy="3785652"/>
          </a:xfrm>
          <a:prstGeom prst="rect">
            <a:avLst/>
          </a:prstGeom>
          <a:noFill/>
        </p:spPr>
        <p:txBody>
          <a:bodyPr wrap="square" rtlCol="0">
            <a:spAutoFit/>
          </a:bodyPr>
          <a:lstStyle/>
          <a:p>
            <a:pPr marL="457200" indent="-457200">
              <a:buAutoNum type="arabicParenR"/>
            </a:pPr>
            <a:r>
              <a:rPr lang="cs-CZ" sz="2400" dirty="0" smtClean="0"/>
              <a:t>Když jsem chodil do školy, </a:t>
            </a:r>
          </a:p>
          <a:p>
            <a:r>
              <a:rPr lang="cs-CZ" sz="2400" dirty="0" smtClean="0"/>
              <a:t>učil jsem se litery:</a:t>
            </a:r>
          </a:p>
          <a:p>
            <a:r>
              <a:rPr lang="cs-CZ" sz="2400" dirty="0" smtClean="0"/>
              <a:t>Jedna, dvě, tři, čtyři, </a:t>
            </a:r>
          </a:p>
          <a:p>
            <a:r>
              <a:rPr lang="cs-CZ" sz="2400" dirty="0" smtClean="0"/>
              <a:t>To jsou moje litery.</a:t>
            </a:r>
          </a:p>
          <a:p>
            <a:endParaRPr lang="cs-CZ" sz="2400" dirty="0"/>
          </a:p>
          <a:p>
            <a:r>
              <a:rPr lang="cs-CZ" sz="2400" dirty="0" smtClean="0"/>
              <a:t>2) Jedna, dvě, tři, čtyři, pět.</a:t>
            </a:r>
          </a:p>
          <a:p>
            <a:r>
              <a:rPr lang="cs-CZ" sz="2400" dirty="0" smtClean="0"/>
              <a:t>Cos měl Janku na oběd?</a:t>
            </a:r>
          </a:p>
          <a:p>
            <a:r>
              <a:rPr lang="cs-CZ" sz="2400" dirty="0" smtClean="0"/>
              <a:t>Zemáky pečené, </a:t>
            </a:r>
          </a:p>
          <a:p>
            <a:r>
              <a:rPr lang="cs-CZ" sz="2400" dirty="0" smtClean="0"/>
              <a:t>byly málo maštěné.</a:t>
            </a:r>
          </a:p>
          <a:p>
            <a:endParaRPr lang="cs-CZ" sz="2400" dirty="0" smtClean="0"/>
          </a:p>
        </p:txBody>
      </p:sp>
      <p:sp>
        <p:nvSpPr>
          <p:cNvPr id="4" name="TextovéPole 3"/>
          <p:cNvSpPr txBox="1"/>
          <p:nvPr/>
        </p:nvSpPr>
        <p:spPr>
          <a:xfrm>
            <a:off x="4679504" y="2564904"/>
            <a:ext cx="4464496" cy="3416320"/>
          </a:xfrm>
          <a:prstGeom prst="rect">
            <a:avLst/>
          </a:prstGeom>
          <a:noFill/>
        </p:spPr>
        <p:txBody>
          <a:bodyPr wrap="square" rtlCol="0">
            <a:spAutoFit/>
          </a:bodyPr>
          <a:lstStyle/>
          <a:p>
            <a:r>
              <a:rPr lang="cs-CZ" sz="2400" dirty="0" smtClean="0"/>
              <a:t>1) </a:t>
            </a:r>
            <a:r>
              <a:rPr lang="en-US" sz="2400" dirty="0" smtClean="0"/>
              <a:t>When </a:t>
            </a:r>
            <a:r>
              <a:rPr lang="en-US" sz="2400" dirty="0"/>
              <a:t>I went to school,</a:t>
            </a:r>
          </a:p>
          <a:p>
            <a:r>
              <a:rPr lang="en-US" sz="2400" dirty="0"/>
              <a:t>I learned the letters:</a:t>
            </a:r>
          </a:p>
          <a:p>
            <a:r>
              <a:rPr lang="en-US" sz="2400" dirty="0" smtClean="0"/>
              <a:t>One</a:t>
            </a:r>
            <a:r>
              <a:rPr lang="cs-CZ" sz="2400" dirty="0" smtClean="0"/>
              <a:t>,</a:t>
            </a:r>
            <a:r>
              <a:rPr lang="en-US" sz="2400" dirty="0" smtClean="0"/>
              <a:t> two</a:t>
            </a:r>
            <a:r>
              <a:rPr lang="cs-CZ" sz="2400" dirty="0" smtClean="0"/>
              <a:t>,</a:t>
            </a:r>
            <a:r>
              <a:rPr lang="en-US" sz="2400" dirty="0" smtClean="0"/>
              <a:t> three</a:t>
            </a:r>
            <a:r>
              <a:rPr lang="cs-CZ" sz="2400" dirty="0" smtClean="0"/>
              <a:t>,</a:t>
            </a:r>
            <a:r>
              <a:rPr lang="en-US" sz="2400" dirty="0" smtClean="0"/>
              <a:t> </a:t>
            </a:r>
            <a:r>
              <a:rPr lang="en-US" sz="2400" dirty="0"/>
              <a:t>four,</a:t>
            </a:r>
          </a:p>
          <a:p>
            <a:r>
              <a:rPr lang="en-US" sz="2400" dirty="0"/>
              <a:t>These are my letters.</a:t>
            </a:r>
          </a:p>
          <a:p>
            <a:endParaRPr lang="en-US" sz="2400" dirty="0"/>
          </a:p>
          <a:p>
            <a:r>
              <a:rPr lang="en-US" sz="2400" dirty="0"/>
              <a:t>2) One, two, three, four, five.</a:t>
            </a:r>
          </a:p>
          <a:p>
            <a:r>
              <a:rPr lang="en-US" sz="2400" dirty="0"/>
              <a:t>What was your </a:t>
            </a:r>
            <a:r>
              <a:rPr lang="en-US" sz="2400" dirty="0" smtClean="0"/>
              <a:t>lunch</a:t>
            </a:r>
            <a:r>
              <a:rPr lang="cs-CZ" sz="2400" dirty="0" smtClean="0"/>
              <a:t>, Johny</a:t>
            </a:r>
            <a:r>
              <a:rPr lang="en-US" sz="2400" dirty="0" smtClean="0"/>
              <a:t>?</a:t>
            </a:r>
            <a:endParaRPr lang="en-US" sz="2400" dirty="0"/>
          </a:p>
          <a:p>
            <a:r>
              <a:rPr lang="en-US" sz="2400" dirty="0"/>
              <a:t>Roasted potatoes,</a:t>
            </a:r>
          </a:p>
          <a:p>
            <a:r>
              <a:rPr lang="en-US" sz="2400" dirty="0"/>
              <a:t>they </a:t>
            </a:r>
            <a:r>
              <a:rPr lang="en-US" sz="2400" dirty="0" smtClean="0"/>
              <a:t>were</a:t>
            </a:r>
            <a:r>
              <a:rPr lang="cs-CZ" sz="2400" dirty="0" smtClean="0"/>
              <a:t> not</a:t>
            </a:r>
            <a:r>
              <a:rPr lang="en-US" sz="2400" dirty="0" smtClean="0"/>
              <a:t> </a:t>
            </a:r>
            <a:r>
              <a:rPr lang="cs-CZ" sz="2400" dirty="0" err="1" smtClean="0"/>
              <a:t>buttered</a:t>
            </a:r>
            <a:r>
              <a:rPr lang="cs-CZ" sz="2400" dirty="0" smtClean="0"/>
              <a:t> </a:t>
            </a:r>
            <a:r>
              <a:rPr lang="cs-CZ" sz="2400" dirty="0" err="1" smtClean="0"/>
              <a:t>enough</a:t>
            </a:r>
            <a:r>
              <a:rPr lang="cs-CZ" sz="2400" dirty="0" smtClean="0"/>
              <a:t>.</a:t>
            </a:r>
          </a:p>
        </p:txBody>
      </p:sp>
    </p:spTree>
    <p:extLst>
      <p:ext uri="{BB962C8B-B14F-4D97-AF65-F5344CB8AC3E}">
        <p14:creationId xmlns:p14="http://schemas.microsoft.com/office/powerpoint/2010/main" val="2362714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27" descr="C:\Users\a.holasova\AppData\Local\Microsoft\Windows\Temporary Internet Files\Content.Word\Slezské nápěvy 005.jpg"/>
          <p:cNvPicPr/>
          <p:nvPr/>
        </p:nvPicPr>
        <p:blipFill>
          <a:blip r:embed="rId2" cstate="print"/>
          <a:srcRect/>
          <a:stretch>
            <a:fillRect/>
          </a:stretch>
        </p:blipFill>
        <p:spPr bwMode="auto">
          <a:xfrm>
            <a:off x="107504" y="188640"/>
            <a:ext cx="4608512" cy="6669360"/>
          </a:xfrm>
          <a:prstGeom prst="rect">
            <a:avLst/>
          </a:prstGeom>
          <a:noFill/>
          <a:ln w="9525">
            <a:noFill/>
            <a:miter lim="800000"/>
            <a:headEnd/>
            <a:tailEnd/>
          </a:ln>
        </p:spPr>
      </p:pic>
      <p:sp>
        <p:nvSpPr>
          <p:cNvPr id="3" name="TextovéPole 2"/>
          <p:cNvSpPr txBox="1"/>
          <p:nvPr/>
        </p:nvSpPr>
        <p:spPr>
          <a:xfrm>
            <a:off x="4613117" y="260648"/>
            <a:ext cx="4530883" cy="6524863"/>
          </a:xfrm>
          <a:prstGeom prst="rect">
            <a:avLst/>
          </a:prstGeom>
          <a:noFill/>
        </p:spPr>
        <p:txBody>
          <a:bodyPr wrap="square" rtlCol="0">
            <a:spAutoFit/>
          </a:bodyPr>
          <a:lstStyle/>
          <a:p>
            <a:r>
              <a:rPr lang="cs-CZ" sz="4000" b="1" dirty="0" err="1" smtClean="0">
                <a:solidFill>
                  <a:srgbClr val="FF0000"/>
                </a:solidFill>
              </a:rPr>
              <a:t>Watch</a:t>
            </a:r>
            <a:r>
              <a:rPr lang="cs-CZ" sz="4000" b="1" dirty="0" smtClean="0">
                <a:solidFill>
                  <a:srgbClr val="FF0000"/>
                </a:solidFill>
              </a:rPr>
              <a:t> </a:t>
            </a:r>
            <a:r>
              <a:rPr lang="cs-CZ" sz="4000" b="1" dirty="0" err="1" smtClean="0">
                <a:solidFill>
                  <a:srgbClr val="FF0000"/>
                </a:solidFill>
              </a:rPr>
              <a:t>the</a:t>
            </a:r>
            <a:r>
              <a:rPr lang="cs-CZ" sz="4000" b="1" dirty="0" smtClean="0">
                <a:solidFill>
                  <a:srgbClr val="FF0000"/>
                </a:solidFill>
              </a:rPr>
              <a:t> video</a:t>
            </a:r>
          </a:p>
          <a:p>
            <a:endParaRPr lang="cs-CZ" dirty="0"/>
          </a:p>
          <a:p>
            <a:r>
              <a:rPr lang="cs-CZ" sz="3600" b="1" dirty="0" smtClean="0">
                <a:solidFill>
                  <a:srgbClr val="FF0000"/>
                </a:solidFill>
              </a:rPr>
              <a:t>Dance </a:t>
            </a:r>
            <a:r>
              <a:rPr lang="cs-CZ" sz="3600" b="1" dirty="0" err="1" smtClean="0">
                <a:solidFill>
                  <a:srgbClr val="FF0000"/>
                </a:solidFill>
              </a:rPr>
              <a:t>description</a:t>
            </a:r>
            <a:r>
              <a:rPr lang="cs-CZ" sz="3600" b="1" dirty="0" smtClean="0">
                <a:solidFill>
                  <a:srgbClr val="FF0000"/>
                </a:solidFill>
              </a:rPr>
              <a:t>:</a:t>
            </a:r>
          </a:p>
          <a:p>
            <a:r>
              <a:rPr lang="cs-CZ" dirty="0" smtClean="0"/>
              <a:t>Make a </a:t>
            </a:r>
            <a:r>
              <a:rPr lang="cs-CZ" dirty="0" err="1" smtClean="0"/>
              <a:t>circle</a:t>
            </a:r>
            <a:r>
              <a:rPr lang="cs-CZ" dirty="0" smtClean="0"/>
              <a:t>, hold </a:t>
            </a:r>
            <a:r>
              <a:rPr lang="cs-CZ" dirty="0" err="1" smtClean="0"/>
              <a:t>with</a:t>
            </a:r>
            <a:r>
              <a:rPr lang="cs-CZ" dirty="0" smtClean="0"/>
              <a:t> </a:t>
            </a:r>
            <a:r>
              <a:rPr lang="cs-CZ" dirty="0" err="1" smtClean="0"/>
              <a:t>hands</a:t>
            </a:r>
            <a:r>
              <a:rPr lang="cs-CZ" dirty="0" smtClean="0"/>
              <a:t>.</a:t>
            </a:r>
          </a:p>
          <a:p>
            <a:r>
              <a:rPr lang="cs-CZ" dirty="0" err="1" smtClean="0"/>
              <a:t>Pupils</a:t>
            </a:r>
            <a:r>
              <a:rPr lang="cs-CZ" dirty="0" smtClean="0"/>
              <a:t> </a:t>
            </a:r>
            <a:r>
              <a:rPr lang="cs-CZ" dirty="0" err="1" smtClean="0"/>
              <a:t>move</a:t>
            </a:r>
            <a:r>
              <a:rPr lang="cs-CZ" dirty="0" smtClean="0"/>
              <a:t> to </a:t>
            </a:r>
            <a:r>
              <a:rPr lang="cs-CZ" dirty="0" err="1" smtClean="0"/>
              <a:t>the</a:t>
            </a:r>
            <a:r>
              <a:rPr lang="cs-CZ" dirty="0" smtClean="0"/>
              <a:t> </a:t>
            </a:r>
            <a:r>
              <a:rPr lang="cs-CZ" dirty="0" err="1" smtClean="0"/>
              <a:t>right</a:t>
            </a:r>
            <a:r>
              <a:rPr lang="cs-CZ" dirty="0" smtClean="0"/>
              <a:t> </a:t>
            </a:r>
            <a:r>
              <a:rPr lang="cs-CZ" dirty="0" err="1" smtClean="0"/>
              <a:t>with</a:t>
            </a:r>
            <a:r>
              <a:rPr lang="cs-CZ" dirty="0" smtClean="0"/>
              <a:t> 8 </a:t>
            </a:r>
            <a:r>
              <a:rPr lang="cs-CZ" dirty="0" err="1" smtClean="0"/>
              <a:t>steps</a:t>
            </a:r>
            <a:r>
              <a:rPr lang="cs-CZ" dirty="0" smtClean="0"/>
              <a:t>, </a:t>
            </a:r>
            <a:r>
              <a:rPr lang="cs-CZ" dirty="0" err="1" smtClean="0"/>
              <a:t>right</a:t>
            </a:r>
            <a:r>
              <a:rPr lang="cs-CZ" dirty="0" smtClean="0"/>
              <a:t> leg </a:t>
            </a:r>
            <a:r>
              <a:rPr lang="cs-CZ" dirty="0" err="1" smtClean="0"/>
              <a:t>starts</a:t>
            </a:r>
            <a:r>
              <a:rPr lang="cs-CZ" dirty="0" smtClean="0"/>
              <a:t>. </a:t>
            </a:r>
            <a:r>
              <a:rPr lang="cs-CZ" dirty="0" err="1" smtClean="0"/>
              <a:t>Then</a:t>
            </a:r>
            <a:r>
              <a:rPr lang="cs-CZ" dirty="0" smtClean="0"/>
              <a:t> </a:t>
            </a:r>
            <a:r>
              <a:rPr lang="cs-CZ" dirty="0" err="1" smtClean="0"/>
              <a:t>they</a:t>
            </a:r>
            <a:r>
              <a:rPr lang="cs-CZ" dirty="0" smtClean="0"/>
              <a:t> </a:t>
            </a:r>
            <a:r>
              <a:rPr lang="cs-CZ" dirty="0" err="1" smtClean="0"/>
              <a:t>move</a:t>
            </a:r>
            <a:r>
              <a:rPr lang="cs-CZ" dirty="0" smtClean="0"/>
              <a:t> 8 </a:t>
            </a:r>
            <a:r>
              <a:rPr lang="cs-CZ" dirty="0" err="1" smtClean="0"/>
              <a:t>steps</a:t>
            </a:r>
            <a:r>
              <a:rPr lang="cs-CZ" dirty="0" smtClean="0"/>
              <a:t> to </a:t>
            </a:r>
            <a:r>
              <a:rPr lang="cs-CZ" dirty="0" err="1" smtClean="0"/>
              <a:t>the</a:t>
            </a:r>
            <a:r>
              <a:rPr lang="cs-CZ" dirty="0" smtClean="0"/>
              <a:t> </a:t>
            </a:r>
            <a:r>
              <a:rPr lang="cs-CZ" dirty="0" err="1" smtClean="0"/>
              <a:t>left</a:t>
            </a:r>
            <a:r>
              <a:rPr lang="cs-CZ" dirty="0" smtClean="0"/>
              <a:t>, </a:t>
            </a:r>
            <a:r>
              <a:rPr lang="cs-CZ" dirty="0" err="1" smtClean="0"/>
              <a:t>left</a:t>
            </a:r>
            <a:r>
              <a:rPr lang="cs-CZ" dirty="0" smtClean="0"/>
              <a:t> leg </a:t>
            </a:r>
            <a:r>
              <a:rPr lang="cs-CZ" dirty="0" err="1" smtClean="0"/>
              <a:t>starts</a:t>
            </a:r>
            <a:r>
              <a:rPr lang="cs-CZ" dirty="0" smtClean="0"/>
              <a:t>.</a:t>
            </a:r>
          </a:p>
          <a:p>
            <a:r>
              <a:rPr lang="cs-CZ" dirty="0" smtClean="0"/>
              <a:t>4 </a:t>
            </a:r>
            <a:r>
              <a:rPr lang="cs-CZ" dirty="0" err="1" smtClean="0"/>
              <a:t>steps</a:t>
            </a:r>
            <a:r>
              <a:rPr lang="cs-CZ" dirty="0" smtClean="0"/>
              <a:t> to </a:t>
            </a:r>
            <a:r>
              <a:rPr lang="cs-CZ" dirty="0" err="1" smtClean="0"/>
              <a:t>right</a:t>
            </a:r>
            <a:r>
              <a:rPr lang="cs-CZ" dirty="0" smtClean="0"/>
              <a:t>, 4 </a:t>
            </a:r>
            <a:r>
              <a:rPr lang="cs-CZ" dirty="0" err="1" smtClean="0"/>
              <a:t>steps</a:t>
            </a:r>
            <a:r>
              <a:rPr lang="cs-CZ" dirty="0" smtClean="0"/>
              <a:t> to </a:t>
            </a:r>
            <a:r>
              <a:rPr lang="cs-CZ" dirty="0" err="1" smtClean="0"/>
              <a:t>the</a:t>
            </a:r>
            <a:r>
              <a:rPr lang="cs-CZ" dirty="0" smtClean="0"/>
              <a:t> </a:t>
            </a:r>
            <a:r>
              <a:rPr lang="cs-CZ" dirty="0" err="1" smtClean="0"/>
              <a:t>left</a:t>
            </a:r>
            <a:endParaRPr lang="cs-CZ" dirty="0" smtClean="0"/>
          </a:p>
          <a:p>
            <a:r>
              <a:rPr lang="cs-CZ" dirty="0" err="1" smtClean="0"/>
              <a:t>Girls</a:t>
            </a:r>
            <a:r>
              <a:rPr lang="cs-CZ" dirty="0" smtClean="0"/>
              <a:t> </a:t>
            </a:r>
            <a:r>
              <a:rPr lang="cs-CZ" dirty="0" err="1" smtClean="0"/>
              <a:t>hands</a:t>
            </a:r>
            <a:r>
              <a:rPr lang="cs-CZ" dirty="0" smtClean="0"/>
              <a:t> in </a:t>
            </a:r>
            <a:r>
              <a:rPr lang="cs-CZ" dirty="0" err="1" smtClean="0"/>
              <a:t>the</a:t>
            </a:r>
            <a:r>
              <a:rPr lang="cs-CZ" dirty="0" smtClean="0"/>
              <a:t> </a:t>
            </a:r>
            <a:r>
              <a:rPr lang="cs-CZ" dirty="0" err="1" smtClean="0"/>
              <a:t>waist</a:t>
            </a:r>
            <a:r>
              <a:rPr lang="cs-CZ" dirty="0" smtClean="0"/>
              <a:t>, </a:t>
            </a:r>
            <a:r>
              <a:rPr lang="cs-CZ" dirty="0" err="1" smtClean="0"/>
              <a:t>boys</a:t>
            </a:r>
            <a:r>
              <a:rPr lang="cs-CZ" dirty="0" smtClean="0"/>
              <a:t> </a:t>
            </a:r>
            <a:r>
              <a:rPr lang="cs-CZ" dirty="0" err="1" smtClean="0"/>
              <a:t>behind</a:t>
            </a:r>
            <a:r>
              <a:rPr lang="cs-CZ" dirty="0" smtClean="0"/>
              <a:t> </a:t>
            </a:r>
            <a:r>
              <a:rPr lang="cs-CZ" dirty="0" err="1" smtClean="0"/>
              <a:t>the</a:t>
            </a:r>
            <a:r>
              <a:rPr lang="cs-CZ" dirty="0" smtClean="0"/>
              <a:t> </a:t>
            </a:r>
            <a:r>
              <a:rPr lang="cs-CZ" dirty="0" err="1" smtClean="0"/>
              <a:t>back</a:t>
            </a:r>
            <a:r>
              <a:rPr lang="cs-CZ" dirty="0" smtClean="0"/>
              <a:t> and </a:t>
            </a:r>
            <a:r>
              <a:rPr lang="cs-CZ" dirty="0" err="1" smtClean="0"/>
              <a:t>with</a:t>
            </a:r>
            <a:r>
              <a:rPr lang="cs-CZ" dirty="0" smtClean="0"/>
              <a:t> 2 </a:t>
            </a:r>
            <a:r>
              <a:rPr lang="cs-CZ" dirty="0" err="1" smtClean="0"/>
              <a:t>little</a:t>
            </a:r>
            <a:r>
              <a:rPr lang="cs-CZ" dirty="0" smtClean="0"/>
              <a:t> </a:t>
            </a:r>
            <a:r>
              <a:rPr lang="cs-CZ" dirty="0" err="1" smtClean="0"/>
              <a:t>jumps</a:t>
            </a:r>
            <a:r>
              <a:rPr lang="cs-CZ" dirty="0" smtClean="0"/>
              <a:t> </a:t>
            </a:r>
            <a:r>
              <a:rPr lang="cs-CZ" dirty="0" err="1" smtClean="0"/>
              <a:t>they</a:t>
            </a:r>
            <a:r>
              <a:rPr lang="cs-CZ" dirty="0" smtClean="0"/>
              <a:t> spin 360° and do 3 </a:t>
            </a:r>
            <a:r>
              <a:rPr lang="cs-CZ" dirty="0" err="1" smtClean="0"/>
              <a:t>stamps</a:t>
            </a:r>
            <a:r>
              <a:rPr lang="cs-CZ" dirty="0" smtClean="0"/>
              <a:t> on a spot.</a:t>
            </a:r>
          </a:p>
          <a:p>
            <a:r>
              <a:rPr lang="cs-CZ" dirty="0" err="1" smtClean="0"/>
              <a:t>Pupils</a:t>
            </a:r>
            <a:r>
              <a:rPr lang="cs-CZ" dirty="0" smtClean="0"/>
              <a:t> make </a:t>
            </a:r>
            <a:r>
              <a:rPr lang="cs-CZ" dirty="0" err="1" smtClean="0"/>
              <a:t>again</a:t>
            </a:r>
            <a:r>
              <a:rPr lang="cs-CZ" dirty="0" smtClean="0"/>
              <a:t> </a:t>
            </a:r>
            <a:r>
              <a:rPr lang="cs-CZ" dirty="0" err="1" smtClean="0"/>
              <a:t>the</a:t>
            </a:r>
            <a:r>
              <a:rPr lang="cs-CZ" dirty="0" smtClean="0"/>
              <a:t> big </a:t>
            </a:r>
            <a:r>
              <a:rPr lang="cs-CZ" dirty="0" err="1" smtClean="0"/>
              <a:t>circle</a:t>
            </a:r>
            <a:r>
              <a:rPr lang="cs-CZ" dirty="0" smtClean="0"/>
              <a:t>, hold </a:t>
            </a:r>
            <a:r>
              <a:rPr lang="cs-CZ" dirty="0" err="1" smtClean="0"/>
              <a:t>hands</a:t>
            </a:r>
            <a:r>
              <a:rPr lang="cs-CZ" dirty="0" smtClean="0"/>
              <a:t> and </a:t>
            </a:r>
            <a:r>
              <a:rPr lang="cs-CZ" dirty="0" err="1" smtClean="0"/>
              <a:t>move</a:t>
            </a:r>
            <a:r>
              <a:rPr lang="cs-CZ" dirty="0" smtClean="0"/>
              <a:t> 4 </a:t>
            </a:r>
            <a:r>
              <a:rPr lang="cs-CZ" dirty="0" err="1" smtClean="0"/>
              <a:t>steps</a:t>
            </a:r>
            <a:r>
              <a:rPr lang="cs-CZ" dirty="0" smtClean="0"/>
              <a:t> to </a:t>
            </a:r>
            <a:r>
              <a:rPr lang="cs-CZ" dirty="0" err="1" smtClean="0"/>
              <a:t>the</a:t>
            </a:r>
            <a:r>
              <a:rPr lang="cs-CZ" dirty="0" smtClean="0"/>
              <a:t> </a:t>
            </a:r>
            <a:r>
              <a:rPr lang="cs-CZ" dirty="0" err="1" smtClean="0"/>
              <a:t>right</a:t>
            </a:r>
            <a:r>
              <a:rPr lang="cs-CZ" dirty="0" smtClean="0"/>
              <a:t> and 4 </a:t>
            </a:r>
            <a:r>
              <a:rPr lang="cs-CZ" dirty="0" err="1" smtClean="0"/>
              <a:t>steps</a:t>
            </a:r>
            <a:r>
              <a:rPr lang="cs-CZ" dirty="0" smtClean="0"/>
              <a:t> to </a:t>
            </a:r>
            <a:r>
              <a:rPr lang="cs-CZ" dirty="0" err="1" smtClean="0"/>
              <a:t>the</a:t>
            </a:r>
            <a:r>
              <a:rPr lang="cs-CZ" dirty="0" smtClean="0"/>
              <a:t> </a:t>
            </a:r>
            <a:r>
              <a:rPr lang="cs-CZ" dirty="0" err="1" smtClean="0"/>
              <a:t>left</a:t>
            </a:r>
            <a:r>
              <a:rPr lang="cs-CZ" dirty="0" smtClean="0"/>
              <a:t>.</a:t>
            </a:r>
          </a:p>
          <a:p>
            <a:r>
              <a:rPr lang="cs-CZ" dirty="0" err="1" smtClean="0"/>
              <a:t>Everybody</a:t>
            </a:r>
            <a:r>
              <a:rPr lang="cs-CZ" dirty="0" smtClean="0"/>
              <a:t> </a:t>
            </a:r>
            <a:r>
              <a:rPr lang="cs-CZ" dirty="0" err="1" smtClean="0"/>
              <a:t>spins</a:t>
            </a:r>
            <a:r>
              <a:rPr lang="cs-CZ" dirty="0" smtClean="0"/>
              <a:t> 360° </a:t>
            </a:r>
            <a:r>
              <a:rPr lang="cs-CZ" dirty="0" err="1" smtClean="0"/>
              <a:t>with</a:t>
            </a:r>
            <a:r>
              <a:rPr lang="cs-CZ" dirty="0" smtClean="0"/>
              <a:t> 2 </a:t>
            </a:r>
            <a:r>
              <a:rPr lang="cs-CZ" dirty="0" err="1" smtClean="0"/>
              <a:t>little</a:t>
            </a:r>
            <a:r>
              <a:rPr lang="cs-CZ" dirty="0" smtClean="0"/>
              <a:t> </a:t>
            </a:r>
            <a:r>
              <a:rPr lang="cs-CZ" dirty="0" err="1" smtClean="0"/>
              <a:t>jumps</a:t>
            </a:r>
            <a:r>
              <a:rPr lang="cs-CZ" dirty="0" smtClean="0"/>
              <a:t> and 3 </a:t>
            </a:r>
            <a:r>
              <a:rPr lang="cs-CZ" dirty="0" err="1" smtClean="0"/>
              <a:t>stamps</a:t>
            </a:r>
            <a:r>
              <a:rPr lang="cs-CZ" dirty="0" smtClean="0"/>
              <a:t>.</a:t>
            </a:r>
          </a:p>
          <a:p>
            <a:r>
              <a:rPr lang="cs-CZ" dirty="0" smtClean="0"/>
              <a:t>Second </a:t>
            </a:r>
            <a:r>
              <a:rPr lang="cs-CZ" dirty="0" err="1" smtClean="0"/>
              <a:t>stanza</a:t>
            </a:r>
            <a:r>
              <a:rPr lang="cs-CZ" dirty="0" smtClean="0"/>
              <a:t>: </a:t>
            </a:r>
          </a:p>
          <a:p>
            <a:r>
              <a:rPr lang="cs-CZ" dirty="0" err="1" smtClean="0"/>
              <a:t>The</a:t>
            </a:r>
            <a:r>
              <a:rPr lang="cs-CZ" dirty="0" smtClean="0"/>
              <a:t> </a:t>
            </a:r>
            <a:r>
              <a:rPr lang="cs-CZ" dirty="0" err="1" smtClean="0"/>
              <a:t>same</a:t>
            </a:r>
            <a:r>
              <a:rPr lang="cs-CZ" dirty="0" smtClean="0"/>
              <a:t>, </a:t>
            </a:r>
            <a:r>
              <a:rPr lang="cs-CZ" dirty="0" err="1" smtClean="0"/>
              <a:t>or</a:t>
            </a:r>
            <a:r>
              <a:rPr lang="cs-CZ" dirty="0" smtClean="0"/>
              <a:t> </a:t>
            </a:r>
            <a:r>
              <a:rPr lang="cs-CZ" dirty="0" err="1" smtClean="0"/>
              <a:t>we</a:t>
            </a:r>
            <a:r>
              <a:rPr lang="cs-CZ" dirty="0" smtClean="0"/>
              <a:t> </a:t>
            </a:r>
            <a:r>
              <a:rPr lang="cs-CZ" dirty="0" err="1" smtClean="0"/>
              <a:t>can</a:t>
            </a:r>
            <a:r>
              <a:rPr lang="cs-CZ" dirty="0" smtClean="0"/>
              <a:t> start to </a:t>
            </a:r>
            <a:r>
              <a:rPr lang="cs-CZ" dirty="0" err="1" smtClean="0"/>
              <a:t>the</a:t>
            </a:r>
            <a:r>
              <a:rPr lang="cs-CZ" dirty="0" smtClean="0"/>
              <a:t> </a:t>
            </a:r>
            <a:r>
              <a:rPr lang="cs-CZ" dirty="0" err="1" smtClean="0"/>
              <a:t>left</a:t>
            </a:r>
            <a:r>
              <a:rPr lang="cs-CZ" dirty="0" smtClean="0"/>
              <a:t>, </a:t>
            </a:r>
            <a:r>
              <a:rPr lang="cs-CZ" dirty="0" err="1" smtClean="0"/>
              <a:t>or</a:t>
            </a:r>
            <a:r>
              <a:rPr lang="cs-CZ" dirty="0" smtClean="0"/>
              <a:t> </a:t>
            </a:r>
            <a:r>
              <a:rPr lang="cs-CZ" dirty="0" err="1" smtClean="0"/>
              <a:t>pupils</a:t>
            </a:r>
            <a:r>
              <a:rPr lang="cs-CZ" dirty="0" smtClean="0"/>
              <a:t> </a:t>
            </a:r>
            <a:r>
              <a:rPr lang="cs-CZ" dirty="0" err="1" smtClean="0"/>
              <a:t>stand</a:t>
            </a:r>
            <a:r>
              <a:rPr lang="cs-CZ" dirty="0" smtClean="0"/>
              <a:t> in a line </a:t>
            </a:r>
            <a:r>
              <a:rPr lang="cs-CZ" dirty="0" err="1" smtClean="0"/>
              <a:t>or</a:t>
            </a:r>
            <a:r>
              <a:rPr lang="cs-CZ" dirty="0" smtClean="0"/>
              <a:t> </a:t>
            </a:r>
            <a:r>
              <a:rPr lang="cs-CZ" dirty="0" err="1" smtClean="0"/>
              <a:t>they</a:t>
            </a:r>
            <a:r>
              <a:rPr lang="cs-CZ" dirty="0" smtClean="0"/>
              <a:t> make </a:t>
            </a:r>
            <a:r>
              <a:rPr lang="cs-CZ" dirty="0" err="1" smtClean="0"/>
              <a:t>pairs</a:t>
            </a:r>
            <a:r>
              <a:rPr lang="cs-CZ" dirty="0" smtClean="0"/>
              <a:t> and hold </a:t>
            </a:r>
            <a:r>
              <a:rPr lang="cs-CZ" dirty="0" err="1" smtClean="0"/>
              <a:t>their</a:t>
            </a:r>
            <a:r>
              <a:rPr lang="cs-CZ" dirty="0" smtClean="0"/>
              <a:t> </a:t>
            </a:r>
            <a:r>
              <a:rPr lang="cs-CZ" dirty="0" err="1" smtClean="0"/>
              <a:t>hands</a:t>
            </a:r>
            <a:r>
              <a:rPr lang="cs-CZ" dirty="0" smtClean="0"/>
              <a:t> and swing </a:t>
            </a:r>
            <a:r>
              <a:rPr lang="cs-CZ" dirty="0" err="1" smtClean="0"/>
              <a:t>them</a:t>
            </a:r>
            <a:r>
              <a:rPr lang="cs-CZ" dirty="0" smtClean="0"/>
              <a:t> </a:t>
            </a:r>
            <a:r>
              <a:rPr lang="cs-CZ" dirty="0" err="1" smtClean="0"/>
              <a:t>with</a:t>
            </a:r>
            <a:r>
              <a:rPr lang="cs-CZ" dirty="0" smtClean="0"/>
              <a:t> </a:t>
            </a:r>
            <a:r>
              <a:rPr lang="cs-CZ" dirty="0" err="1" smtClean="0"/>
              <a:t>the</a:t>
            </a:r>
            <a:r>
              <a:rPr lang="cs-CZ" dirty="0" smtClean="0"/>
              <a:t> </a:t>
            </a:r>
            <a:r>
              <a:rPr lang="cs-CZ" dirty="0" err="1" smtClean="0"/>
              <a:t>odd</a:t>
            </a:r>
            <a:r>
              <a:rPr lang="cs-CZ" dirty="0" smtClean="0"/>
              <a:t> </a:t>
            </a:r>
            <a:r>
              <a:rPr lang="cs-CZ" dirty="0" err="1" smtClean="0"/>
              <a:t>steps</a:t>
            </a:r>
            <a:r>
              <a:rPr lang="cs-CZ" dirty="0" smtClean="0"/>
              <a:t>.</a:t>
            </a:r>
            <a:endParaRPr lang="cs-CZ" dirty="0"/>
          </a:p>
        </p:txBody>
      </p:sp>
    </p:spTree>
    <p:extLst>
      <p:ext uri="{BB962C8B-B14F-4D97-AF65-F5344CB8AC3E}">
        <p14:creationId xmlns:p14="http://schemas.microsoft.com/office/powerpoint/2010/main" val="721863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16107" y="274638"/>
            <a:ext cx="9096223" cy="2362274"/>
          </a:xfrm>
          <a:prstGeom prst="rect">
            <a:avLst/>
          </a:prstGeom>
          <a:ln>
            <a:solidFill>
              <a:srgbClr val="FFFFFF"/>
            </a:solid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5400" b="1" dirty="0">
                <a:ln>
                  <a:solidFill>
                    <a:schemeClr val="tx1"/>
                  </a:solidFill>
                </a:ln>
                <a:solidFill>
                  <a:srgbClr val="0070C0"/>
                </a:solidFill>
              </a:rPr>
              <a:t>4</a:t>
            </a:r>
            <a:r>
              <a:rPr lang="cs-CZ" sz="5400" b="1" dirty="0" smtClean="0">
                <a:ln>
                  <a:solidFill>
                    <a:schemeClr val="tx1"/>
                  </a:solidFill>
                </a:ln>
                <a:solidFill>
                  <a:srgbClr val="0070C0"/>
                </a:solidFill>
              </a:rPr>
              <a:t>) „ŠÁROŠ </a:t>
            </a:r>
            <a:r>
              <a:rPr lang="cs-CZ" sz="5400" b="1" dirty="0" smtClean="0">
                <a:ln>
                  <a:solidFill>
                    <a:schemeClr val="tx1"/>
                  </a:solidFill>
                </a:ln>
                <a:solidFill>
                  <a:srgbClr val="0070C0"/>
                </a:solidFill>
              </a:rPr>
              <a:t>“ </a:t>
            </a:r>
            <a:r>
              <a:rPr lang="cs-CZ" sz="5400" b="1" dirty="0">
                <a:ln>
                  <a:solidFill>
                    <a:schemeClr val="tx1"/>
                  </a:solidFill>
                </a:ln>
                <a:solidFill>
                  <a:srgbClr val="0070C0"/>
                </a:solidFill>
              </a:rPr>
              <a:t>-</a:t>
            </a:r>
            <a:r>
              <a:rPr lang="cs-CZ" sz="5400" b="1" dirty="0" smtClean="0">
                <a:ln>
                  <a:solidFill>
                    <a:schemeClr val="tx1"/>
                  </a:solidFill>
                </a:ln>
                <a:solidFill>
                  <a:srgbClr val="0070C0"/>
                </a:solidFill>
              </a:rPr>
              <a:t> </a:t>
            </a:r>
            <a:r>
              <a:rPr lang="cs-CZ" sz="5400" b="1" dirty="0" err="1" smtClean="0">
                <a:ln>
                  <a:solidFill>
                    <a:schemeClr val="tx1"/>
                  </a:solidFill>
                </a:ln>
                <a:solidFill>
                  <a:srgbClr val="0070C0"/>
                </a:solidFill>
              </a:rPr>
              <a:t>wedding</a:t>
            </a:r>
            <a:r>
              <a:rPr lang="cs-CZ" sz="5400" b="1" dirty="0" smtClean="0">
                <a:ln>
                  <a:solidFill>
                    <a:schemeClr val="tx1"/>
                  </a:solidFill>
                </a:ln>
                <a:solidFill>
                  <a:srgbClr val="0070C0"/>
                </a:solidFill>
              </a:rPr>
              <a:t> DANCE </a:t>
            </a:r>
            <a:endParaRPr lang="en-US" sz="5400" b="1" dirty="0">
              <a:ln>
                <a:solidFill>
                  <a:schemeClr val="tx1"/>
                </a:solidFill>
              </a:ln>
              <a:solidFill>
                <a:srgbClr val="0070C0"/>
              </a:solidFill>
            </a:endParaRP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96752"/>
            <a:ext cx="4512501" cy="3384376"/>
          </a:xfrm>
          <a:prstGeom prst="rect">
            <a:avLst/>
          </a:prstGeom>
        </p:spPr>
      </p:pic>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1499" y="1196752"/>
            <a:ext cx="4512501" cy="3384376"/>
          </a:xfrm>
          <a:prstGeom prst="rect">
            <a:avLst/>
          </a:prstGeom>
        </p:spPr>
      </p:pic>
      <p:sp>
        <p:nvSpPr>
          <p:cNvPr id="5" name="TextovéPole 4"/>
          <p:cNvSpPr txBox="1"/>
          <p:nvPr/>
        </p:nvSpPr>
        <p:spPr>
          <a:xfrm>
            <a:off x="228025" y="4797152"/>
            <a:ext cx="8568952" cy="1692771"/>
          </a:xfrm>
          <a:prstGeom prst="rect">
            <a:avLst/>
          </a:prstGeom>
          <a:noFill/>
        </p:spPr>
        <p:txBody>
          <a:bodyPr wrap="square" rtlCol="0">
            <a:spAutoFit/>
          </a:bodyPr>
          <a:lstStyle/>
          <a:p>
            <a:r>
              <a:rPr lang="cs-CZ" sz="3200" b="1" dirty="0" err="1" smtClean="0">
                <a:solidFill>
                  <a:srgbClr val="FF0000"/>
                </a:solidFill>
              </a:rPr>
              <a:t>Watch</a:t>
            </a:r>
            <a:r>
              <a:rPr lang="cs-CZ" sz="3200" b="1" dirty="0" smtClean="0">
                <a:solidFill>
                  <a:srgbClr val="FF0000"/>
                </a:solidFill>
              </a:rPr>
              <a:t> </a:t>
            </a:r>
            <a:r>
              <a:rPr lang="cs-CZ" sz="3200" b="1" dirty="0" err="1" smtClean="0">
                <a:solidFill>
                  <a:srgbClr val="FF0000"/>
                </a:solidFill>
              </a:rPr>
              <a:t>the</a:t>
            </a:r>
            <a:r>
              <a:rPr lang="cs-CZ" sz="3200" b="1" dirty="0" smtClean="0">
                <a:solidFill>
                  <a:srgbClr val="FF0000"/>
                </a:solidFill>
              </a:rPr>
              <a:t> </a:t>
            </a:r>
            <a:r>
              <a:rPr lang="cs-CZ" sz="3200" b="1" dirty="0" err="1" smtClean="0">
                <a:solidFill>
                  <a:srgbClr val="FF0000"/>
                </a:solidFill>
              </a:rPr>
              <a:t>dance</a:t>
            </a:r>
            <a:endParaRPr lang="cs-CZ" sz="3200" b="1" dirty="0" smtClean="0">
              <a:solidFill>
                <a:srgbClr val="FF0000"/>
              </a:solidFill>
            </a:endParaRPr>
          </a:p>
          <a:p>
            <a:r>
              <a:rPr lang="cs-CZ" sz="2400" dirty="0" err="1" smtClean="0"/>
              <a:t>Pupils</a:t>
            </a:r>
            <a:r>
              <a:rPr lang="cs-CZ" sz="2400" dirty="0" smtClean="0"/>
              <a:t> </a:t>
            </a:r>
            <a:r>
              <a:rPr lang="cs-CZ" sz="2400" dirty="0" err="1" smtClean="0"/>
              <a:t>will</a:t>
            </a:r>
            <a:r>
              <a:rPr lang="cs-CZ" sz="2400" dirty="0" smtClean="0"/>
              <a:t> </a:t>
            </a:r>
            <a:r>
              <a:rPr lang="cs-CZ" sz="2400" dirty="0" err="1" smtClean="0"/>
              <a:t>dance</a:t>
            </a:r>
            <a:r>
              <a:rPr lang="cs-CZ" sz="2400" dirty="0" smtClean="0"/>
              <a:t> in </a:t>
            </a:r>
            <a:r>
              <a:rPr lang="cs-CZ" sz="2400" dirty="0" err="1" smtClean="0"/>
              <a:t>pairs</a:t>
            </a:r>
            <a:r>
              <a:rPr lang="cs-CZ" sz="2400" dirty="0" smtClean="0"/>
              <a:t>. </a:t>
            </a:r>
            <a:r>
              <a:rPr lang="cs-CZ" sz="2400" dirty="0" err="1" smtClean="0"/>
              <a:t>They</a:t>
            </a:r>
            <a:r>
              <a:rPr lang="cs-CZ" sz="2400" dirty="0" smtClean="0"/>
              <a:t> </a:t>
            </a:r>
            <a:r>
              <a:rPr lang="cs-CZ" sz="2400" dirty="0" err="1" smtClean="0"/>
              <a:t>need</a:t>
            </a:r>
            <a:r>
              <a:rPr lang="cs-CZ" sz="2400" dirty="0" smtClean="0"/>
              <a:t> to </a:t>
            </a:r>
            <a:r>
              <a:rPr lang="cs-CZ" sz="2400" dirty="0" err="1" smtClean="0"/>
              <a:t>learn</a:t>
            </a:r>
            <a:r>
              <a:rPr lang="cs-CZ" sz="2400" dirty="0" smtClean="0"/>
              <a:t> to run </a:t>
            </a:r>
            <a:r>
              <a:rPr lang="cs-CZ" sz="2400" dirty="0" err="1" smtClean="0"/>
              <a:t>with</a:t>
            </a:r>
            <a:r>
              <a:rPr lang="cs-CZ" sz="2400" dirty="0" smtClean="0"/>
              <a:t> </a:t>
            </a:r>
            <a:r>
              <a:rPr lang="cs-CZ" sz="2400" dirty="0" err="1" smtClean="0"/>
              <a:t>little</a:t>
            </a:r>
            <a:r>
              <a:rPr lang="cs-CZ" sz="2400" dirty="0" smtClean="0"/>
              <a:t> </a:t>
            </a:r>
            <a:r>
              <a:rPr lang="cs-CZ" sz="2400" dirty="0" err="1" smtClean="0"/>
              <a:t>steps</a:t>
            </a:r>
            <a:r>
              <a:rPr lang="cs-CZ" sz="2400" dirty="0" smtClean="0"/>
              <a:t>, to </a:t>
            </a:r>
            <a:r>
              <a:rPr lang="cs-CZ" sz="2400" dirty="0" err="1" smtClean="0"/>
              <a:t>pass</a:t>
            </a:r>
            <a:r>
              <a:rPr lang="cs-CZ" sz="2400" dirty="0" smtClean="0"/>
              <a:t> </a:t>
            </a:r>
            <a:r>
              <a:rPr lang="cs-CZ" sz="2400" dirty="0" err="1" smtClean="0"/>
              <a:t>with</a:t>
            </a:r>
            <a:r>
              <a:rPr lang="cs-CZ" sz="2400" dirty="0" smtClean="0"/>
              <a:t> </a:t>
            </a:r>
            <a:r>
              <a:rPr lang="cs-CZ" sz="2400" dirty="0" err="1" smtClean="0"/>
              <a:t>their</a:t>
            </a:r>
            <a:r>
              <a:rPr lang="cs-CZ" sz="2400" dirty="0" smtClean="0"/>
              <a:t> </a:t>
            </a:r>
            <a:r>
              <a:rPr lang="cs-CZ" sz="2400" dirty="0" err="1" smtClean="0"/>
              <a:t>back</a:t>
            </a:r>
            <a:r>
              <a:rPr lang="cs-CZ" sz="2400" dirty="0" smtClean="0"/>
              <a:t>, a boy </a:t>
            </a:r>
            <a:r>
              <a:rPr lang="cs-CZ" sz="2400" dirty="0" err="1" smtClean="0"/>
              <a:t>kneels</a:t>
            </a:r>
            <a:r>
              <a:rPr lang="cs-CZ" sz="2400" dirty="0" smtClean="0"/>
              <a:t> and </a:t>
            </a:r>
            <a:r>
              <a:rPr lang="cs-CZ" sz="2400" dirty="0" err="1" smtClean="0"/>
              <a:t>the</a:t>
            </a:r>
            <a:r>
              <a:rPr lang="cs-CZ" sz="2400" dirty="0" smtClean="0"/>
              <a:t> girl </a:t>
            </a:r>
            <a:r>
              <a:rPr lang="cs-CZ" sz="2400" dirty="0" err="1" smtClean="0"/>
              <a:t>runs</a:t>
            </a:r>
            <a:r>
              <a:rPr lang="cs-CZ" sz="2400" dirty="0" smtClean="0"/>
              <a:t> </a:t>
            </a:r>
            <a:r>
              <a:rPr lang="cs-CZ" sz="2400" dirty="0" err="1" smtClean="0"/>
              <a:t>around</a:t>
            </a:r>
            <a:r>
              <a:rPr lang="cs-CZ" sz="2400" dirty="0" smtClean="0"/>
              <a:t>, to make a </a:t>
            </a:r>
            <a:r>
              <a:rPr lang="cs-CZ" sz="2400" dirty="0" err="1" smtClean="0"/>
              <a:t>gate</a:t>
            </a:r>
            <a:r>
              <a:rPr lang="cs-CZ" sz="2400" dirty="0" smtClean="0"/>
              <a:t>, to run in </a:t>
            </a:r>
            <a:r>
              <a:rPr lang="cs-CZ" sz="2400" dirty="0" err="1" smtClean="0"/>
              <a:t>trains</a:t>
            </a:r>
            <a:r>
              <a:rPr lang="cs-CZ" sz="2400" dirty="0" smtClean="0"/>
              <a:t>.</a:t>
            </a:r>
            <a:endParaRPr lang="cs-CZ" sz="2400" dirty="0"/>
          </a:p>
        </p:txBody>
      </p:sp>
    </p:spTree>
    <p:extLst>
      <p:ext uri="{BB962C8B-B14F-4D97-AF65-F5344CB8AC3E}">
        <p14:creationId xmlns:p14="http://schemas.microsoft.com/office/powerpoint/2010/main" val="4177866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457200" y="274638"/>
            <a:ext cx="8229600" cy="2146250"/>
          </a:xfrm>
          <a:prstGeom prst="rect">
            <a:avLst/>
          </a:prstGeom>
          <a:ln>
            <a:solidFill>
              <a:srgbClr val="FFFFFF"/>
            </a:solid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7200" b="1" dirty="0" smtClean="0">
                <a:ln>
                  <a:solidFill>
                    <a:schemeClr val="tx1"/>
                  </a:solidFill>
                </a:ln>
                <a:solidFill>
                  <a:srgbClr val="0070C0"/>
                </a:solidFill>
              </a:rPr>
              <a:t>5) „TĚŠIŇOK </a:t>
            </a:r>
            <a:r>
              <a:rPr lang="cs-CZ" sz="7200" b="1" dirty="0" smtClean="0">
                <a:ln>
                  <a:solidFill>
                    <a:schemeClr val="tx1"/>
                  </a:solidFill>
                </a:ln>
                <a:solidFill>
                  <a:srgbClr val="0070C0"/>
                </a:solidFill>
              </a:rPr>
              <a:t>“ DANCE and </a:t>
            </a:r>
            <a:r>
              <a:rPr lang="cs-CZ" sz="7200" b="1" dirty="0" smtClean="0">
                <a:ln>
                  <a:solidFill>
                    <a:schemeClr val="tx1"/>
                  </a:solidFill>
                </a:ln>
                <a:solidFill>
                  <a:srgbClr val="0070C0"/>
                </a:solidFill>
              </a:rPr>
              <a:t>SONG</a:t>
            </a:r>
            <a:endParaRPr lang="en-US" sz="7200" b="1" dirty="0">
              <a:ln>
                <a:solidFill>
                  <a:schemeClr val="tx1"/>
                </a:solidFill>
              </a:ln>
              <a:solidFill>
                <a:srgbClr val="0070C0"/>
              </a:solidFill>
            </a:endParaRPr>
          </a:p>
        </p:txBody>
      </p:sp>
      <p:sp>
        <p:nvSpPr>
          <p:cNvPr id="3" name="TextovéPole 2"/>
          <p:cNvSpPr txBox="1"/>
          <p:nvPr/>
        </p:nvSpPr>
        <p:spPr>
          <a:xfrm>
            <a:off x="107504" y="2564904"/>
            <a:ext cx="8928992" cy="1569660"/>
          </a:xfrm>
          <a:prstGeom prst="rect">
            <a:avLst/>
          </a:prstGeom>
          <a:noFill/>
        </p:spPr>
        <p:txBody>
          <a:bodyPr wrap="square" rtlCol="0">
            <a:spAutoFit/>
          </a:bodyPr>
          <a:lstStyle/>
          <a:p>
            <a:pPr marL="457200" indent="-457200">
              <a:buAutoNum type="arabicParenR"/>
            </a:pPr>
            <a:r>
              <a:rPr lang="cs-CZ" sz="2400" dirty="0" smtClean="0"/>
              <a:t>Pod těšínským mostem, teče voda skokem, </a:t>
            </a:r>
            <a:r>
              <a:rPr lang="cs-CZ" sz="2400" dirty="0" err="1" smtClean="0"/>
              <a:t>němožu</a:t>
            </a:r>
            <a:r>
              <a:rPr lang="cs-CZ" sz="2400" dirty="0" smtClean="0"/>
              <a:t> </a:t>
            </a:r>
            <a:r>
              <a:rPr lang="cs-CZ" sz="2400" dirty="0" err="1" smtClean="0"/>
              <a:t>ju</a:t>
            </a:r>
            <a:r>
              <a:rPr lang="cs-CZ" sz="2400" dirty="0" smtClean="0"/>
              <a:t> zastavit.    2x</a:t>
            </a:r>
          </a:p>
          <a:p>
            <a:r>
              <a:rPr lang="cs-CZ" sz="2400" dirty="0" smtClean="0"/>
              <a:t>Měla jsem milého, rozhněvala jsem ho, </a:t>
            </a:r>
            <a:r>
              <a:rPr lang="cs-CZ" sz="2400" dirty="0" err="1" smtClean="0"/>
              <a:t>němožu</a:t>
            </a:r>
            <a:r>
              <a:rPr lang="cs-CZ" sz="2400" dirty="0" smtClean="0"/>
              <a:t> ho udobřit.     2x</a:t>
            </a:r>
          </a:p>
          <a:p>
            <a:r>
              <a:rPr lang="cs-CZ" sz="2400" dirty="0" smtClean="0"/>
              <a:t>2) A já za ním půjdu a ho prosit budu, by se na mě nehněval.    2x</a:t>
            </a:r>
          </a:p>
          <a:p>
            <a:r>
              <a:rPr lang="cs-CZ" sz="2400" dirty="0" smtClean="0"/>
              <a:t>Že je mé </a:t>
            </a:r>
            <a:r>
              <a:rPr lang="cs-CZ" sz="2400" dirty="0" err="1" smtClean="0"/>
              <a:t>srdečko</a:t>
            </a:r>
            <a:r>
              <a:rPr lang="cs-CZ" sz="2400" dirty="0" smtClean="0"/>
              <a:t>, </a:t>
            </a:r>
            <a:r>
              <a:rPr lang="cs-CZ" sz="2400" dirty="0" err="1" smtClean="0"/>
              <a:t>zarmucené</a:t>
            </a:r>
            <a:r>
              <a:rPr lang="cs-CZ" sz="2400" dirty="0" smtClean="0"/>
              <a:t> všecko, aby mi ho rozebral.           2x</a:t>
            </a:r>
          </a:p>
        </p:txBody>
      </p:sp>
      <p:sp>
        <p:nvSpPr>
          <p:cNvPr id="4" name="Obdélník 3"/>
          <p:cNvSpPr/>
          <p:nvPr/>
        </p:nvSpPr>
        <p:spPr>
          <a:xfrm>
            <a:off x="107504" y="4365104"/>
            <a:ext cx="8928992" cy="2308324"/>
          </a:xfrm>
          <a:prstGeom prst="rect">
            <a:avLst/>
          </a:prstGeom>
        </p:spPr>
        <p:txBody>
          <a:bodyPr wrap="square">
            <a:spAutoFit/>
          </a:bodyPr>
          <a:lstStyle/>
          <a:p>
            <a:r>
              <a:rPr lang="cs-CZ" sz="2400" dirty="0" smtClean="0">
                <a:latin typeface="arial" panose="020B0604020202020204" pitchFamily="34" charset="0"/>
              </a:rPr>
              <a:t>1) </a:t>
            </a:r>
            <a:r>
              <a:rPr lang="en-US" sz="2400" dirty="0" smtClean="0">
                <a:solidFill>
                  <a:srgbClr val="222222"/>
                </a:solidFill>
                <a:latin typeface="arial" panose="020B0604020202020204" pitchFamily="34" charset="0"/>
              </a:rPr>
              <a:t>Under </a:t>
            </a:r>
            <a:r>
              <a:rPr lang="en-US" sz="2400" dirty="0">
                <a:solidFill>
                  <a:srgbClr val="222222"/>
                </a:solidFill>
                <a:latin typeface="arial" panose="020B0604020202020204" pitchFamily="34" charset="0"/>
              </a:rPr>
              <a:t>the </a:t>
            </a:r>
            <a:r>
              <a:rPr lang="en-US" sz="2400" dirty="0" err="1">
                <a:solidFill>
                  <a:srgbClr val="222222"/>
                </a:solidFill>
                <a:latin typeface="arial" panose="020B0604020202020204" pitchFamily="34" charset="0"/>
              </a:rPr>
              <a:t>Teschin</a:t>
            </a:r>
            <a:r>
              <a:rPr lang="en-US" sz="2400" dirty="0">
                <a:solidFill>
                  <a:srgbClr val="222222"/>
                </a:solidFill>
                <a:latin typeface="arial" panose="020B0604020202020204" pitchFamily="34" charset="0"/>
              </a:rPr>
              <a:t> bridge, the water flows </a:t>
            </a:r>
            <a:r>
              <a:rPr lang="cs-CZ" sz="2400" dirty="0" smtClean="0">
                <a:solidFill>
                  <a:srgbClr val="222222"/>
                </a:solidFill>
                <a:latin typeface="arial" panose="020B0604020202020204" pitchFamily="34" charset="0"/>
              </a:rPr>
              <a:t>and</a:t>
            </a:r>
            <a:r>
              <a:rPr lang="en-US" sz="2400" dirty="0" smtClean="0">
                <a:solidFill>
                  <a:srgbClr val="222222"/>
                </a:solidFill>
                <a:latin typeface="arial" panose="020B0604020202020204" pitchFamily="34" charset="0"/>
              </a:rPr>
              <a:t> jump</a:t>
            </a:r>
            <a:r>
              <a:rPr lang="cs-CZ" sz="2400" dirty="0" smtClean="0">
                <a:solidFill>
                  <a:srgbClr val="222222"/>
                </a:solidFill>
                <a:latin typeface="arial" panose="020B0604020202020204" pitchFamily="34" charset="0"/>
              </a:rPr>
              <a:t>s, I </a:t>
            </a:r>
            <a:r>
              <a:rPr lang="cs-CZ" sz="2400" dirty="0" err="1" smtClean="0">
                <a:solidFill>
                  <a:srgbClr val="222222"/>
                </a:solidFill>
                <a:latin typeface="arial" panose="020B0604020202020204" pitchFamily="34" charset="0"/>
              </a:rPr>
              <a:t>can´t</a:t>
            </a:r>
            <a:r>
              <a:rPr lang="cs-CZ" sz="2400" dirty="0" smtClean="0">
                <a:solidFill>
                  <a:srgbClr val="222222"/>
                </a:solidFill>
                <a:latin typeface="arial" panose="020B0604020202020204" pitchFamily="34" charset="0"/>
              </a:rPr>
              <a:t> </a:t>
            </a:r>
            <a:r>
              <a:rPr lang="en-US" sz="2400" dirty="0" smtClean="0">
                <a:solidFill>
                  <a:srgbClr val="222222"/>
                </a:solidFill>
                <a:latin typeface="arial" panose="020B0604020202020204" pitchFamily="34" charset="0"/>
              </a:rPr>
              <a:t>stop </a:t>
            </a:r>
            <a:r>
              <a:rPr lang="en-US" sz="2400" dirty="0">
                <a:solidFill>
                  <a:srgbClr val="222222"/>
                </a:solidFill>
                <a:latin typeface="arial" panose="020B0604020202020204" pitchFamily="34" charset="0"/>
              </a:rPr>
              <a:t>it. 2x</a:t>
            </a:r>
            <a:br>
              <a:rPr lang="en-US" sz="2400" dirty="0">
                <a:solidFill>
                  <a:srgbClr val="222222"/>
                </a:solidFill>
                <a:latin typeface="arial" panose="020B0604020202020204" pitchFamily="34" charset="0"/>
              </a:rPr>
            </a:br>
            <a:r>
              <a:rPr lang="en-US" sz="2400" dirty="0" smtClean="0">
                <a:solidFill>
                  <a:srgbClr val="222222"/>
                </a:solidFill>
                <a:latin typeface="arial" panose="020B0604020202020204" pitchFamily="34" charset="0"/>
              </a:rPr>
              <a:t>I</a:t>
            </a:r>
            <a:r>
              <a:rPr lang="cs-CZ" sz="2400" dirty="0" smtClean="0">
                <a:solidFill>
                  <a:srgbClr val="222222"/>
                </a:solidFill>
                <a:latin typeface="arial" panose="020B0604020202020204" pitchFamily="34" charset="0"/>
              </a:rPr>
              <a:t> had a </a:t>
            </a:r>
            <a:r>
              <a:rPr lang="cs-CZ" sz="2400" dirty="0" err="1" smtClean="0">
                <a:solidFill>
                  <a:srgbClr val="222222"/>
                </a:solidFill>
                <a:latin typeface="arial" panose="020B0604020202020204" pitchFamily="34" charset="0"/>
              </a:rPr>
              <a:t>boyfriend</a:t>
            </a:r>
            <a:r>
              <a:rPr lang="en-US" sz="2400" dirty="0" smtClean="0">
                <a:solidFill>
                  <a:srgbClr val="222222"/>
                </a:solidFill>
                <a:latin typeface="arial" panose="020B0604020202020204" pitchFamily="34" charset="0"/>
              </a:rPr>
              <a:t>, </a:t>
            </a:r>
            <a:r>
              <a:rPr lang="en-US" sz="2400" dirty="0">
                <a:solidFill>
                  <a:srgbClr val="222222"/>
                </a:solidFill>
                <a:latin typeface="arial" panose="020B0604020202020204" pitchFamily="34" charset="0"/>
              </a:rPr>
              <a:t>I </a:t>
            </a:r>
            <a:r>
              <a:rPr lang="cs-CZ" sz="2400" dirty="0" smtClean="0">
                <a:solidFill>
                  <a:srgbClr val="222222"/>
                </a:solidFill>
                <a:latin typeface="arial" panose="020B0604020202020204" pitchFamily="34" charset="0"/>
              </a:rPr>
              <a:t>made </a:t>
            </a:r>
            <a:r>
              <a:rPr lang="cs-CZ" sz="2400" dirty="0" err="1" smtClean="0">
                <a:solidFill>
                  <a:srgbClr val="222222"/>
                </a:solidFill>
                <a:latin typeface="arial" panose="020B0604020202020204" pitchFamily="34" charset="0"/>
              </a:rPr>
              <a:t>him</a:t>
            </a:r>
            <a:r>
              <a:rPr lang="en-US" sz="2400" dirty="0" smtClean="0">
                <a:solidFill>
                  <a:srgbClr val="222222"/>
                </a:solidFill>
                <a:latin typeface="arial" panose="020B0604020202020204" pitchFamily="34" charset="0"/>
              </a:rPr>
              <a:t> angry, </a:t>
            </a:r>
            <a:r>
              <a:rPr lang="cs-CZ" sz="2400" dirty="0" smtClean="0">
                <a:solidFill>
                  <a:srgbClr val="222222"/>
                </a:solidFill>
                <a:latin typeface="arial" panose="020B0604020202020204" pitchFamily="34" charset="0"/>
              </a:rPr>
              <a:t>I </a:t>
            </a:r>
            <a:r>
              <a:rPr lang="cs-CZ" sz="2400" dirty="0" err="1" smtClean="0">
                <a:solidFill>
                  <a:srgbClr val="222222"/>
                </a:solidFill>
                <a:latin typeface="arial" panose="020B0604020202020204" pitchFamily="34" charset="0"/>
              </a:rPr>
              <a:t>can´t</a:t>
            </a:r>
            <a:r>
              <a:rPr lang="en-US" sz="2400" dirty="0" smtClean="0">
                <a:solidFill>
                  <a:srgbClr val="222222"/>
                </a:solidFill>
                <a:latin typeface="arial" panose="020B0604020202020204" pitchFamily="34" charset="0"/>
              </a:rPr>
              <a:t> </a:t>
            </a:r>
            <a:r>
              <a:rPr lang="en-US" sz="2400" dirty="0">
                <a:solidFill>
                  <a:srgbClr val="222222"/>
                </a:solidFill>
                <a:latin typeface="arial" panose="020B0604020202020204" pitchFamily="34" charset="0"/>
              </a:rPr>
              <a:t>make </a:t>
            </a:r>
            <a:r>
              <a:rPr lang="en-US" sz="2400" dirty="0" smtClean="0">
                <a:solidFill>
                  <a:srgbClr val="222222"/>
                </a:solidFill>
                <a:latin typeface="arial" panose="020B0604020202020204" pitchFamily="34" charset="0"/>
              </a:rPr>
              <a:t>him</a:t>
            </a:r>
            <a:r>
              <a:rPr lang="cs-CZ" sz="2400" dirty="0" smtClean="0">
                <a:solidFill>
                  <a:srgbClr val="222222"/>
                </a:solidFill>
                <a:latin typeface="arial" panose="020B0604020202020204" pitchFamily="34" charset="0"/>
              </a:rPr>
              <a:t> my </a:t>
            </a:r>
            <a:r>
              <a:rPr lang="cs-CZ" sz="2400" dirty="0" err="1" smtClean="0">
                <a:solidFill>
                  <a:srgbClr val="222222"/>
                </a:solidFill>
                <a:latin typeface="arial" panose="020B0604020202020204" pitchFamily="34" charset="0"/>
              </a:rPr>
              <a:t>friend</a:t>
            </a:r>
            <a:r>
              <a:rPr lang="cs-CZ" sz="2400" dirty="0" smtClean="0">
                <a:solidFill>
                  <a:srgbClr val="222222"/>
                </a:solidFill>
                <a:latin typeface="arial" panose="020B0604020202020204" pitchFamily="34" charset="0"/>
              </a:rPr>
              <a:t> </a:t>
            </a:r>
            <a:r>
              <a:rPr lang="cs-CZ" sz="2400" dirty="0" err="1" smtClean="0">
                <a:solidFill>
                  <a:srgbClr val="222222"/>
                </a:solidFill>
                <a:latin typeface="arial" panose="020B0604020202020204" pitchFamily="34" charset="0"/>
              </a:rPr>
              <a:t>again</a:t>
            </a:r>
            <a:r>
              <a:rPr lang="en-US" sz="2400" dirty="0" smtClean="0">
                <a:solidFill>
                  <a:srgbClr val="222222"/>
                </a:solidFill>
                <a:latin typeface="arial" panose="020B0604020202020204" pitchFamily="34" charset="0"/>
              </a:rPr>
              <a:t>.</a:t>
            </a:r>
            <a:r>
              <a:rPr lang="en-US" sz="2400" dirty="0">
                <a:solidFill>
                  <a:srgbClr val="222222"/>
                </a:solidFill>
                <a:latin typeface="arial" panose="020B0604020202020204" pitchFamily="34" charset="0"/>
              </a:rPr>
              <a:t> 2x</a:t>
            </a:r>
            <a:br>
              <a:rPr lang="en-US" sz="2400" dirty="0">
                <a:solidFill>
                  <a:srgbClr val="222222"/>
                </a:solidFill>
                <a:latin typeface="arial" panose="020B0604020202020204" pitchFamily="34" charset="0"/>
              </a:rPr>
            </a:br>
            <a:r>
              <a:rPr lang="en-US" sz="2400" dirty="0">
                <a:solidFill>
                  <a:srgbClr val="222222"/>
                </a:solidFill>
                <a:latin typeface="arial" panose="020B0604020202020204" pitchFamily="34" charset="0"/>
              </a:rPr>
              <a:t>2) And I will go </a:t>
            </a:r>
            <a:r>
              <a:rPr lang="cs-CZ" sz="2400" dirty="0" smtClean="0">
                <a:solidFill>
                  <a:srgbClr val="222222"/>
                </a:solidFill>
                <a:latin typeface="arial" panose="020B0604020202020204" pitchFamily="34" charset="0"/>
              </a:rPr>
              <a:t>to</a:t>
            </a:r>
            <a:r>
              <a:rPr lang="en-US" sz="2400" dirty="0" smtClean="0">
                <a:solidFill>
                  <a:srgbClr val="222222"/>
                </a:solidFill>
                <a:latin typeface="arial" panose="020B0604020202020204" pitchFamily="34" charset="0"/>
              </a:rPr>
              <a:t> </a:t>
            </a:r>
            <a:r>
              <a:rPr lang="en-US" sz="2400" dirty="0">
                <a:solidFill>
                  <a:srgbClr val="222222"/>
                </a:solidFill>
                <a:latin typeface="arial" panose="020B0604020202020204" pitchFamily="34" charset="0"/>
              </a:rPr>
              <a:t>him and ask </a:t>
            </a:r>
            <a:r>
              <a:rPr lang="en-US" sz="2400" dirty="0" smtClean="0">
                <a:solidFill>
                  <a:srgbClr val="222222"/>
                </a:solidFill>
                <a:latin typeface="arial" panose="020B0604020202020204" pitchFamily="34" charset="0"/>
              </a:rPr>
              <a:t>him</a:t>
            </a:r>
            <a:r>
              <a:rPr lang="cs-CZ" sz="2400" dirty="0" smtClean="0">
                <a:solidFill>
                  <a:srgbClr val="222222"/>
                </a:solidFill>
                <a:latin typeface="arial" panose="020B0604020202020204" pitchFamily="34" charset="0"/>
              </a:rPr>
              <a:t> not </a:t>
            </a:r>
            <a:r>
              <a:rPr lang="en-US" sz="2400" dirty="0" smtClean="0">
                <a:solidFill>
                  <a:srgbClr val="222222"/>
                </a:solidFill>
                <a:latin typeface="arial" panose="020B0604020202020204" pitchFamily="34" charset="0"/>
              </a:rPr>
              <a:t>be </a:t>
            </a:r>
            <a:r>
              <a:rPr lang="en-US" sz="2400" dirty="0">
                <a:solidFill>
                  <a:srgbClr val="222222"/>
                </a:solidFill>
                <a:latin typeface="arial" panose="020B0604020202020204" pitchFamily="34" charset="0"/>
              </a:rPr>
              <a:t>angry with me. 2x</a:t>
            </a:r>
            <a:br>
              <a:rPr lang="en-US" sz="2400" dirty="0">
                <a:solidFill>
                  <a:srgbClr val="222222"/>
                </a:solidFill>
                <a:latin typeface="arial" panose="020B0604020202020204" pitchFamily="34" charset="0"/>
              </a:rPr>
            </a:br>
            <a:r>
              <a:rPr lang="cs-CZ" sz="2400" dirty="0" err="1" smtClean="0">
                <a:solidFill>
                  <a:srgbClr val="222222"/>
                </a:solidFill>
                <a:latin typeface="arial" panose="020B0604020202020204" pitchFamily="34" charset="0"/>
              </a:rPr>
              <a:t>Because</a:t>
            </a:r>
            <a:r>
              <a:rPr lang="en-US" sz="2400" dirty="0" smtClean="0">
                <a:solidFill>
                  <a:srgbClr val="222222"/>
                </a:solidFill>
                <a:latin typeface="arial" panose="020B0604020202020204" pitchFamily="34" charset="0"/>
              </a:rPr>
              <a:t> </a:t>
            </a:r>
            <a:r>
              <a:rPr lang="en-US" sz="2400" dirty="0">
                <a:solidFill>
                  <a:srgbClr val="222222"/>
                </a:solidFill>
                <a:latin typeface="arial" panose="020B0604020202020204" pitchFamily="34" charset="0"/>
              </a:rPr>
              <a:t>my </a:t>
            </a:r>
            <a:r>
              <a:rPr lang="en-US" sz="2400" dirty="0" smtClean="0">
                <a:solidFill>
                  <a:srgbClr val="222222"/>
                </a:solidFill>
                <a:latin typeface="arial" panose="020B0604020202020204" pitchFamily="34" charset="0"/>
              </a:rPr>
              <a:t>heart</a:t>
            </a:r>
            <a:r>
              <a:rPr lang="cs-CZ" sz="2400" dirty="0" smtClean="0">
                <a:solidFill>
                  <a:srgbClr val="222222"/>
                </a:solidFill>
                <a:latin typeface="arial" panose="020B0604020202020204" pitchFamily="34" charset="0"/>
              </a:rPr>
              <a:t> sad and he </a:t>
            </a:r>
            <a:r>
              <a:rPr lang="cs-CZ" sz="2400" dirty="0" err="1" smtClean="0">
                <a:solidFill>
                  <a:srgbClr val="222222"/>
                </a:solidFill>
                <a:latin typeface="arial" panose="020B0604020202020204" pitchFamily="34" charset="0"/>
              </a:rPr>
              <a:t>must</a:t>
            </a:r>
            <a:r>
              <a:rPr lang="cs-CZ" sz="2400" dirty="0" smtClean="0">
                <a:solidFill>
                  <a:srgbClr val="222222"/>
                </a:solidFill>
                <a:latin typeface="arial" panose="020B0604020202020204" pitchFamily="34" charset="0"/>
              </a:rPr>
              <a:t> fix </a:t>
            </a:r>
            <a:r>
              <a:rPr lang="cs-CZ" sz="2400" dirty="0" err="1" smtClean="0">
                <a:solidFill>
                  <a:srgbClr val="222222"/>
                </a:solidFill>
                <a:latin typeface="arial" panose="020B0604020202020204" pitchFamily="34" charset="0"/>
              </a:rPr>
              <a:t>it</a:t>
            </a:r>
            <a:r>
              <a:rPr lang="en-US" sz="2400" dirty="0" smtClean="0">
                <a:solidFill>
                  <a:srgbClr val="222222"/>
                </a:solidFill>
                <a:latin typeface="arial" panose="020B0604020202020204" pitchFamily="34" charset="0"/>
              </a:rPr>
              <a:t>.</a:t>
            </a:r>
            <a:r>
              <a:rPr lang="cs-CZ" sz="2400" dirty="0" smtClean="0">
                <a:solidFill>
                  <a:srgbClr val="222222"/>
                </a:solidFill>
                <a:latin typeface="arial" panose="020B0604020202020204" pitchFamily="34" charset="0"/>
              </a:rPr>
              <a:t>                           2x</a:t>
            </a:r>
            <a:endParaRPr lang="en-US" sz="2400" b="0" i="0" dirty="0">
              <a:solidFill>
                <a:srgbClr val="777777"/>
              </a:solidFill>
              <a:effectLst/>
              <a:latin typeface="arial" panose="020B0604020202020204" pitchFamily="34" charset="0"/>
            </a:endParaRPr>
          </a:p>
        </p:txBody>
      </p:sp>
    </p:spTree>
    <p:extLst>
      <p:ext uri="{BB962C8B-B14F-4D97-AF65-F5344CB8AC3E}">
        <p14:creationId xmlns:p14="http://schemas.microsoft.com/office/powerpoint/2010/main" val="1640087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1"/>
            <a:ext cx="9144000" cy="764704"/>
          </a:xfrm>
        </p:spPr>
        <p:txBody>
          <a:bodyPr>
            <a:normAutofit/>
          </a:bodyPr>
          <a:lstStyle/>
          <a:p>
            <a:r>
              <a:rPr lang="en-GB" sz="4000" b="1" dirty="0" smtClean="0">
                <a:solidFill>
                  <a:srgbClr val="FF0000"/>
                </a:solidFill>
              </a:rPr>
              <a:t>A</a:t>
            </a:r>
            <a:r>
              <a:rPr lang="en-GB" sz="4000" b="1" dirty="0">
                <a:solidFill>
                  <a:srgbClr val="FF0000"/>
                </a:solidFill>
              </a:rPr>
              <a:t>) Folklore costumes, dances and songs </a:t>
            </a:r>
            <a:endParaRPr lang="cs-CZ" sz="4000" dirty="0">
              <a:solidFill>
                <a:srgbClr val="FF0000"/>
              </a:solidFill>
            </a:endParaRPr>
          </a:p>
        </p:txBody>
      </p:sp>
      <p:sp>
        <p:nvSpPr>
          <p:cNvPr id="3" name="Podnadpis 2"/>
          <p:cNvSpPr>
            <a:spLocks noGrp="1"/>
          </p:cNvSpPr>
          <p:nvPr>
            <p:ph type="subTitle" idx="1"/>
          </p:nvPr>
        </p:nvSpPr>
        <p:spPr>
          <a:xfrm>
            <a:off x="395536" y="764704"/>
            <a:ext cx="8280920" cy="2232248"/>
          </a:xfrm>
        </p:spPr>
        <p:txBody>
          <a:bodyPr>
            <a:normAutofit/>
          </a:bodyPr>
          <a:lstStyle/>
          <a:p>
            <a:r>
              <a:rPr lang="cs-CZ" dirty="0" smtClean="0">
                <a:solidFill>
                  <a:schemeClr val="tx1"/>
                </a:solidFill>
              </a:rPr>
              <a:t>A</a:t>
            </a:r>
            <a:r>
              <a:rPr lang="en-GB" dirty="0" err="1" smtClean="0">
                <a:solidFill>
                  <a:schemeClr val="tx1"/>
                </a:solidFill>
              </a:rPr>
              <a:t>lmost</a:t>
            </a:r>
            <a:r>
              <a:rPr lang="en-GB" dirty="0" smtClean="0">
                <a:solidFill>
                  <a:schemeClr val="tx1"/>
                </a:solidFill>
              </a:rPr>
              <a:t> </a:t>
            </a:r>
            <a:r>
              <a:rPr lang="en-GB" dirty="0">
                <a:solidFill>
                  <a:schemeClr val="tx1"/>
                </a:solidFill>
              </a:rPr>
              <a:t>every village </a:t>
            </a:r>
            <a:r>
              <a:rPr lang="cs-CZ" dirty="0" smtClean="0">
                <a:solidFill>
                  <a:schemeClr val="tx1"/>
                </a:solidFill>
              </a:rPr>
              <a:t>and</a:t>
            </a:r>
            <a:r>
              <a:rPr lang="en-GB" dirty="0" smtClean="0">
                <a:solidFill>
                  <a:schemeClr val="tx1"/>
                </a:solidFill>
              </a:rPr>
              <a:t> town</a:t>
            </a:r>
            <a:r>
              <a:rPr lang="cs-CZ" dirty="0" smtClean="0">
                <a:solidFill>
                  <a:schemeClr val="tx1"/>
                </a:solidFill>
              </a:rPr>
              <a:t> has </a:t>
            </a:r>
            <a:r>
              <a:rPr lang="cs-CZ" dirty="0" err="1" smtClean="0">
                <a:solidFill>
                  <a:schemeClr val="tx1"/>
                </a:solidFill>
              </a:rPr>
              <a:t>its</a:t>
            </a:r>
            <a:r>
              <a:rPr lang="cs-CZ" dirty="0" smtClean="0">
                <a:solidFill>
                  <a:schemeClr val="tx1"/>
                </a:solidFill>
              </a:rPr>
              <a:t> </a:t>
            </a:r>
            <a:r>
              <a:rPr lang="cs-CZ" dirty="0" err="1" smtClean="0">
                <a:solidFill>
                  <a:schemeClr val="tx1"/>
                </a:solidFill>
              </a:rPr>
              <a:t>own</a:t>
            </a:r>
            <a:r>
              <a:rPr lang="cs-CZ" dirty="0" smtClean="0">
                <a:solidFill>
                  <a:schemeClr val="tx1"/>
                </a:solidFill>
              </a:rPr>
              <a:t> folklore </a:t>
            </a:r>
            <a:r>
              <a:rPr lang="cs-CZ" dirty="0" err="1" smtClean="0">
                <a:solidFill>
                  <a:schemeClr val="tx1"/>
                </a:solidFill>
              </a:rPr>
              <a:t>costume</a:t>
            </a:r>
            <a:r>
              <a:rPr lang="cs-CZ" dirty="0" smtClean="0">
                <a:solidFill>
                  <a:schemeClr val="tx1"/>
                </a:solidFill>
              </a:rPr>
              <a:t> </a:t>
            </a:r>
            <a:r>
              <a:rPr lang="cs-CZ" dirty="0" err="1" smtClean="0">
                <a:solidFill>
                  <a:schemeClr val="tx1"/>
                </a:solidFill>
              </a:rPr>
              <a:t>which</a:t>
            </a:r>
            <a:r>
              <a:rPr lang="cs-CZ" dirty="0" smtClean="0">
                <a:solidFill>
                  <a:schemeClr val="tx1"/>
                </a:solidFill>
              </a:rPr>
              <a:t> </a:t>
            </a:r>
            <a:r>
              <a:rPr lang="cs-CZ" dirty="0" err="1" smtClean="0">
                <a:solidFill>
                  <a:schemeClr val="tx1"/>
                </a:solidFill>
              </a:rPr>
              <a:t>was</a:t>
            </a:r>
            <a:r>
              <a:rPr lang="cs-CZ" dirty="0" smtClean="0">
                <a:solidFill>
                  <a:schemeClr val="tx1"/>
                </a:solidFill>
              </a:rPr>
              <a:t> </a:t>
            </a:r>
            <a:r>
              <a:rPr lang="cs-CZ" dirty="0" err="1" smtClean="0">
                <a:solidFill>
                  <a:schemeClr val="tx1"/>
                </a:solidFill>
              </a:rPr>
              <a:t>usually</a:t>
            </a:r>
            <a:r>
              <a:rPr lang="en-GB" dirty="0" smtClean="0">
                <a:solidFill>
                  <a:schemeClr val="tx1"/>
                </a:solidFill>
              </a:rPr>
              <a:t> </a:t>
            </a:r>
            <a:r>
              <a:rPr lang="en-GB" dirty="0">
                <a:solidFill>
                  <a:schemeClr val="tx1"/>
                </a:solidFill>
              </a:rPr>
              <a:t>decorated with ribbons, </a:t>
            </a:r>
            <a:r>
              <a:rPr lang="en-GB" dirty="0" smtClean="0">
                <a:solidFill>
                  <a:schemeClr val="tx1"/>
                </a:solidFill>
              </a:rPr>
              <a:t>flitters</a:t>
            </a:r>
            <a:r>
              <a:rPr lang="cs-CZ" dirty="0" smtClean="0">
                <a:solidFill>
                  <a:schemeClr val="tx1"/>
                </a:solidFill>
              </a:rPr>
              <a:t> </a:t>
            </a:r>
            <a:r>
              <a:rPr lang="cs-CZ" dirty="0" err="1" smtClean="0">
                <a:solidFill>
                  <a:schemeClr val="tx1"/>
                </a:solidFill>
              </a:rPr>
              <a:t>or</a:t>
            </a:r>
            <a:r>
              <a:rPr lang="cs-CZ" dirty="0" smtClean="0">
                <a:solidFill>
                  <a:schemeClr val="tx1"/>
                </a:solidFill>
              </a:rPr>
              <a:t> </a:t>
            </a:r>
            <a:r>
              <a:rPr lang="en-GB" dirty="0" smtClean="0">
                <a:solidFill>
                  <a:schemeClr val="tx1"/>
                </a:solidFill>
              </a:rPr>
              <a:t>embroidering</a:t>
            </a:r>
            <a:r>
              <a:rPr lang="en-GB" dirty="0">
                <a:solidFill>
                  <a:schemeClr val="tx1"/>
                </a:solidFill>
              </a:rPr>
              <a:t>. </a:t>
            </a:r>
            <a:endParaRPr lang="cs-CZ" dirty="0"/>
          </a:p>
        </p:txBody>
      </p:sp>
      <p:sp>
        <p:nvSpPr>
          <p:cNvPr id="1028" name="AutoShape 4" descr="Image result for vlajka č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030" name="AutoShape 6" descr="Image result for vlajka č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6" name="Obrázek 5" descr="šibřinky 2012.jpg"/>
          <p:cNvPicPr>
            <a:picLocks noChangeAspect="1"/>
          </p:cNvPicPr>
          <p:nvPr/>
        </p:nvPicPr>
        <p:blipFill>
          <a:blip r:embed="rId2" cstate="screen"/>
          <a:stretch>
            <a:fillRect/>
          </a:stretch>
        </p:blipFill>
        <p:spPr>
          <a:xfrm>
            <a:off x="0" y="3068960"/>
            <a:ext cx="4427984" cy="3638326"/>
          </a:xfrm>
          <a:prstGeom prst="rect">
            <a:avLst/>
          </a:prstGeom>
        </p:spPr>
      </p:pic>
      <p:sp>
        <p:nvSpPr>
          <p:cNvPr id="7" name="TextovéPole 6"/>
          <p:cNvSpPr txBox="1"/>
          <p:nvPr/>
        </p:nvSpPr>
        <p:spPr>
          <a:xfrm>
            <a:off x="4598309" y="5013176"/>
            <a:ext cx="4320480" cy="1477328"/>
          </a:xfrm>
          <a:prstGeom prst="rect">
            <a:avLst/>
          </a:prstGeom>
          <a:noFill/>
        </p:spPr>
        <p:txBody>
          <a:bodyPr wrap="square" rtlCol="0">
            <a:spAutoFit/>
          </a:bodyPr>
          <a:lstStyle/>
          <a:p>
            <a:r>
              <a:rPr lang="cs-CZ" dirty="0" smtClean="0"/>
              <a:t>A f</a:t>
            </a:r>
            <a:r>
              <a:rPr lang="en-US" dirty="0" err="1" smtClean="0"/>
              <a:t>olklore</a:t>
            </a:r>
            <a:r>
              <a:rPr lang="en-US" dirty="0" smtClean="0"/>
              <a:t> costume from </a:t>
            </a:r>
            <a:r>
              <a:rPr lang="en-US" dirty="0" err="1" smtClean="0"/>
              <a:t>Bohumin</a:t>
            </a:r>
            <a:r>
              <a:rPr lang="en-US" dirty="0" smtClean="0"/>
              <a:t>, a little town near Ostrava city</a:t>
            </a:r>
            <a:r>
              <a:rPr lang="cs-CZ" dirty="0" smtClean="0"/>
              <a:t>, </a:t>
            </a:r>
            <a:r>
              <a:rPr lang="cs-CZ" dirty="0" err="1" smtClean="0"/>
              <a:t>was</a:t>
            </a:r>
            <a:r>
              <a:rPr lang="cs-CZ" dirty="0" smtClean="0"/>
              <a:t> very </a:t>
            </a:r>
            <a:r>
              <a:rPr lang="cs-CZ" dirty="0" err="1" smtClean="0"/>
              <a:t>simple</a:t>
            </a:r>
            <a:r>
              <a:rPr lang="en-US" dirty="0" smtClean="0"/>
              <a:t>. </a:t>
            </a:r>
            <a:r>
              <a:rPr lang="cs-CZ" dirty="0" smtClean="0"/>
              <a:t>A </a:t>
            </a:r>
            <a:r>
              <a:rPr lang="cs-CZ" dirty="0" err="1" smtClean="0"/>
              <a:t>coloured</a:t>
            </a:r>
            <a:r>
              <a:rPr lang="cs-CZ" dirty="0" smtClean="0"/>
              <a:t> </a:t>
            </a:r>
            <a:r>
              <a:rPr lang="cs-CZ" dirty="0" err="1" smtClean="0"/>
              <a:t>scarf</a:t>
            </a:r>
            <a:r>
              <a:rPr lang="cs-CZ" dirty="0" smtClean="0"/>
              <a:t> </a:t>
            </a:r>
            <a:r>
              <a:rPr lang="cs-CZ" dirty="0" err="1" smtClean="0"/>
              <a:t>was</a:t>
            </a:r>
            <a:r>
              <a:rPr lang="cs-CZ" dirty="0" smtClean="0"/>
              <a:t> </a:t>
            </a:r>
            <a:r>
              <a:rPr lang="cs-CZ" dirty="0" err="1" smtClean="0"/>
              <a:t>worn</a:t>
            </a:r>
            <a:r>
              <a:rPr lang="cs-CZ" dirty="0" smtClean="0"/>
              <a:t> </a:t>
            </a:r>
            <a:r>
              <a:rPr lang="cs-CZ" dirty="0" err="1" smtClean="0"/>
              <a:t>over</a:t>
            </a:r>
            <a:r>
              <a:rPr lang="cs-CZ" dirty="0" smtClean="0"/>
              <a:t> </a:t>
            </a:r>
            <a:r>
              <a:rPr lang="cs-CZ" dirty="0" err="1" smtClean="0"/>
              <a:t>the</a:t>
            </a:r>
            <a:r>
              <a:rPr lang="cs-CZ" dirty="0" smtClean="0"/>
              <a:t> </a:t>
            </a:r>
            <a:r>
              <a:rPr lang="cs-CZ" dirty="0" err="1" smtClean="0"/>
              <a:t>black</a:t>
            </a:r>
            <a:r>
              <a:rPr lang="cs-CZ" dirty="0" smtClean="0"/>
              <a:t> vest. </a:t>
            </a:r>
            <a:r>
              <a:rPr lang="en-US" dirty="0" smtClean="0"/>
              <a:t>That´s why it </a:t>
            </a:r>
            <a:r>
              <a:rPr lang="cs-CZ" dirty="0" err="1" smtClean="0"/>
              <a:t>was</a:t>
            </a:r>
            <a:r>
              <a:rPr lang="en-US" dirty="0" smtClean="0"/>
              <a:t> not decorated. The red skirt is made of wool and it is very heavy.</a:t>
            </a:r>
            <a:endParaRPr lang="en-US" dirty="0"/>
          </a:p>
        </p:txBody>
      </p:sp>
      <p:pic>
        <p:nvPicPr>
          <p:cNvPr id="15362" name="Picture 2" descr="C:\Users\a.holasova\Pictures\Alena\Odra\darkov lázně 1 květen 2010 točky.jpg"/>
          <p:cNvPicPr>
            <a:picLocks noChangeAspect="1" noChangeArrowheads="1"/>
          </p:cNvPicPr>
          <p:nvPr/>
        </p:nvPicPr>
        <p:blipFill>
          <a:blip r:embed="rId3" cstate="screen"/>
          <a:srcRect/>
          <a:stretch>
            <a:fillRect/>
          </a:stretch>
        </p:blipFill>
        <p:spPr bwMode="auto">
          <a:xfrm>
            <a:off x="6695728" y="3068960"/>
            <a:ext cx="2448272" cy="1638459"/>
          </a:xfrm>
          <a:prstGeom prst="rect">
            <a:avLst/>
          </a:prstGeom>
          <a:noFill/>
        </p:spPr>
      </p:pic>
      <p:pic>
        <p:nvPicPr>
          <p:cNvPr id="15363" name="Picture 3" descr="C:\Users\a.holasova\Pictures\Alena\fotky slatiňany probrané\DSCI0054.JPG"/>
          <p:cNvPicPr>
            <a:picLocks noChangeAspect="1" noChangeArrowheads="1"/>
          </p:cNvPicPr>
          <p:nvPr/>
        </p:nvPicPr>
        <p:blipFill>
          <a:blip r:embed="rId4" cstate="screen"/>
          <a:srcRect/>
          <a:stretch>
            <a:fillRect/>
          </a:stretch>
        </p:blipFill>
        <p:spPr bwMode="auto">
          <a:xfrm>
            <a:off x="4499992" y="3068960"/>
            <a:ext cx="2160240" cy="162018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descr="ženy velehrad.jpg"/>
          <p:cNvPicPr>
            <a:picLocks noChangeAspect="1"/>
          </p:cNvPicPr>
          <p:nvPr/>
        </p:nvPicPr>
        <p:blipFill>
          <a:blip r:embed="rId2" cstate="screen"/>
          <a:stretch>
            <a:fillRect/>
          </a:stretch>
        </p:blipFill>
        <p:spPr>
          <a:xfrm>
            <a:off x="0" y="0"/>
            <a:ext cx="5892080" cy="3977154"/>
          </a:xfrm>
          <a:prstGeom prst="rect">
            <a:avLst/>
          </a:prstGeom>
        </p:spPr>
      </p:pic>
      <p:sp>
        <p:nvSpPr>
          <p:cNvPr id="2" name="Nadpis 1"/>
          <p:cNvSpPr>
            <a:spLocks noGrp="1"/>
          </p:cNvSpPr>
          <p:nvPr>
            <p:ph type="title"/>
          </p:nvPr>
        </p:nvSpPr>
        <p:spPr>
          <a:xfrm>
            <a:off x="5436096" y="0"/>
            <a:ext cx="3707904" cy="3212976"/>
          </a:xfrm>
          <a:solidFill>
            <a:schemeClr val="bg1"/>
          </a:solidFill>
        </p:spPr>
        <p:txBody>
          <a:bodyPr>
            <a:normAutofit fontScale="90000"/>
          </a:bodyPr>
          <a:lstStyle/>
          <a:p>
            <a:r>
              <a:rPr lang="en-US" b="1" dirty="0" smtClean="0"/>
              <a:t>South Moravian villages have fertile  fields, it is shown in the rich costumes.</a:t>
            </a:r>
            <a:endParaRPr lang="en-US" b="1" dirty="0"/>
          </a:p>
        </p:txBody>
      </p:sp>
      <p:pic>
        <p:nvPicPr>
          <p:cNvPr id="4" name="Zástupný symbol pro obsah 3" descr="děti velehrad.jpg"/>
          <p:cNvPicPr>
            <a:picLocks noGrp="1" noChangeAspect="1"/>
          </p:cNvPicPr>
          <p:nvPr>
            <p:ph idx="1"/>
          </p:nvPr>
        </p:nvPicPr>
        <p:blipFill>
          <a:blip r:embed="rId3" cstate="screen"/>
          <a:stretch>
            <a:fillRect/>
          </a:stretch>
        </p:blipFill>
        <p:spPr>
          <a:xfrm>
            <a:off x="2339752" y="3212976"/>
            <a:ext cx="5400035" cy="36450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Obrázek 4" descr="kluk veleherad.jpg"/>
          <p:cNvPicPr>
            <a:picLocks noChangeAspect="1"/>
          </p:cNvPicPr>
          <p:nvPr/>
        </p:nvPicPr>
        <p:blipFill>
          <a:blip r:embed="rId4" cstate="screen"/>
          <a:stretch>
            <a:fillRect/>
          </a:stretch>
        </p:blipFill>
        <p:spPr>
          <a:xfrm>
            <a:off x="6660233" y="3178342"/>
            <a:ext cx="2483768" cy="3679658"/>
          </a:xfrm>
          <a:prstGeom prst="rect">
            <a:avLst/>
          </a:prstGeom>
        </p:spPr>
      </p:pic>
      <p:pic>
        <p:nvPicPr>
          <p:cNvPr id="6" name="Zástupný symbol pro obsah 3" descr="mladí velehrad.jpg"/>
          <p:cNvPicPr>
            <a:picLocks noChangeAspect="1"/>
          </p:cNvPicPr>
          <p:nvPr/>
        </p:nvPicPr>
        <p:blipFill>
          <a:blip r:embed="rId5" cstate="screen"/>
          <a:stretch>
            <a:fillRect/>
          </a:stretch>
        </p:blipFill>
        <p:spPr>
          <a:xfrm>
            <a:off x="2" y="3284984"/>
            <a:ext cx="2411786" cy="3573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55776" y="0"/>
            <a:ext cx="6588224" cy="2492896"/>
          </a:xfrm>
        </p:spPr>
        <p:txBody>
          <a:bodyPr>
            <a:normAutofit/>
          </a:bodyPr>
          <a:lstStyle/>
          <a:p>
            <a:r>
              <a:rPr lang="en-US" sz="3600" b="1" dirty="0" smtClean="0"/>
              <a:t>All parts of the costumes were carefully decorated.</a:t>
            </a:r>
            <a:br>
              <a:rPr lang="en-US" sz="3600" b="1" dirty="0" smtClean="0"/>
            </a:br>
            <a:r>
              <a:rPr lang="en-US" sz="3600" b="1" dirty="0" smtClean="0"/>
              <a:t>Study the details of a scarf, </a:t>
            </a:r>
            <a:br>
              <a:rPr lang="en-US" sz="3600" b="1" dirty="0" smtClean="0"/>
            </a:br>
            <a:r>
              <a:rPr lang="en-US" sz="3600" b="1" dirty="0" smtClean="0"/>
              <a:t>a collar, a cap, and a sleeve.</a:t>
            </a:r>
            <a:endParaRPr lang="en-US" sz="3600" b="1" dirty="0"/>
          </a:p>
        </p:txBody>
      </p:sp>
      <p:pic>
        <p:nvPicPr>
          <p:cNvPr id="4" name="Zástupný symbol pro obsah 3" descr="pokrývka hlavy.jpg"/>
          <p:cNvPicPr>
            <a:picLocks noGrp="1" noChangeAspect="1"/>
          </p:cNvPicPr>
          <p:nvPr>
            <p:ph idx="1"/>
          </p:nvPr>
        </p:nvPicPr>
        <p:blipFill>
          <a:blip r:embed="rId2" cstate="screen"/>
          <a:stretch>
            <a:fillRect/>
          </a:stretch>
        </p:blipFill>
        <p:spPr>
          <a:xfrm>
            <a:off x="2987824" y="2270822"/>
            <a:ext cx="3096344" cy="4587178"/>
          </a:xfrm>
        </p:spPr>
      </p:pic>
      <p:pic>
        <p:nvPicPr>
          <p:cNvPr id="6" name="Obrázek 5" descr="šátek.jpg"/>
          <p:cNvPicPr>
            <a:picLocks noChangeAspect="1"/>
          </p:cNvPicPr>
          <p:nvPr/>
        </p:nvPicPr>
        <p:blipFill>
          <a:blip r:embed="rId3" cstate="screen"/>
          <a:stretch>
            <a:fillRect/>
          </a:stretch>
        </p:blipFill>
        <p:spPr>
          <a:xfrm>
            <a:off x="0" y="0"/>
            <a:ext cx="2508996" cy="3717032"/>
          </a:xfrm>
          <a:prstGeom prst="rect">
            <a:avLst/>
          </a:prstGeom>
        </p:spPr>
      </p:pic>
      <p:pic>
        <p:nvPicPr>
          <p:cNvPr id="7" name="Obrázek 6" descr="žena velehrad.jpg"/>
          <p:cNvPicPr>
            <a:picLocks noChangeAspect="1"/>
          </p:cNvPicPr>
          <p:nvPr/>
        </p:nvPicPr>
        <p:blipFill>
          <a:blip r:embed="rId4" cstate="screen"/>
          <a:stretch>
            <a:fillRect/>
          </a:stretch>
        </p:blipFill>
        <p:spPr>
          <a:xfrm>
            <a:off x="-1" y="2276873"/>
            <a:ext cx="3092261" cy="4581128"/>
          </a:xfrm>
          <a:prstGeom prst="rect">
            <a:avLst/>
          </a:prstGeom>
        </p:spPr>
      </p:pic>
      <p:pic>
        <p:nvPicPr>
          <p:cNvPr id="5" name="Obrázek 4" descr="rukáv.jpg"/>
          <p:cNvPicPr>
            <a:picLocks noChangeAspect="1"/>
          </p:cNvPicPr>
          <p:nvPr/>
        </p:nvPicPr>
        <p:blipFill>
          <a:blip r:embed="rId5" cstate="screen"/>
          <a:stretch>
            <a:fillRect/>
          </a:stretch>
        </p:blipFill>
        <p:spPr>
          <a:xfrm>
            <a:off x="6051739" y="2276873"/>
            <a:ext cx="3092261" cy="458112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DSCN0181.JPG"/>
          <p:cNvPicPr>
            <a:picLocks noGrp="1" noChangeAspect="1"/>
          </p:cNvPicPr>
          <p:nvPr>
            <p:ph idx="1"/>
          </p:nvPr>
        </p:nvPicPr>
        <p:blipFill>
          <a:blip r:embed="rId2" cstate="screen"/>
          <a:stretch>
            <a:fillRect/>
          </a:stretch>
        </p:blipFill>
        <p:spPr>
          <a:xfrm>
            <a:off x="0" y="0"/>
            <a:ext cx="9144000" cy="6861298"/>
          </a:xfrm>
        </p:spPr>
      </p:pic>
      <p:sp>
        <p:nvSpPr>
          <p:cNvPr id="2" name="Nadpis 1"/>
          <p:cNvSpPr>
            <a:spLocks noGrp="1"/>
          </p:cNvSpPr>
          <p:nvPr>
            <p:ph type="title"/>
          </p:nvPr>
        </p:nvSpPr>
        <p:spPr>
          <a:xfrm>
            <a:off x="0" y="5877272"/>
            <a:ext cx="9144000" cy="1143000"/>
          </a:xfrm>
        </p:spPr>
        <p:txBody>
          <a:bodyPr>
            <a:normAutofit fontScale="90000"/>
          </a:bodyPr>
          <a:lstStyle/>
          <a:p>
            <a:r>
              <a:rPr lang="en-US" b="1" dirty="0" smtClean="0">
                <a:ln>
                  <a:solidFill>
                    <a:schemeClr val="tx1"/>
                  </a:solidFill>
                </a:ln>
                <a:solidFill>
                  <a:srgbClr val="FF0000"/>
                </a:solidFill>
              </a:rPr>
              <a:t>Other folklore costume</a:t>
            </a:r>
            <a:r>
              <a:rPr lang="cs-CZ" b="1" dirty="0" smtClean="0">
                <a:ln>
                  <a:solidFill>
                    <a:schemeClr val="tx1"/>
                  </a:solidFill>
                </a:ln>
                <a:solidFill>
                  <a:srgbClr val="FF0000"/>
                </a:solidFill>
              </a:rPr>
              <a:t>s</a:t>
            </a:r>
            <a:r>
              <a:rPr lang="en-US" b="1" dirty="0" smtClean="0">
                <a:ln>
                  <a:solidFill>
                    <a:schemeClr val="tx1"/>
                  </a:solidFill>
                </a:ln>
                <a:solidFill>
                  <a:srgbClr val="FF0000"/>
                </a:solidFill>
              </a:rPr>
              <a:t> from </a:t>
            </a:r>
            <a:r>
              <a:rPr lang="cs-CZ" b="1" dirty="0" smtClean="0">
                <a:ln>
                  <a:solidFill>
                    <a:schemeClr val="tx1"/>
                  </a:solidFill>
                </a:ln>
                <a:solidFill>
                  <a:srgbClr val="FF0000"/>
                </a:solidFill>
              </a:rPr>
              <a:t>my</a:t>
            </a:r>
            <a:r>
              <a:rPr lang="en-US" b="1" dirty="0" smtClean="0">
                <a:ln>
                  <a:solidFill>
                    <a:schemeClr val="tx1"/>
                  </a:solidFill>
                </a:ln>
                <a:solidFill>
                  <a:srgbClr val="FF0000"/>
                </a:solidFill>
              </a:rPr>
              <a:t> region</a:t>
            </a:r>
            <a:endParaRPr lang="en-US" b="1" dirty="0">
              <a:ln>
                <a:solidFill>
                  <a:schemeClr val="tx1"/>
                </a:solidFill>
              </a:ln>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171400"/>
            <a:ext cx="9144000" cy="720080"/>
          </a:xfrm>
          <a:solidFill>
            <a:schemeClr val="bg1"/>
          </a:solidFill>
        </p:spPr>
        <p:txBody>
          <a:bodyPr>
            <a:normAutofit fontScale="90000"/>
          </a:bodyPr>
          <a:lstStyle/>
          <a:p>
            <a:r>
              <a:rPr lang="en-US" b="1" dirty="0" smtClean="0">
                <a:solidFill>
                  <a:srgbClr val="FF0000"/>
                </a:solidFill>
              </a:rPr>
              <a:t>Children´s costumes from Ostrava region</a:t>
            </a:r>
            <a:endParaRPr lang="en-US" b="1" dirty="0">
              <a:solidFill>
                <a:srgbClr val="FF0000"/>
              </a:solidFill>
            </a:endParaRPr>
          </a:p>
        </p:txBody>
      </p:sp>
      <p:sp>
        <p:nvSpPr>
          <p:cNvPr id="3" name="TextovéPole 2"/>
          <p:cNvSpPr txBox="1"/>
          <p:nvPr/>
        </p:nvSpPr>
        <p:spPr>
          <a:xfrm>
            <a:off x="0" y="6381328"/>
            <a:ext cx="9009431" cy="369332"/>
          </a:xfrm>
          <a:prstGeom prst="rect">
            <a:avLst/>
          </a:prstGeom>
          <a:noFill/>
        </p:spPr>
        <p:txBody>
          <a:bodyPr wrap="square" rtlCol="0">
            <a:spAutoFit/>
          </a:bodyPr>
          <a:lstStyle/>
          <a:p>
            <a:r>
              <a:rPr lang="cs-CZ" dirty="0" err="1" smtClean="0"/>
              <a:t>Our</a:t>
            </a:r>
            <a:r>
              <a:rPr lang="cs-CZ" dirty="0" smtClean="0"/>
              <a:t> </a:t>
            </a:r>
            <a:r>
              <a:rPr lang="cs-CZ" dirty="0" err="1" smtClean="0"/>
              <a:t>school</a:t>
            </a:r>
            <a:r>
              <a:rPr lang="cs-CZ" dirty="0" smtClean="0"/>
              <a:t> </a:t>
            </a:r>
            <a:r>
              <a:rPr lang="cs-CZ" dirty="0" err="1" smtClean="0"/>
              <a:t>keeps</a:t>
            </a:r>
            <a:r>
              <a:rPr lang="cs-CZ" dirty="0" smtClean="0"/>
              <a:t> </a:t>
            </a:r>
            <a:r>
              <a:rPr lang="cs-CZ" dirty="0" err="1" smtClean="0"/>
              <a:t>the</a:t>
            </a:r>
            <a:r>
              <a:rPr lang="cs-CZ" dirty="0" smtClean="0"/>
              <a:t> </a:t>
            </a:r>
            <a:r>
              <a:rPr lang="cs-CZ" dirty="0" err="1" smtClean="0"/>
              <a:t>tradition</a:t>
            </a:r>
            <a:r>
              <a:rPr lang="cs-CZ" dirty="0" smtClean="0"/>
              <a:t> </a:t>
            </a:r>
            <a:r>
              <a:rPr lang="cs-CZ" dirty="0" err="1" smtClean="0"/>
              <a:t>of</a:t>
            </a:r>
            <a:r>
              <a:rPr lang="cs-CZ" dirty="0" smtClean="0"/>
              <a:t> </a:t>
            </a:r>
            <a:r>
              <a:rPr lang="cs-CZ" dirty="0" err="1" smtClean="0"/>
              <a:t>ending</a:t>
            </a:r>
            <a:r>
              <a:rPr lang="cs-CZ" dirty="0" smtClean="0"/>
              <a:t> </a:t>
            </a:r>
            <a:r>
              <a:rPr lang="cs-CZ" dirty="0" err="1" smtClean="0"/>
              <a:t>winter</a:t>
            </a:r>
            <a:r>
              <a:rPr lang="cs-CZ" dirty="0" smtClean="0"/>
              <a:t> by </a:t>
            </a:r>
            <a:r>
              <a:rPr lang="cs-CZ" dirty="0" err="1" smtClean="0"/>
              <a:t>throwing</a:t>
            </a:r>
            <a:r>
              <a:rPr lang="cs-CZ" dirty="0" smtClean="0"/>
              <a:t> </a:t>
            </a:r>
            <a:r>
              <a:rPr lang="cs-CZ" dirty="0" err="1" smtClean="0"/>
              <a:t>its</a:t>
            </a:r>
            <a:r>
              <a:rPr lang="cs-CZ" dirty="0" smtClean="0"/>
              <a:t> symbol „Morana“ </a:t>
            </a:r>
            <a:r>
              <a:rPr lang="cs-CZ" dirty="0" err="1" smtClean="0"/>
              <a:t>into</a:t>
            </a:r>
            <a:r>
              <a:rPr lang="cs-CZ" dirty="0" smtClean="0"/>
              <a:t> </a:t>
            </a:r>
            <a:r>
              <a:rPr lang="cs-CZ" dirty="0" err="1" smtClean="0"/>
              <a:t>the</a:t>
            </a:r>
            <a:r>
              <a:rPr lang="cs-CZ" dirty="0" smtClean="0"/>
              <a:t> </a:t>
            </a:r>
            <a:r>
              <a:rPr lang="cs-CZ" dirty="0" err="1" smtClean="0"/>
              <a:t>river</a:t>
            </a:r>
            <a:r>
              <a:rPr lang="cs-CZ" dirty="0" smtClean="0"/>
              <a:t>.  </a:t>
            </a:r>
            <a:endParaRPr lang="cs-CZ" dirty="0"/>
          </a:p>
        </p:txBody>
      </p:sp>
      <p:pic>
        <p:nvPicPr>
          <p:cNvPr id="9" name="Obráze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9" y="524272"/>
            <a:ext cx="8686781" cy="579118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562074"/>
          </a:xfrm>
        </p:spPr>
        <p:txBody>
          <a:bodyPr>
            <a:noAutofit/>
          </a:bodyPr>
          <a:lstStyle/>
          <a:p>
            <a:r>
              <a:rPr lang="cs-CZ" sz="3600" b="1" dirty="0" err="1" smtClean="0">
                <a:solidFill>
                  <a:srgbClr val="FF0000"/>
                </a:solidFill>
              </a:rPr>
              <a:t>Another</a:t>
            </a:r>
            <a:r>
              <a:rPr lang="cs-CZ" sz="3600" b="1" dirty="0" smtClean="0">
                <a:solidFill>
                  <a:srgbClr val="FF0000"/>
                </a:solidFill>
              </a:rPr>
              <a:t> c</a:t>
            </a:r>
            <a:r>
              <a:rPr lang="en-US" sz="3600" b="1" dirty="0" err="1" smtClean="0">
                <a:solidFill>
                  <a:srgbClr val="FF0000"/>
                </a:solidFill>
              </a:rPr>
              <a:t>hildren´s</a:t>
            </a:r>
            <a:r>
              <a:rPr lang="en-US" sz="3600" b="1" dirty="0" smtClean="0">
                <a:solidFill>
                  <a:srgbClr val="FF0000"/>
                </a:solidFill>
              </a:rPr>
              <a:t> </a:t>
            </a:r>
            <a:r>
              <a:rPr lang="en-US" sz="3600" b="1" dirty="0">
                <a:solidFill>
                  <a:srgbClr val="FF0000"/>
                </a:solidFill>
              </a:rPr>
              <a:t>costumes from </a:t>
            </a:r>
            <a:r>
              <a:rPr lang="cs-CZ" sz="3600" b="1" dirty="0" err="1" smtClean="0">
                <a:solidFill>
                  <a:srgbClr val="FF0000"/>
                </a:solidFill>
              </a:rPr>
              <a:t>our</a:t>
            </a:r>
            <a:r>
              <a:rPr lang="cs-CZ" sz="3600" b="1" dirty="0" smtClean="0">
                <a:solidFill>
                  <a:srgbClr val="FF0000"/>
                </a:solidFill>
              </a:rPr>
              <a:t> region </a:t>
            </a:r>
            <a:endParaRPr lang="cs-CZ" sz="3600" dirty="0"/>
          </a:p>
        </p:txBody>
      </p:sp>
      <p:sp>
        <p:nvSpPr>
          <p:cNvPr id="3" name="Zástupný symbol pro obsah 2"/>
          <p:cNvSpPr>
            <a:spLocks noGrp="1"/>
          </p:cNvSpPr>
          <p:nvPr>
            <p:ph idx="1"/>
          </p:nvPr>
        </p:nvSpPr>
        <p:spPr>
          <a:xfrm>
            <a:off x="5148064" y="692696"/>
            <a:ext cx="3816424" cy="6165304"/>
          </a:xfrm>
        </p:spPr>
        <p:txBody>
          <a:bodyPr>
            <a:normAutofit/>
          </a:bodyPr>
          <a:lstStyle/>
          <a:p>
            <a:pPr marL="0" indent="0">
              <a:buNone/>
            </a:pPr>
            <a:r>
              <a:rPr lang="en-US" dirty="0" smtClean="0"/>
              <a:t>Our </a:t>
            </a:r>
            <a:r>
              <a:rPr lang="cs-CZ" dirty="0" err="1" smtClean="0"/>
              <a:t>school</a:t>
            </a:r>
            <a:r>
              <a:rPr lang="cs-CZ" dirty="0" smtClean="0"/>
              <a:t> </a:t>
            </a:r>
            <a:r>
              <a:rPr lang="en-US" dirty="0" smtClean="0"/>
              <a:t>took part in VI. National </a:t>
            </a:r>
            <a:r>
              <a:rPr lang="en-US" dirty="0" err="1" smtClean="0"/>
              <a:t>Sokol</a:t>
            </a:r>
            <a:r>
              <a:rPr lang="en-US" dirty="0" smtClean="0"/>
              <a:t> folklore groups parade in </a:t>
            </a:r>
            <a:r>
              <a:rPr lang="en-US" dirty="0" err="1" smtClean="0"/>
              <a:t>Slatiňany</a:t>
            </a:r>
            <a:r>
              <a:rPr lang="en-US" dirty="0" smtClean="0"/>
              <a:t> in June 2016 with dance </a:t>
            </a:r>
            <a:r>
              <a:rPr lang="en-US" dirty="0" err="1" smtClean="0"/>
              <a:t>Zezulenka</a:t>
            </a:r>
            <a:r>
              <a:rPr lang="en-US" dirty="0" smtClean="0"/>
              <a:t>. </a:t>
            </a:r>
            <a:endParaRPr lang="cs-CZ" dirty="0" smtClean="0"/>
          </a:p>
          <a:p>
            <a:pPr marL="0" indent="0">
              <a:buNone/>
            </a:pPr>
            <a:r>
              <a:rPr lang="en-US" dirty="0" smtClean="0"/>
              <a:t>You can see </a:t>
            </a:r>
            <a:r>
              <a:rPr lang="cs-CZ" dirty="0" smtClean="0"/>
              <a:t>o</a:t>
            </a:r>
            <a:r>
              <a:rPr lang="en-US" dirty="0" err="1" smtClean="0"/>
              <a:t>ur</a:t>
            </a:r>
            <a:r>
              <a:rPr lang="en-US" dirty="0" smtClean="0"/>
              <a:t> music group </a:t>
            </a:r>
            <a:r>
              <a:rPr lang="cs-CZ" dirty="0" err="1" smtClean="0"/>
              <a:t>from</a:t>
            </a:r>
            <a:r>
              <a:rPr lang="cs-CZ" dirty="0" smtClean="0"/>
              <a:t> Háj ve Slezsku </a:t>
            </a:r>
            <a:r>
              <a:rPr lang="en-US" dirty="0" smtClean="0"/>
              <a:t>in </a:t>
            </a:r>
            <a:r>
              <a:rPr lang="en-US" dirty="0" err="1" smtClean="0"/>
              <a:t>Opava</a:t>
            </a:r>
            <a:r>
              <a:rPr lang="en-US" dirty="0" smtClean="0"/>
              <a:t> costume.</a:t>
            </a:r>
            <a:endParaRPr lang="en-US" dirty="0"/>
          </a:p>
        </p:txBody>
      </p:sp>
      <p:pic>
        <p:nvPicPr>
          <p:cNvPr id="1027" name="Picture 3" descr="F:\SLATINANY Buronova\DSC_0299 we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53" y="764704"/>
            <a:ext cx="4992554" cy="28083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SLATINANY Buronova\DSC_0357 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89040"/>
            <a:ext cx="4992555"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154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315416"/>
            <a:ext cx="8229600" cy="1143000"/>
          </a:xfrm>
        </p:spPr>
        <p:txBody>
          <a:bodyPr>
            <a:noAutofit/>
          </a:bodyPr>
          <a:lstStyle/>
          <a:p>
            <a:r>
              <a:rPr lang="en-US" sz="4000" b="1" dirty="0" smtClean="0">
                <a:solidFill>
                  <a:srgbClr val="FF0000"/>
                </a:solidFill>
              </a:rPr>
              <a:t>Place of origin of the </a:t>
            </a:r>
            <a:r>
              <a:rPr lang="cs-CZ" sz="4000" b="1" dirty="0" smtClean="0">
                <a:solidFill>
                  <a:srgbClr val="FF0000"/>
                </a:solidFill>
              </a:rPr>
              <a:t>„BABSKÝ“ </a:t>
            </a:r>
            <a:r>
              <a:rPr lang="en-US" sz="4000" b="1" dirty="0" smtClean="0">
                <a:solidFill>
                  <a:srgbClr val="FF0000"/>
                </a:solidFill>
              </a:rPr>
              <a:t>song</a:t>
            </a:r>
            <a:endParaRPr lang="en-US" sz="4000" dirty="0"/>
          </a:p>
        </p:txBody>
      </p:sp>
      <p:pic>
        <p:nvPicPr>
          <p:cNvPr id="4" name="Zástupný symbol pro obsah 3" descr="Central_Europe_Regions orez.png"/>
          <p:cNvPicPr>
            <a:picLocks noGrp="1" noChangeAspect="1"/>
          </p:cNvPicPr>
          <p:nvPr>
            <p:ph idx="1"/>
          </p:nvPr>
        </p:nvPicPr>
        <p:blipFill>
          <a:blip r:embed="rId2" cstate="screen"/>
          <a:stretch>
            <a:fillRect/>
          </a:stretch>
        </p:blipFill>
        <p:spPr>
          <a:xfrm>
            <a:off x="-16487" y="1340768"/>
            <a:ext cx="9160488" cy="5517232"/>
          </a:xfrm>
        </p:spPr>
      </p:pic>
      <p:grpSp>
        <p:nvGrpSpPr>
          <p:cNvPr id="17" name="Skupina 16"/>
          <p:cNvGrpSpPr/>
          <p:nvPr/>
        </p:nvGrpSpPr>
        <p:grpSpPr>
          <a:xfrm>
            <a:off x="0" y="1556792"/>
            <a:ext cx="7668344" cy="5301208"/>
            <a:chOff x="0" y="1556792"/>
            <a:chExt cx="7668344" cy="5301208"/>
          </a:xfrm>
        </p:grpSpPr>
        <p:grpSp>
          <p:nvGrpSpPr>
            <p:cNvPr id="15" name="Skupina 14"/>
            <p:cNvGrpSpPr/>
            <p:nvPr/>
          </p:nvGrpSpPr>
          <p:grpSpPr>
            <a:xfrm>
              <a:off x="0" y="1556792"/>
              <a:ext cx="7668344" cy="779894"/>
              <a:chOff x="0" y="1556792"/>
              <a:chExt cx="7668344" cy="779894"/>
            </a:xfrm>
          </p:grpSpPr>
          <p:sp>
            <p:nvSpPr>
              <p:cNvPr id="5" name="TextovéPole 4"/>
              <p:cNvSpPr txBox="1"/>
              <p:nvPr/>
            </p:nvSpPr>
            <p:spPr>
              <a:xfrm>
                <a:off x="4644008" y="1556792"/>
                <a:ext cx="3024336" cy="769441"/>
              </a:xfrm>
              <a:prstGeom prst="rect">
                <a:avLst/>
              </a:prstGeom>
              <a:noFill/>
            </p:spPr>
            <p:txBody>
              <a:bodyPr wrap="square" rtlCol="0">
                <a:spAutoFit/>
              </a:bodyPr>
              <a:lstStyle/>
              <a:p>
                <a:r>
                  <a:rPr lang="cs-CZ" sz="4400" b="1" dirty="0" smtClean="0">
                    <a:ln>
                      <a:solidFill>
                        <a:schemeClr val="tx1"/>
                      </a:solidFill>
                    </a:ln>
                    <a:solidFill>
                      <a:srgbClr val="FF0000"/>
                    </a:solidFill>
                  </a:rPr>
                  <a:t>POLAND</a:t>
                </a:r>
                <a:endParaRPr lang="cs-CZ" sz="4400" b="1" dirty="0">
                  <a:ln>
                    <a:solidFill>
                      <a:schemeClr val="tx1"/>
                    </a:solidFill>
                  </a:ln>
                  <a:solidFill>
                    <a:srgbClr val="FF0000"/>
                  </a:solidFill>
                </a:endParaRPr>
              </a:p>
            </p:txBody>
          </p:sp>
          <p:sp>
            <p:nvSpPr>
              <p:cNvPr id="6" name="TextovéPole 5"/>
              <p:cNvSpPr txBox="1"/>
              <p:nvPr/>
            </p:nvSpPr>
            <p:spPr>
              <a:xfrm>
                <a:off x="0" y="1628800"/>
                <a:ext cx="3024336" cy="707886"/>
              </a:xfrm>
              <a:prstGeom prst="rect">
                <a:avLst/>
              </a:prstGeom>
              <a:noFill/>
            </p:spPr>
            <p:txBody>
              <a:bodyPr wrap="square" rtlCol="0">
                <a:spAutoFit/>
              </a:bodyPr>
              <a:lstStyle/>
              <a:p>
                <a:r>
                  <a:rPr lang="cs-CZ" sz="4000" b="1" dirty="0" smtClean="0">
                    <a:ln>
                      <a:solidFill>
                        <a:schemeClr val="tx1"/>
                      </a:solidFill>
                    </a:ln>
                    <a:solidFill>
                      <a:srgbClr val="FF0000"/>
                    </a:solidFill>
                  </a:rPr>
                  <a:t>GERMANY</a:t>
                </a:r>
                <a:endParaRPr lang="cs-CZ" sz="4000" b="1" dirty="0">
                  <a:ln>
                    <a:solidFill>
                      <a:schemeClr val="tx1"/>
                    </a:solidFill>
                  </a:ln>
                  <a:solidFill>
                    <a:srgbClr val="FF0000"/>
                  </a:solidFill>
                </a:endParaRPr>
              </a:p>
            </p:txBody>
          </p:sp>
        </p:grpSp>
        <p:sp>
          <p:nvSpPr>
            <p:cNvPr id="7" name="TextovéPole 6"/>
            <p:cNvSpPr txBox="1"/>
            <p:nvPr/>
          </p:nvSpPr>
          <p:spPr>
            <a:xfrm>
              <a:off x="1619672" y="6088559"/>
              <a:ext cx="3024336" cy="769441"/>
            </a:xfrm>
            <a:prstGeom prst="rect">
              <a:avLst/>
            </a:prstGeom>
            <a:noFill/>
          </p:spPr>
          <p:txBody>
            <a:bodyPr wrap="square" rtlCol="0">
              <a:spAutoFit/>
            </a:bodyPr>
            <a:lstStyle/>
            <a:p>
              <a:r>
                <a:rPr lang="cs-CZ" sz="4400" b="1" dirty="0" smtClean="0">
                  <a:ln>
                    <a:solidFill>
                      <a:schemeClr val="tx1"/>
                    </a:solidFill>
                  </a:ln>
                  <a:solidFill>
                    <a:srgbClr val="FF0000"/>
                  </a:solidFill>
                </a:rPr>
                <a:t>AUSTRIA</a:t>
              </a:r>
              <a:endParaRPr lang="cs-CZ" sz="4400" b="1" dirty="0">
                <a:ln>
                  <a:solidFill>
                    <a:schemeClr val="tx1"/>
                  </a:solidFill>
                </a:ln>
                <a:solidFill>
                  <a:srgbClr val="FF0000"/>
                </a:solidFill>
              </a:endParaRPr>
            </a:p>
          </p:txBody>
        </p:sp>
        <p:grpSp>
          <p:nvGrpSpPr>
            <p:cNvPr id="16" name="Skupina 15"/>
            <p:cNvGrpSpPr/>
            <p:nvPr/>
          </p:nvGrpSpPr>
          <p:grpSpPr>
            <a:xfrm>
              <a:off x="4644008" y="2780928"/>
              <a:ext cx="3024336" cy="1296144"/>
              <a:chOff x="4644008" y="2780928"/>
              <a:chExt cx="3024336" cy="1296144"/>
            </a:xfrm>
          </p:grpSpPr>
          <p:sp>
            <p:nvSpPr>
              <p:cNvPr id="11" name="TextovéPole 10"/>
              <p:cNvSpPr txBox="1"/>
              <p:nvPr/>
            </p:nvSpPr>
            <p:spPr>
              <a:xfrm>
                <a:off x="4644008" y="2780928"/>
                <a:ext cx="3024336" cy="769441"/>
              </a:xfrm>
              <a:prstGeom prst="rect">
                <a:avLst/>
              </a:prstGeom>
              <a:noFill/>
            </p:spPr>
            <p:txBody>
              <a:bodyPr wrap="square" rtlCol="0">
                <a:spAutoFit/>
              </a:bodyPr>
              <a:lstStyle/>
              <a:p>
                <a:r>
                  <a:rPr lang="cs-CZ" sz="4400" b="1" dirty="0" smtClean="0">
                    <a:ln>
                      <a:solidFill>
                        <a:schemeClr val="tx1"/>
                      </a:solidFill>
                    </a:ln>
                    <a:solidFill>
                      <a:srgbClr val="00B050"/>
                    </a:solidFill>
                  </a:rPr>
                  <a:t>OSTRAVA</a:t>
                </a:r>
                <a:endParaRPr lang="cs-CZ" sz="4400" b="1" dirty="0">
                  <a:ln>
                    <a:solidFill>
                      <a:schemeClr val="tx1"/>
                    </a:solidFill>
                  </a:ln>
                  <a:solidFill>
                    <a:srgbClr val="00B050"/>
                  </a:solidFill>
                </a:endParaRPr>
              </a:p>
            </p:txBody>
          </p:sp>
          <p:sp>
            <p:nvSpPr>
              <p:cNvPr id="12" name="Pěticípá hvězda 11"/>
              <p:cNvSpPr/>
              <p:nvPr/>
            </p:nvSpPr>
            <p:spPr>
              <a:xfrm>
                <a:off x="5796136" y="3573016"/>
                <a:ext cx="504056" cy="504056"/>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00B050"/>
                  </a:solidFill>
                </a:endParaRPr>
              </a:p>
            </p:txBody>
          </p:sp>
        </p:grpSp>
      </p:grpSp>
      <p:sp>
        <p:nvSpPr>
          <p:cNvPr id="18" name="Zástupný symbol pro obsah 2"/>
          <p:cNvSpPr txBox="1">
            <a:spLocks/>
          </p:cNvSpPr>
          <p:nvPr/>
        </p:nvSpPr>
        <p:spPr>
          <a:xfrm>
            <a:off x="0" y="620688"/>
            <a:ext cx="9144000" cy="864095"/>
          </a:xfrm>
          <a:prstGeom prst="rect">
            <a:avLst/>
          </a:prstGeom>
          <a:solidFill>
            <a:schemeClr val="bg1"/>
          </a:solidFill>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cs-CZ"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2800" b="0" i="0" u="none" strike="noStrike" kern="1200" cap="none" spc="0" normalizeH="0" baseline="0" noProof="0" dirty="0" smtClean="0">
                <a:ln>
                  <a:noFill/>
                </a:ln>
                <a:solidFill>
                  <a:schemeClr val="tx1"/>
                </a:solidFill>
                <a:effectLst/>
                <a:uLnTx/>
                <a:uFillTx/>
                <a:latin typeface="+mn-lt"/>
                <a:ea typeface="+mn-ea"/>
                <a:cs typeface="+mn-cs"/>
              </a:rPr>
              <a:t>Ostrava is a city situated on a border between Moravia and Silesia region, it is very close to Poland and Slovakia. </a:t>
            </a:r>
            <a:endParaRPr kumimoji="0" lang="cs-CZ"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cs-CZ"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601</TotalTime>
  <Words>1095</Words>
  <Application>Microsoft Office PowerPoint</Application>
  <PresentationFormat>Předvádění na obrazovce (4:3)</PresentationFormat>
  <Paragraphs>164</Paragraphs>
  <Slides>24</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24</vt:i4>
      </vt:variant>
    </vt:vector>
  </HeadingPairs>
  <TitlesOfParts>
    <vt:vector size="28" baseType="lpstr">
      <vt:lpstr>Arial</vt:lpstr>
      <vt:lpstr>Arial</vt:lpstr>
      <vt:lpstr>Calibri</vt:lpstr>
      <vt:lpstr>Motiv sady Office</vt:lpstr>
      <vt:lpstr>Prezentace aplikace PowerPoint</vt:lpstr>
      <vt:lpstr>A) Folklore costumes, dances and songs </vt:lpstr>
      <vt:lpstr>A) Folklore costumes, dances and songs </vt:lpstr>
      <vt:lpstr>South Moravian villages have fertile  fields, it is shown in the rich costumes.</vt:lpstr>
      <vt:lpstr>All parts of the costumes were carefully decorated. Study the details of a scarf,  a collar, a cap, and a sleeve.</vt:lpstr>
      <vt:lpstr>Other folklore costumes from my region</vt:lpstr>
      <vt:lpstr>Children´s costumes from Ostrava region</vt:lpstr>
      <vt:lpstr>Another children´s costumes from our region </vt:lpstr>
      <vt:lpstr>Place of origin of the „BABSKÝ“ song</vt:lpstr>
      <vt:lpstr>B) Historical background of the song  </vt:lpstr>
      <vt:lpstr>C) Geographical background  </vt:lpstr>
      <vt:lpstr>1) Read the Czech words and guess their English meaning. Then write these words in your language.</vt:lpstr>
      <vt:lpstr>Check your answers:</vt:lpstr>
      <vt:lpstr> 2) Read the English version of the song. It is not the exact translation; some words are different than in the old Czech song so that it is possible to sing it in English version too.  </vt:lpstr>
      <vt:lpstr> 3) Listen to the song. Then read slowly the Czech words. Finally learn to sing and dance the song. </vt:lpstr>
      <vt:lpstr>D) Description of the dance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in Marbella</dc:title>
  <dc:creator>a.holasova</dc:creator>
  <cp:lastModifiedBy>Alena Buroňová</cp:lastModifiedBy>
  <cp:revision>71</cp:revision>
  <dcterms:created xsi:type="dcterms:W3CDTF">2015-04-27T03:42:12Z</dcterms:created>
  <dcterms:modified xsi:type="dcterms:W3CDTF">2018-09-11T22:11:11Z</dcterms:modified>
</cp:coreProperties>
</file>