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6144834-1564-4D4C-BCC9-57B8D581D7C3}" type="datetimeFigureOut">
              <a:rPr lang="cs-CZ" smtClean="0"/>
              <a:t>10.6.2020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6144834-1564-4D4C-BCC9-57B8D581D7C3}" type="datetimeFigureOut">
              <a:rPr lang="cs-CZ" smtClean="0"/>
              <a:t>10.6.2020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6144834-1564-4D4C-BCC9-57B8D581D7C3}" type="datetimeFigureOut">
              <a:rPr lang="cs-CZ" smtClean="0"/>
              <a:t>10.6.2020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6144834-1564-4D4C-BCC9-57B8D581D7C3}" type="datetimeFigureOut">
              <a:rPr lang="cs-CZ" smtClean="0"/>
              <a:t>10.6.2020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6144834-1564-4D4C-BCC9-57B8D581D7C3}" type="datetimeFigureOut">
              <a:rPr lang="cs-CZ" smtClean="0"/>
              <a:t>10.6.2020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6144834-1564-4D4C-BCC9-57B8D581D7C3}" type="datetimeFigureOut">
              <a:rPr lang="cs-CZ" smtClean="0"/>
              <a:t>10.6.2020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6144834-1564-4D4C-BCC9-57B8D581D7C3}" type="datetimeFigureOut">
              <a:rPr lang="cs-CZ" smtClean="0"/>
              <a:t>10.6.2020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6144834-1564-4D4C-BCC9-57B8D581D7C3}" type="datetimeFigureOut">
              <a:rPr lang="cs-CZ" smtClean="0"/>
              <a:t>10.6.2020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6144834-1564-4D4C-BCC9-57B8D581D7C3}" type="datetimeFigureOut">
              <a:rPr lang="cs-CZ" smtClean="0"/>
              <a:t>10.6.2020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6144834-1564-4D4C-BCC9-57B8D581D7C3}" type="datetimeFigureOut">
              <a:rPr lang="cs-CZ" smtClean="0"/>
              <a:t>10.6.2020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6144834-1564-4D4C-BCC9-57B8D581D7C3}" type="datetimeFigureOut">
              <a:rPr lang="cs-CZ" smtClean="0"/>
              <a:t>10.6.2020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074540-6EF3-4041-9852-88EC98B406DC}"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44834-1564-4D4C-BCC9-57B8D581D7C3}" type="datetimeFigureOut">
              <a:rPr lang="cs-CZ" smtClean="0"/>
              <a:t>10.6.2020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74540-6EF3-4041-9852-88EC98B406DC}"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None/>
            </a:pPr>
            <a:r>
              <a:rPr lang="cs-CZ" dirty="0" smtClean="0"/>
              <a:t>                                 RENÉ ŠMÍD</a:t>
            </a:r>
          </a:p>
          <a:p>
            <a:pPr>
              <a:buNone/>
            </a:pPr>
            <a:r>
              <a:rPr lang="cs-CZ" dirty="0"/>
              <a:t> </a:t>
            </a:r>
            <a:r>
              <a:rPr lang="cs-CZ" dirty="0" smtClean="0"/>
              <a:t>                                     8.A</a:t>
            </a:r>
            <a:endParaRPr lang="cs-CZ" dirty="0"/>
          </a:p>
        </p:txBody>
      </p:sp>
      <p:pic>
        <p:nvPicPr>
          <p:cNvPr id="4" name="Obrázek 3" descr="m.jpg"/>
          <p:cNvPicPr>
            <a:picLocks noChangeAspect="1"/>
          </p:cNvPicPr>
          <p:nvPr/>
        </p:nvPicPr>
        <p:blipFill>
          <a:blip r:embed="rId2" cstate="print"/>
          <a:stretch>
            <a:fillRect/>
          </a:stretch>
        </p:blipFill>
        <p:spPr>
          <a:xfrm>
            <a:off x="1835696" y="2780928"/>
            <a:ext cx="5256584" cy="393736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i="1" dirty="0" smtClean="0"/>
              <a:t>JAK TOMU ROZUMĚT?</a:t>
            </a:r>
            <a:endParaRPr lang="cs-CZ" i="1" dirty="0"/>
          </a:p>
        </p:txBody>
      </p:sp>
      <p:sp>
        <p:nvSpPr>
          <p:cNvPr id="3" name="Zástupný symbol pro obsah 2"/>
          <p:cNvSpPr>
            <a:spLocks noGrp="1"/>
          </p:cNvSpPr>
          <p:nvPr>
            <p:ph idx="1"/>
          </p:nvPr>
        </p:nvSpPr>
        <p:spPr/>
        <p:txBody>
          <a:bodyPr>
            <a:normAutofit/>
          </a:bodyPr>
          <a:lstStyle/>
          <a:p>
            <a:r>
              <a:rPr lang="pl-PL" sz="1600" i="1" dirty="0" smtClean="0"/>
              <a:t> Bezpečnost </a:t>
            </a:r>
            <a:r>
              <a:rPr lang="pl-PL" sz="1600" i="1" dirty="0"/>
              <a:t>na internetu je relativně široký </a:t>
            </a:r>
            <a:r>
              <a:rPr lang="pl-PL" sz="1600" i="1" dirty="0" smtClean="0"/>
              <a:t>pojem  Můžeme jí rozumět jako souboru opatření, jež mají za cíl znemožnit, nebo maximálně znesnadnit útočníkovi získání soukromých či neveřejných dat, obsahu komunikace, zamezit převzetí vlády nad počítačem, případně celou sítí, nebo útoku s pokusem vyřadit server z činnosti.</a:t>
            </a:r>
            <a:endParaRPr lang="pl-PL" sz="1600" dirty="0" smtClean="0"/>
          </a:p>
          <a:p>
            <a:endParaRPr lang="pl-PL" sz="1600" dirty="0" smtClean="0"/>
          </a:p>
          <a:p>
            <a:r>
              <a:rPr lang="cs-CZ" sz="1600" dirty="0"/>
              <a:t> V širším smyslu do této oblasti náleží také ochrana před úniky nevhodných osobních informací, například </a:t>
            </a:r>
            <a:r>
              <a:rPr lang="cs-CZ" sz="1600" dirty="0" smtClean="0"/>
              <a:t>na sociálních sítích, manipulace </a:t>
            </a:r>
            <a:r>
              <a:rPr lang="cs-CZ" sz="1600" dirty="0"/>
              <a:t>s lidmi na sociálních sítích nebo zamezení zobrazení citlivých firemních dokumentů ve výsledcích </a:t>
            </a:r>
            <a:r>
              <a:rPr lang="cs-CZ" sz="1600" dirty="0" smtClean="0"/>
              <a:t>vyhledávačů.</a:t>
            </a:r>
          </a:p>
          <a:p>
            <a:endParaRPr lang="cs-CZ" sz="1600" dirty="0"/>
          </a:p>
          <a:p>
            <a:endParaRPr lang="cs-CZ" sz="1600" dirty="0" smtClean="0"/>
          </a:p>
          <a:p>
            <a:endParaRPr lang="cs-CZ" sz="1600" dirty="0"/>
          </a:p>
        </p:txBody>
      </p:sp>
      <p:pic>
        <p:nvPicPr>
          <p:cNvPr id="4" name="Obrázek 3" descr="šikana.jpg"/>
          <p:cNvPicPr>
            <a:picLocks noChangeAspect="1"/>
          </p:cNvPicPr>
          <p:nvPr/>
        </p:nvPicPr>
        <p:blipFill>
          <a:blip r:embed="rId2" cstate="print"/>
          <a:stretch>
            <a:fillRect/>
          </a:stretch>
        </p:blipFill>
        <p:spPr>
          <a:xfrm>
            <a:off x="5508104" y="4077072"/>
            <a:ext cx="2543175" cy="18002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KVALITNÍ HESLO / JAK SE CHRANIT</a:t>
            </a:r>
            <a:endParaRPr lang="cs-CZ" i="1" dirty="0"/>
          </a:p>
        </p:txBody>
      </p:sp>
      <p:sp>
        <p:nvSpPr>
          <p:cNvPr id="3" name="Zástupný symbol pro obsah 2"/>
          <p:cNvSpPr>
            <a:spLocks noGrp="1"/>
          </p:cNvSpPr>
          <p:nvPr>
            <p:ph idx="1"/>
          </p:nvPr>
        </p:nvSpPr>
        <p:spPr/>
        <p:txBody>
          <a:bodyPr>
            <a:normAutofit/>
          </a:bodyPr>
          <a:lstStyle/>
          <a:p>
            <a:r>
              <a:rPr lang="cs-CZ" sz="1600" dirty="0"/>
              <a:t>Neotvírat neznámé či podezřelé soubory, programy nebo přílohy poštovních zpráv</a:t>
            </a:r>
            <a:r>
              <a:rPr lang="cs-CZ" sz="1600" dirty="0" smtClean="0"/>
              <a:t>.</a:t>
            </a:r>
            <a:endParaRPr lang="cs-CZ" sz="1600" dirty="0"/>
          </a:p>
          <a:p>
            <a:r>
              <a:rPr lang="cs-CZ" sz="1600" dirty="0" smtClean="0"/>
              <a:t>Používat silné heslo, nezapisovat, neukládat a nesdělovat ho.</a:t>
            </a:r>
          </a:p>
          <a:p>
            <a:r>
              <a:rPr lang="cs-CZ" sz="1600" dirty="0"/>
              <a:t>Uvažovat, které informace o sobě internetu poskytujete</a:t>
            </a:r>
            <a:r>
              <a:rPr lang="cs-CZ" sz="1600" dirty="0" smtClean="0"/>
              <a:t>.</a:t>
            </a:r>
          </a:p>
          <a:p>
            <a:r>
              <a:rPr lang="cs-CZ" sz="1600" dirty="0" smtClean="0"/>
              <a:t>Používejte dvoufázové ověřování pro přihlášení do e-mailu.</a:t>
            </a:r>
          </a:p>
          <a:p>
            <a:r>
              <a:rPr lang="cs-CZ" sz="1600" dirty="0" smtClean="0"/>
              <a:t>Pamatovat, že smazaná data nejsou na disku ve skutečnosti smazána, ale pouze označena k přepsání. Pro skutečné vymazání je nutné je mnohonásobně přepsat. </a:t>
            </a:r>
          </a:p>
          <a:p>
            <a:r>
              <a:rPr lang="cs-CZ" sz="1600" dirty="0"/>
              <a:t>Nepoužívejte stejné heslo pro více služeb / přístupů</a:t>
            </a:r>
            <a:r>
              <a:rPr lang="cs-CZ" sz="1600" dirty="0" smtClean="0"/>
              <a:t>.</a:t>
            </a:r>
          </a:p>
          <a:p>
            <a:r>
              <a:rPr lang="cs-CZ" sz="1600" dirty="0"/>
              <a:t>Pravidelně zálohovat důležitá data</a:t>
            </a:r>
            <a:r>
              <a:rPr lang="cs-CZ" sz="1600" dirty="0" smtClean="0"/>
              <a:t>.</a:t>
            </a:r>
          </a:p>
          <a:p>
            <a:r>
              <a:rPr lang="cs-CZ" sz="2000" dirty="0" smtClean="0"/>
              <a:t>DÉLKA HESLA:</a:t>
            </a:r>
          </a:p>
          <a:p>
            <a:r>
              <a:rPr lang="cs-CZ" sz="1600" dirty="0"/>
              <a:t>Délka hesla má velký vliv na jeho sílu, protože počet možných kombinací exponenciálně stoupá s počtem znaků </a:t>
            </a:r>
            <a:r>
              <a:rPr lang="cs-CZ" sz="1600" dirty="0" smtClean="0"/>
              <a:t>hesla.</a:t>
            </a:r>
          </a:p>
          <a:p>
            <a:endParaRPr lang="cs-CZ" sz="1600" dirty="0"/>
          </a:p>
        </p:txBody>
      </p:sp>
      <p:pic>
        <p:nvPicPr>
          <p:cNvPr id="4" name="Obrázek 3" descr="heslo.jpeg"/>
          <p:cNvPicPr>
            <a:picLocks noChangeAspect="1"/>
          </p:cNvPicPr>
          <p:nvPr/>
        </p:nvPicPr>
        <p:blipFill>
          <a:blip r:embed="rId2" cstate="print"/>
          <a:stretch>
            <a:fillRect/>
          </a:stretch>
        </p:blipFill>
        <p:spPr>
          <a:xfrm>
            <a:off x="5220072" y="4725144"/>
            <a:ext cx="3240360" cy="18943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i="1" dirty="0" smtClean="0"/>
              <a:t>NEBEZPEČÍ NA SOCIALNÍCH SÍTÍCH</a:t>
            </a:r>
            <a:r>
              <a:rPr lang="cs-CZ" i="1" dirty="0"/>
              <a:t/>
            </a:r>
            <a:br>
              <a:rPr lang="cs-CZ" i="1" dirty="0"/>
            </a:br>
            <a:endParaRPr lang="cs-CZ" i="1" dirty="0"/>
          </a:p>
        </p:txBody>
      </p:sp>
      <p:sp>
        <p:nvSpPr>
          <p:cNvPr id="3" name="Zástupný symbol pro obsah 2"/>
          <p:cNvSpPr>
            <a:spLocks noGrp="1"/>
          </p:cNvSpPr>
          <p:nvPr>
            <p:ph idx="1"/>
          </p:nvPr>
        </p:nvSpPr>
        <p:spPr>
          <a:xfrm>
            <a:off x="467544" y="1628800"/>
            <a:ext cx="8229600" cy="4525963"/>
          </a:xfrm>
        </p:spPr>
        <p:txBody>
          <a:bodyPr>
            <a:normAutofit/>
          </a:bodyPr>
          <a:lstStyle/>
          <a:p>
            <a:r>
              <a:rPr lang="cs-CZ" sz="1600" dirty="0" smtClean="0"/>
              <a:t>Sociální sítě</a:t>
            </a:r>
            <a:r>
              <a:rPr lang="cs-CZ" sz="1600" dirty="0"/>
              <a:t> jsou velmi lákavým cílem jak pro klasické </a:t>
            </a:r>
            <a:r>
              <a:rPr lang="cs-CZ" sz="1600" dirty="0" smtClean="0"/>
              <a:t>hackery.</a:t>
            </a:r>
          </a:p>
          <a:p>
            <a:endParaRPr lang="cs-CZ" sz="1600" dirty="0" smtClean="0"/>
          </a:p>
          <a:p>
            <a:r>
              <a:rPr lang="cs-CZ" sz="1600" dirty="0" smtClean="0"/>
              <a:t>Jejich databáze obsahují obrovské množství osobních údajů, které jsou lukrativním zbožím zejména pro účely šíření vysoce cílené nevyžádané reklamy, případně pro vytvoření sociologické analýzy, taktéž využitelné pro marketing. </a:t>
            </a:r>
          </a:p>
          <a:p>
            <a:endParaRPr lang="cs-CZ" sz="1600" dirty="0"/>
          </a:p>
          <a:p>
            <a:r>
              <a:rPr lang="cs-CZ" sz="1600" dirty="0" smtClean="0"/>
              <a:t>Vzhledem k tendenci sociálních sítí otevírat se vyhledávačům, výsledky ze svých databází je třeba rozmýšlet si informace, které o sobě poskytujeme. Informace na internetu poskytnutá má zpravidla tendenci na něm již zůstat a tento trend se s větším otevíráním sociálních sítí směrem k vyhledávačům bude pravděpodobně prohlubovat.</a:t>
            </a:r>
          </a:p>
          <a:p>
            <a:endParaRPr lang="cs-CZ" sz="1600" dirty="0"/>
          </a:p>
          <a:p>
            <a:r>
              <a:rPr lang="cs-CZ" sz="1600" dirty="0" smtClean="0"/>
              <a:t>Setkáváme se s vytvářením dalších kanálů pro nevyžádanou reklamu (skupiny nebo stránky na </a:t>
            </a:r>
            <a:r>
              <a:rPr lang="cs-CZ" sz="1600" dirty="0" err="1" smtClean="0"/>
              <a:t>Facebooku</a:t>
            </a:r>
            <a:r>
              <a:rPr lang="cs-CZ" sz="1600" dirty="0" smtClean="0"/>
              <a:t>, či účty na </a:t>
            </a:r>
            <a:r>
              <a:rPr lang="cs-CZ" sz="1600" dirty="0" err="1" smtClean="0"/>
              <a:t>Twitteru</a:t>
            </a:r>
            <a:r>
              <a:rPr lang="cs-CZ" sz="1600" dirty="0" smtClean="0"/>
              <a:t>), které lákají uživatele k připojení například populární hláškou z filmu, nabídkou něčeho zdarma či aktivaci nové služby, případně vydáváním se za veřejně známou osobnost.    </a:t>
            </a:r>
            <a:endParaRPr lang="cs-CZ" sz="1600" dirty="0"/>
          </a:p>
        </p:txBody>
      </p:sp>
      <p:pic>
        <p:nvPicPr>
          <p:cNvPr id="4" name="Obrázek 3" descr="social.jpg"/>
          <p:cNvPicPr>
            <a:picLocks noChangeAspect="1"/>
          </p:cNvPicPr>
          <p:nvPr/>
        </p:nvPicPr>
        <p:blipFill>
          <a:blip r:embed="rId2" cstate="print"/>
          <a:stretch>
            <a:fillRect/>
          </a:stretch>
        </p:blipFill>
        <p:spPr>
          <a:xfrm>
            <a:off x="5436096" y="5373216"/>
            <a:ext cx="2052228" cy="1368152"/>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38</Words>
  <Application>Microsoft Office PowerPoint</Application>
  <PresentationFormat>Předvádění na obrazovce (4:3)</PresentationFormat>
  <Paragraphs>25</Paragraphs>
  <Slides>4</Slides>
  <Notes>0</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Motiv sady Office</vt:lpstr>
      <vt:lpstr>Snímek 1</vt:lpstr>
      <vt:lpstr>JAK TOMU ROZUMĚT?</vt:lpstr>
      <vt:lpstr>KVALITNÍ HESLO / JAK SE CHRANIT</vt:lpstr>
      <vt:lpstr>NEBEZPEČÍ NA SOCIALNÍCH SÍTÍCH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TOMU ROZUMĚT?</dc:title>
  <dc:creator>uživatel</dc:creator>
  <cp:lastModifiedBy>uživatel</cp:lastModifiedBy>
  <cp:revision>4</cp:revision>
  <dcterms:created xsi:type="dcterms:W3CDTF">2020-06-10T09:03:13Z</dcterms:created>
  <dcterms:modified xsi:type="dcterms:W3CDTF">2020-06-10T09:37:59Z</dcterms:modified>
</cp:coreProperties>
</file>