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1" r:id="rId2"/>
    <p:sldId id="257" r:id="rId3"/>
    <p:sldId id="258" r:id="rId4"/>
    <p:sldId id="260" r:id="rId5"/>
    <p:sldId id="261" r:id="rId6"/>
    <p:sldId id="263" r:id="rId7"/>
    <p:sldId id="266" r:id="rId8"/>
    <p:sldId id="267" r:id="rId9"/>
    <p:sldId id="268" r:id="rId10"/>
    <p:sldId id="269" r:id="rId11"/>
    <p:sldId id="270" r:id="rId12"/>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000"/>
    <a:srgbClr val="640000"/>
    <a:srgbClr val="FF99FF"/>
    <a:srgbClr val="FF66CC"/>
    <a:srgbClr val="800080"/>
    <a:srgbClr val="CC00FF"/>
    <a:srgbClr val="9900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B40B0D-4C95-477F-B05F-3E606A7979D2}" type="datetimeFigureOut">
              <a:rPr lang="ro-RO" smtClean="0"/>
              <a:t>28.09.2020</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17C603-C6E6-45C2-A1F3-B12216EC4085}" type="slidenum">
              <a:rPr lang="ro-RO" smtClean="0"/>
              <a:t>‹#›</a:t>
            </a:fld>
            <a:endParaRPr lang="ro-RO"/>
          </a:p>
        </p:txBody>
      </p:sp>
    </p:spTree>
    <p:extLst>
      <p:ext uri="{BB962C8B-B14F-4D97-AF65-F5344CB8AC3E}">
        <p14:creationId xmlns:p14="http://schemas.microsoft.com/office/powerpoint/2010/main" val="1560966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stituent imagine diapozitiv 1"/>
          <p:cNvSpPr>
            <a:spLocks noGrp="1" noRot="1" noChangeAspect="1" noTextEdit="1"/>
          </p:cNvSpPr>
          <p:nvPr>
            <p:ph type="sldImg"/>
          </p:nvPr>
        </p:nvSpPr>
        <p:spPr bwMode="auto">
          <a:noFill/>
          <a:ln>
            <a:solidFill>
              <a:srgbClr val="000000"/>
            </a:solidFill>
            <a:miter lim="800000"/>
            <a:headEnd/>
            <a:tailEnd/>
          </a:ln>
        </p:spPr>
      </p:sp>
      <p:sp>
        <p:nvSpPr>
          <p:cNvPr id="28675" name="Substituent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6" name="Substituent număr diapozitiv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F72A8E-4BB3-43F4-B3B9-A6CE9B5B8968}"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369204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smtClean="0"/>
              <a:t>Clic pentru editare stil titlu</a:t>
            </a:r>
            <a:endParaRPr lang="ro-RO"/>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ro-RO"/>
          </a:p>
        </p:txBody>
      </p:sp>
      <p:sp>
        <p:nvSpPr>
          <p:cNvPr id="4" name="Substituent dată 3"/>
          <p:cNvSpPr>
            <a:spLocks noGrp="1"/>
          </p:cNvSpPr>
          <p:nvPr>
            <p:ph type="dt" sz="half" idx="10"/>
          </p:nvPr>
        </p:nvSpPr>
        <p:spPr/>
        <p:txBody>
          <a:bodyPr/>
          <a:lstStyle/>
          <a:p>
            <a:fld id="{5298E5AB-E568-4F24-AD27-EBECB7D3CAD1}" type="datetimeFigureOut">
              <a:rPr lang="ro-RO" smtClean="0"/>
              <a:t>28.09.2020</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3985560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text vertical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5298E5AB-E568-4F24-AD27-EBECB7D3CAD1}" type="datetimeFigureOut">
              <a:rPr lang="ro-RO" smtClean="0"/>
              <a:t>28.09.2020</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348499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smtClean="0"/>
              <a:t>Clic pentru editare stil titlu</a:t>
            </a:r>
            <a:endParaRPr lang="ro-RO"/>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5298E5AB-E568-4F24-AD27-EBECB7D3CAD1}" type="datetimeFigureOut">
              <a:rPr lang="ro-RO" smtClean="0"/>
              <a:t>28.09.2020</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1354470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idx="1"/>
          </p:nvPr>
        </p:nvSpPr>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p:txBody>
          <a:bodyPr/>
          <a:lstStyle/>
          <a:p>
            <a:fld id="{5298E5AB-E568-4F24-AD27-EBECB7D3CAD1}" type="datetimeFigureOut">
              <a:rPr lang="ro-RO" smtClean="0"/>
              <a:t>28.09.2020</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326937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smtClean="0"/>
              <a:t>Clic pentru editare stil titlu</a:t>
            </a:r>
            <a:endParaRPr lang="ro-RO"/>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Substituent dată 3"/>
          <p:cNvSpPr>
            <a:spLocks noGrp="1"/>
          </p:cNvSpPr>
          <p:nvPr>
            <p:ph type="dt" sz="half" idx="10"/>
          </p:nvPr>
        </p:nvSpPr>
        <p:spPr/>
        <p:txBody>
          <a:bodyPr/>
          <a:lstStyle/>
          <a:p>
            <a:fld id="{5298E5AB-E568-4F24-AD27-EBECB7D3CAD1}" type="datetimeFigureOut">
              <a:rPr lang="ro-RO" smtClean="0"/>
              <a:t>28.09.2020</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251492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4"/>
          <p:cNvSpPr>
            <a:spLocks noGrp="1"/>
          </p:cNvSpPr>
          <p:nvPr>
            <p:ph type="dt" sz="half" idx="10"/>
          </p:nvPr>
        </p:nvSpPr>
        <p:spPr/>
        <p:txBody>
          <a:bodyPr/>
          <a:lstStyle/>
          <a:p>
            <a:fld id="{5298E5AB-E568-4F24-AD27-EBECB7D3CAD1}" type="datetimeFigureOut">
              <a:rPr lang="ro-RO" smtClean="0"/>
              <a:t>28.09.2020</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24782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smtClean="0"/>
              <a:t>Clic pentru editare stil titlu</a:t>
            </a:r>
            <a:endParaRPr lang="ro-RO"/>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6"/>
          <p:cNvSpPr>
            <a:spLocks noGrp="1"/>
          </p:cNvSpPr>
          <p:nvPr>
            <p:ph type="dt" sz="half" idx="10"/>
          </p:nvPr>
        </p:nvSpPr>
        <p:spPr/>
        <p:txBody>
          <a:bodyPr/>
          <a:lstStyle/>
          <a:p>
            <a:fld id="{5298E5AB-E568-4F24-AD27-EBECB7D3CAD1}" type="datetimeFigureOut">
              <a:rPr lang="ro-RO" smtClean="0"/>
              <a:t>28.09.2020</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820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ro-RO"/>
          </a:p>
        </p:txBody>
      </p:sp>
      <p:sp>
        <p:nvSpPr>
          <p:cNvPr id="3" name="Substituent dată 2"/>
          <p:cNvSpPr>
            <a:spLocks noGrp="1"/>
          </p:cNvSpPr>
          <p:nvPr>
            <p:ph type="dt" sz="half" idx="10"/>
          </p:nvPr>
        </p:nvSpPr>
        <p:spPr/>
        <p:txBody>
          <a:bodyPr/>
          <a:lstStyle/>
          <a:p>
            <a:fld id="{5298E5AB-E568-4F24-AD27-EBECB7D3CAD1}" type="datetimeFigureOut">
              <a:rPr lang="ro-RO" smtClean="0"/>
              <a:t>28.09.2020</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1586500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5298E5AB-E568-4F24-AD27-EBECB7D3CAD1}" type="datetimeFigureOut">
              <a:rPr lang="ro-RO" smtClean="0"/>
              <a:t>28.09.2020</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136600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smtClean="0"/>
              <a:t>Clic pentru editare stil titlu</a:t>
            </a:r>
            <a:endParaRPr lang="ro-RO"/>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Substituent dată 4"/>
          <p:cNvSpPr>
            <a:spLocks noGrp="1"/>
          </p:cNvSpPr>
          <p:nvPr>
            <p:ph type="dt" sz="half" idx="10"/>
          </p:nvPr>
        </p:nvSpPr>
        <p:spPr/>
        <p:txBody>
          <a:bodyPr/>
          <a:lstStyle/>
          <a:p>
            <a:fld id="{5298E5AB-E568-4F24-AD27-EBECB7D3CAD1}" type="datetimeFigureOut">
              <a:rPr lang="ro-RO" smtClean="0"/>
              <a:t>28.09.2020</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318809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smtClean="0"/>
              <a:t>Clic pentru editare stil titlu</a:t>
            </a:r>
            <a:endParaRPr lang="ro-RO"/>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Substituent dată 4"/>
          <p:cNvSpPr>
            <a:spLocks noGrp="1"/>
          </p:cNvSpPr>
          <p:nvPr>
            <p:ph type="dt" sz="half" idx="10"/>
          </p:nvPr>
        </p:nvSpPr>
        <p:spPr/>
        <p:txBody>
          <a:bodyPr/>
          <a:lstStyle/>
          <a:p>
            <a:fld id="{5298E5AB-E568-4F24-AD27-EBECB7D3CAD1}" type="datetimeFigureOut">
              <a:rPr lang="ro-RO" smtClean="0"/>
              <a:t>28.09.2020</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8BF92388-6CDE-4037-BC09-2E5A00DC5E07}" type="slidenum">
              <a:rPr lang="ro-RO" smtClean="0"/>
              <a:t>‹#›</a:t>
            </a:fld>
            <a:endParaRPr lang="ro-RO"/>
          </a:p>
        </p:txBody>
      </p:sp>
    </p:spTree>
    <p:extLst>
      <p:ext uri="{BB962C8B-B14F-4D97-AF65-F5344CB8AC3E}">
        <p14:creationId xmlns:p14="http://schemas.microsoft.com/office/powerpoint/2010/main" val="80760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smtClean="0"/>
              <a:t>Clic pentru editare stil titlu</a:t>
            </a:r>
            <a:endParaRPr lang="ro-RO"/>
          </a:p>
        </p:txBody>
      </p:sp>
      <p:sp>
        <p:nvSpPr>
          <p:cNvPr id="3" name="Substituent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8E5AB-E568-4F24-AD27-EBECB7D3CAD1}" type="datetimeFigureOut">
              <a:rPr lang="ro-RO" smtClean="0"/>
              <a:t>28.09.2020</a:t>
            </a:fld>
            <a:endParaRPr lang="ro-RO"/>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92388-6CDE-4037-BC09-2E5A00DC5E07}" type="slidenum">
              <a:rPr lang="ro-RO" smtClean="0"/>
              <a:t>‹#›</a:t>
            </a:fld>
            <a:endParaRPr lang="ro-RO"/>
          </a:p>
        </p:txBody>
      </p:sp>
    </p:spTree>
    <p:extLst>
      <p:ext uri="{BB962C8B-B14F-4D97-AF65-F5344CB8AC3E}">
        <p14:creationId xmlns:p14="http://schemas.microsoft.com/office/powerpoint/2010/main" val="686275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12" descr="data:image/jpeg;base64,/9j/4AAQSkZJRgABAQAAAQABAAD/2wCEAAkGBggGEBIIBwgKERMODRYNDREQBRoODhoWHxAhIB8cHhkjJy0qHx8vHB4eKzssLyc1MjIsIR49QTg2QTIrMikBCQoKDgwOGg8OGjUkHBg1NTE2LjU1MjUpNS0pNTI2KSkrMikwLykpNSk2NTU1KSksLCkpKSouKSkpKSksKSwpKf/AABEIAFAAdwMBIgACEQEDEQH/xAAaAAEAAwEBAQAAAAAAAAAAAAAAAwUIBAcB/8QALxAAAQMBBQcEAQUBAAAAAAAAAAECBAMGVJSz0RQVMjRxdLIFEXOVUzNBRFJhIf/EABsBAAEFAQEAAAAAAAAAAAAAAAUAAgMGBwQB/8QAKhEAAgEABgoDAQAAAAAAAAAAAAECAwUREjLBBBMxMzRCUnFygSJRYSH/2gAMAwEAAhEDEQA/AOGRIrI96JWqcbv5C/2I9prfmq4lRJ43/I7yUjOZsqM5yvP+km01vzVcSo2mt+ariVIwK0bfl9kiSa35quJU94T0qDc4+BboeBoaGQlowxVbbv2/mZzbqg3OPgW6DdUG5x8C3Q6gSBg5d1QbnHwLdCutH6fEow5VSlFoNc2JVc1zYjWuRUpL7Ki+3/FLsrLUcjL7KtkuGy2Mlod5HujP+2SbzXxjtRtsm818Y7UhAIvM07VQ6UTbbJvNfGO1G2ybzXxjtSECvMWqh0otvQJch8mm11esqKrvdFlKqfpO/wBBFZ7mqXV2U4Hbo7+LKnXcYxp42LlzZLJ43/I7yUjJJPG/5HeSkY9mUTxMAA8GBDQyGeUNDIS0Yaqrn9Zn0AEoZBWWo5GX2VbJcWZWWo5GX2VbJcNlsZLQbyPdGeQABjUgABCLGz3NUurspwFnuapdXZTgd+jYWVCveIj45slk8b/kd5KRkknjf8jvJSMezJ54mAAeDAhoZDPKGhkJaMNVVz+sz6ACUMgrLUcjL7KtkuLMrLUcjL7KtkuGy2MloN5HujPIAAxqQAAhFjZ7mqXV2U4Cz3NUurspwO/RsLKhXvER8c2SyeN/yO8lIySTxv8Akd5KRj2ZPPEwADwYENDIZ5Q0MhLRhqquf1mfQAShkFZajkZfZVslxZlZajkZfZVslw2WxktBvI90Z5AAGNSAAEIsbPc1S6uynAWe5ql1dlOB36NhZUK94iPjmyWTxv8Akd5KRnVIhSVe9UjV+N38N39uhHsUq7V8E7Qe0ZTOErz/AIQgm2KVdq+CdoNilXavgnaCsG3JfRChoZDP6QpV2r4J2h7ynqES9UMW3UlowxVaav2/mZ0A594RL1QxaajeES9UMWmpIGDoKy1HIy+yrZLjr3hEvVDFpqV1o5ketDlU6Vek5zolVrWtkI5yqtJfZET91Gy2Mlod5HujP4Ojd0y5yfr3aDd0y5yfr3aAixmna2HUjnB0bumXOT9e7QbumXOT9e7QVjFrYdSOmz3NUurspwJ/QIEtkmm58WQiIrvdVhORP03f4Dt0dfFlSruUZU8bHy5s/9k="/>
          <p:cNvSpPr>
            <a:spLocks noChangeAspect="1" noChangeArrowheads="1"/>
          </p:cNvSpPr>
          <p:nvPr/>
        </p:nvSpPr>
        <p:spPr bwMode="auto">
          <a:xfrm>
            <a:off x="0" y="-365125"/>
            <a:ext cx="1133475" cy="762000"/>
          </a:xfrm>
          <a:prstGeom prst="rect">
            <a:avLst/>
          </a:prstGeom>
          <a:noFill/>
          <a:ln w="9525">
            <a:noFill/>
            <a:miter lim="800000"/>
            <a:headEnd/>
            <a:tailEnd/>
          </a:ln>
        </p:spPr>
        <p:txBody>
          <a:bodyPr/>
          <a:lstStyle/>
          <a:p>
            <a:endParaRPr lang="en-US"/>
          </a:p>
        </p:txBody>
      </p:sp>
      <p:sp>
        <p:nvSpPr>
          <p:cNvPr id="2052" name="AutoShape 14" descr="data:image/jpeg;base64,/9j/4AAQSkZJRgABAQAAAQABAAD/2wCEAAkGBggGEBIIBwgKERMODRYNDREQBRoODhoWHxAhIB8cHhkjJy0qHx8vHB4eKzssLyc1MjIsIR49QTg2QTIrMikBCQoKDgwOGg8OGjUkHBg1NTE2LjU1MjUpNS0pNTI2KSkrMikwLykpNSk2NTU1KSksLCkpKSouKSkpKSksKSwpKf/AABEIAFAAdwMBIgACEQEDEQH/xAAaAAEAAwEBAQAAAAAAAAAAAAAAAwUIBAcB/8QALxAAAQMBBQcEAQUBAAAAAAAAAAECBAMGVJSz0RQVMjRxdLIFEXOVUzNBRFJhIf/EABsBAAEFAQEAAAAAAAAAAAAAAAUAAgMGBwQB/8QAKhEAAgEABgoDAQAAAAAAAAAAAAECAwUREjLBBBMxMzRCUnFygSJRYSH/2gAMAwEAAhEDEQA/AOGRIrI96JWqcbv5C/2I9prfmq4lRJ43/I7yUjOZsqM5yvP+km01vzVcSo2mt+ariVIwK0bfl9kiSa35quJU94T0qDc4+BboeBoaGQlowxVbbv2/mZzbqg3OPgW6DdUG5x8C3Q6gSBg5d1QbnHwLdCutH6fEow5VSlFoNc2JVc1zYjWuRUpL7Ki+3/FLsrLUcjL7KtkuGy2Mlod5HujP+2SbzXxjtRtsm818Y7UhAIvM07VQ6UTbbJvNfGO1G2ybzXxjtSECvMWqh0otvQJch8mm11esqKrvdFlKqfpO/wBBFZ7mqXV2U4Hbo7+LKnXcYxp42LlzZLJ43/I7yUjJJPG/5HeSkY9mUTxMAA8GBDQyGeUNDIS0Yaqrn9Zn0AEoZBWWo5GX2VbJcWZWWo5GX2VbJcNlsZLQbyPdGeQABjUgABCLGz3NUurspwFnuapdXZTgd+jYWVCveIj45slk8b/kd5KRkknjf8jvJSMezJ54mAAeDAhoZDPKGhkJaMNVVz+sz6ACUMgrLUcjL7KtkuLMrLUcjL7KtkuGy2MloN5HujPIAAxqQAAhFjZ7mqXV2U4Cz3NUurspwO/RsLKhXvER8c2SyeN/yO8lIySTxv8Akd5KRj2ZPPEwADwYENDIZ5Q0MhLRhqquf1mfQAShkFZajkZfZVslxZlZajkZfZVslw2WxktBvI90Z5AAGNSAAEIsbPc1S6uynAWe5ql1dlOB36NhZUK94iPjmyWTxv8Akd5KRnVIhSVe9UjV+N38N39uhHsUq7V8E7Qe0ZTOErz/AIQgm2KVdq+CdoNilXavgnaCsG3JfRChoZDP6QpV2r4J2h7ynqES9UMW3UlowxVaav2/mZ0A594RL1QxaajeES9UMWmpIGDoKy1HIy+yrZLjr3hEvVDFpqV1o5ketDlU6Vek5zolVrWtkI5yqtJfZET91Gy2Mlod5HujP4Ojd0y5yfr3aDd0y5yfr3aAixmna2HUjnB0bumXOT9e7QbumXOT9e7QVjFrYdSOmz3NUurspwJ/QIEtkmm58WQiIrvdVhORP03f4Dt0dfFlSruUZU8bHy5s/9k="/>
          <p:cNvSpPr>
            <a:spLocks noChangeAspect="1" noChangeArrowheads="1"/>
          </p:cNvSpPr>
          <p:nvPr/>
        </p:nvSpPr>
        <p:spPr bwMode="auto">
          <a:xfrm>
            <a:off x="0" y="-365125"/>
            <a:ext cx="1133475" cy="762000"/>
          </a:xfrm>
          <a:prstGeom prst="rect">
            <a:avLst/>
          </a:prstGeom>
          <a:noFill/>
          <a:ln w="9525">
            <a:noFill/>
            <a:miter lim="800000"/>
            <a:headEnd/>
            <a:tailEnd/>
          </a:ln>
        </p:spPr>
        <p:txBody>
          <a:bodyPr/>
          <a:lstStyle/>
          <a:p>
            <a:endParaRPr lang="en-US"/>
          </a:p>
        </p:txBody>
      </p:sp>
      <p:sp>
        <p:nvSpPr>
          <p:cNvPr id="2053" name="AutoShape 16" descr="data:image/jpeg;base64,/9j/4AAQSkZJRgABAQAAAQABAAD/2wCEAAkGBggGEBIIBwgKERMODRYNDREQBRoODhoWHxAhIB8cHhkjJy0qHx8vHB4eKzssLyc1MjIsIR49QTg2QTIrMikBCQoKDgwOGg8OGjUkHBg1NTE2LjU1MjUpNS0pNTI2KSkrMikwLykpNSk2NTU1KSksLCkpKSouKSkpKSksKSwpKf/AABEIAFAAdwMBIgACEQEDEQH/xAAaAAEAAwEBAQAAAAAAAAAAAAAAAwUIBAcB/8QALxAAAQMBBQcEAQUBAAAAAAAAAAECBAMGVJSz0RQVMjRxdLIFEXOVUzNBRFJhIf/EABsBAAEFAQEAAAAAAAAAAAAAAAUAAgMGBwQB/8QAKhEAAgEABgoDAQAAAAAAAAAAAAECAwUREjLBBBMxMzRCUnFygSJRYSH/2gAMAwEAAhEDEQA/AOGRIrI96JWqcbv5C/2I9prfmq4lRJ43/I7yUjOZsqM5yvP+km01vzVcSo2mt+ariVIwK0bfl9kiSa35quJU94T0qDc4+BboeBoaGQlowxVbbv2/mZzbqg3OPgW6DdUG5x8C3Q6gSBg5d1QbnHwLdCutH6fEow5VSlFoNc2JVc1zYjWuRUpL7Ki+3/FLsrLUcjL7KtkuGy2Mlod5HujP+2SbzXxjtRtsm818Y7UhAIvM07VQ6UTbbJvNfGO1G2ybzXxjtSECvMWqh0otvQJch8mm11esqKrvdFlKqfpO/wBBFZ7mqXV2U4Hbo7+LKnXcYxp42LlzZLJ43/I7yUjJJPG/5HeSkY9mUTxMAA8GBDQyGeUNDIS0Yaqrn9Zn0AEoZBWWo5GX2VbJcWZWWo5GX2VbJcNlsZLQbyPdGeQABjUgABCLGz3NUurspwFnuapdXZTgd+jYWVCveIj45slk8b/kd5KRkknjf8jvJSMezJ54mAAeDAhoZDPKGhkJaMNVVz+sz6ACUMgrLUcjL7KtkuLMrLUcjL7KtkuGy2MloN5HujPIAAxqQAAhFjZ7mqXV2U4Cz3NUurspwO/RsLKhXvER8c2SyeN/yO8lIySTxv8Akd5KRj2ZPPEwADwYENDIZ5Q0MhLRhqquf1mfQAShkFZajkZfZVslxZlZajkZfZVslw2WxktBvI90Z5AAGNSAAEIsbPc1S6uynAWe5ql1dlOB36NhZUK94iPjmyWTxv8Akd5KRnVIhSVe9UjV+N38N39uhHsUq7V8E7Qe0ZTOErz/AIQgm2KVdq+CdoNilXavgnaCsG3JfRChoZDP6QpV2r4J2h7ynqES9UMW3UlowxVaav2/mZ0A594RL1QxaajeES9UMWmpIGDoKy1HIy+yrZLjr3hEvVDFpqV1o5ketDlU6Vek5zolVrWtkI5yqtJfZET91Gy2Mlod5HujP4Ojd0y5yfr3aDd0y5yfr3aAixmna2HUjnB0bumXOT9e7QbumXOT9e7QVjFrYdSOmz3NUurspwJ/QIEtkmm58WQiIrvdVhORP03f4Dt0dfFlSruUZU8bHy5s/9k="/>
          <p:cNvSpPr>
            <a:spLocks noChangeAspect="1" noChangeArrowheads="1"/>
          </p:cNvSpPr>
          <p:nvPr/>
        </p:nvSpPr>
        <p:spPr bwMode="auto">
          <a:xfrm>
            <a:off x="0" y="-365125"/>
            <a:ext cx="1133475" cy="762000"/>
          </a:xfrm>
          <a:prstGeom prst="rect">
            <a:avLst/>
          </a:prstGeom>
          <a:noFill/>
          <a:ln w="9525">
            <a:noFill/>
            <a:miter lim="800000"/>
            <a:headEnd/>
            <a:tailEnd/>
          </a:ln>
        </p:spPr>
        <p:txBody>
          <a:bodyPr/>
          <a:lstStyle/>
          <a:p>
            <a:endParaRPr lang="en-US"/>
          </a:p>
        </p:txBody>
      </p:sp>
      <p:sp>
        <p:nvSpPr>
          <p:cNvPr id="2054" name="AutoShape 20"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55" name="AutoShape 22"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56" name="AutoShape 24"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57" name="AutoShape 26"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58" name="AutoShape 28"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59" name="AutoShape 30"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2060" name="AutoShape 32" descr="data:image/jpeg;base64,/9j/4AAQSkZJRgABAQAAAQABAAD/2wBDAAkGBwgHBgkIBwgKCgkLDRYPDQwMDRsUFRAWIB0iIiAdHx8kKDQsJCYxJx8fLT0tMTU3Ojo6Iys/RD84QzQ5Ojf/2wBDAQoKCg0MDRoPDxo3JR8lNzc3Nzc3Nzc3Nzc3Nzc3Nzc3Nzc3Nzc3Nzc3Nzc3Nzc3Nzc3Nzc3Nzc3Nzc3Nzc3Nzf/wAARCABaAIcDASIAAhEBAxEB/8QAGwABAQADAQEBAAAAAAAAAAAAAAQBBgcFCAL/xAA2EAABAwMABwcCBAcBAAAAAAABAAIDBAURBhIhMlFxkQcTMUJSYYFBoRQiQ2IjJGOTsbLC0f/EABsBAQACAwEBAAAAAAAAAAAAAAACBAEDBQYH/8QAKREAAgECBQMEAgMAAAAAAAAAAAECAxEEEhQhYQUyQRMiMXFRsTOB0f/aAAwDAQACEQMRAD8A0Nu6OSI3dHJFVPpEO1BERCQREQBERAEREAREQBERAEREAREQBu6OSI3dHJEIw7UERfuGKSaVkULHPke4NYxoyXE7AAhlu27PzsG0+C9216HaQ3VjZKO1T927wklAjaff8xGfhdT0H7P6Sywx1t0jZU3IjOHbWQHg0fU/u6L0tMNNbfowwRPBqa57cspmHGBxcfKPv7LYqe12cCt1ic6npYWOZ/k5XP2baUxRl4oGSEeWOdhP3IWt3G3Vtsn7i4Us1NL9GysLc8uPwtquPafpLVSE080FGzOxsUQcQPcuypnafXirgNNemUl0pXb0VTAAfhzcYPuotR8F2jPqC3qRi/p2f+GqLCsuAozJ3tAZGwv/AEZTl0Z4Z8w4HZ7jjIonRjLMrmEREJBERAEREAREQBu6OSI3dHJEIw7UF0Xsasray71F1nZllE0Niz4d47O34H+wXOl2rsSa0aMVjhvGudn+3GpU1eRzOsVZU8JK3nY27SW7x2Kx1dxkAPcsyxp8zjsaPkkL5vraueuq5qurkMk8zi+R5+pK7R2yue3RJjW51XVTA7lgn/IC4epVHvYq9BoxVF1PLdgsrCytZ3wrJ7bUw2ymuLmZpah742vH0c07Wn42rFrZQSVbG3SeogpjvPp4w9w+Cf8A1d10VtOj0+isFNREXC2ukMjTVNBy/O3IIGCD7KUY5jmdQx+ly+1vf+rff5Pn/B1Q7Gw+BWFsmn81c7SWqgr4G0zad2pTwRjDGReUt5jbnjywNbUXsy9QqOpTU35CIiG0IiIAiIgDd0ckRu6OSIRh2oyup9iV0Y19xtLyA5xFTEPVs1Xf8LlattFyqbRcqe4UT9WeB+s3PgeIPsRkFZi7O5Vx2G1NCVNfPj7PoDTmzuvujFbRQjM+qJIRxe05A+fD5Xzo5pa4tc0tcDgtIwQV9H6L6SUOktvbU0bwJAAJoHH80TuB9uB+q1XTvs6F3nkuVkLIqx+2WF+xkp4g+V32Psts45t0ef6VjdJN0K+y/TOMovSr7BeLdIWVtrq4SPqYiW/DhsPwUoNH7xcXhlFbKuUnzd0WtHNxwB8labM9N69LLmzK32eavXqL/VSaPUVljc6Omp5Hyv1XbZHlxIJ9gD128FPdKOG3v/C/iI6iqaf4roXZjj/aD5jxPgPAZ2lQJuhlp1kpNXtuiirrqusEYrKmWoMTdVjpXlxaOGTtwpkRDZGKirJBERCQREQBERAG7o5Ijd0ckQjDtQREQkU2+vq7bVsqrfUSU9QzwkjODjh7j2K3619rdzp2BlyoKerx+ox5id8jBGei5wsrKk18FWvgqGI/kjc6vP2ws7v+Xsri/wDqVGB9mrUdItPb7fmOgkmbS0rtjoafLdYfud4n7D2WqrKy5yfk00emYWk80Yb87/sdPhYRFEvhERDIREQBERAEREAbujksqkMZgflb0WQxnpb0WbFSOI9q2JUVTWM9LeiajPS3oliWo4JUVeoz0t6LBYz0t6JYajglRVBjPS3omoz0t6JYajglRVajMbreiBjPS3olhqOCVFUWM9LeiajMbreiWGo4JUVOozO63omoz0t6JYajgmRVajM7reiajPS3olhqOCVFVqMxut6IlhqOD//Z"/>
          <p:cNvSpPr>
            <a:spLocks noChangeAspect="1" noChangeArrowheads="1"/>
          </p:cNvSpPr>
          <p:nvPr/>
        </p:nvSpPr>
        <p:spPr bwMode="auto">
          <a:xfrm>
            <a:off x="0" y="-411163"/>
            <a:ext cx="1285875" cy="857251"/>
          </a:xfrm>
          <a:prstGeom prst="rect">
            <a:avLst/>
          </a:prstGeom>
          <a:noFill/>
          <a:ln w="9525">
            <a:noFill/>
            <a:miter lim="800000"/>
            <a:headEnd/>
            <a:tailEnd/>
          </a:ln>
        </p:spPr>
        <p:txBody>
          <a:bodyPr/>
          <a:lstStyle/>
          <a:p>
            <a:endParaRPr lang="en-US"/>
          </a:p>
        </p:txBody>
      </p:sp>
      <p:sp>
        <p:nvSpPr>
          <p:cNvPr id="16385" name="Rectangle 1"/>
          <p:cNvSpPr>
            <a:spLocks noChangeArrowheads="1"/>
          </p:cNvSpPr>
          <p:nvPr/>
        </p:nvSpPr>
        <p:spPr bwMode="auto">
          <a:xfrm>
            <a:off x="399458" y="5039055"/>
            <a:ext cx="8224462" cy="40011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anchor="ctr">
            <a:spAutoFit/>
          </a:bodyPr>
          <a:lstStyle/>
          <a:p>
            <a:r>
              <a:rPr lang="ro-RO" sz="2000" b="1" dirty="0"/>
              <a:t>Şcoala Gimnazială,,Gen</a:t>
            </a:r>
            <a:r>
              <a:rPr lang="en-US" sz="2000" b="1" dirty="0" err="1"/>
              <a:t>eral</a:t>
            </a:r>
            <a:r>
              <a:rPr lang="ro-RO" sz="2000" b="1" dirty="0"/>
              <a:t> Dumitru Dămăceanu” Cosmeşti</a:t>
            </a:r>
            <a:r>
              <a:rPr lang="en-US" sz="2000" b="1" dirty="0"/>
              <a:t> </a:t>
            </a:r>
            <a:r>
              <a:rPr lang="ro-RO" sz="2000" b="1" dirty="0" err="1" smtClean="0"/>
              <a:t>presents</a:t>
            </a:r>
            <a:r>
              <a:rPr lang="ro-RO" sz="2000" b="1" dirty="0" smtClean="0"/>
              <a:t> </a:t>
            </a:r>
            <a:r>
              <a:rPr lang="ro-RO" sz="2000" b="1" dirty="0" err="1"/>
              <a:t>you</a:t>
            </a:r>
            <a:endParaRPr lang="en-US" sz="2000" b="1" dirty="0">
              <a:solidFill>
                <a:srgbClr val="0000FF"/>
              </a:solidFill>
              <a:latin typeface="Arial" charset="0"/>
              <a:ea typeface="Calibri" pitchFamily="34" charset="0"/>
            </a:endParaRPr>
          </a:p>
        </p:txBody>
      </p:sp>
      <p:sp>
        <p:nvSpPr>
          <p:cNvPr id="1026" name="WordArt 2"/>
          <p:cNvSpPr>
            <a:spLocks noChangeArrowheads="1" noChangeShapeType="1" noTextEdit="1"/>
          </p:cNvSpPr>
          <p:nvPr/>
        </p:nvSpPr>
        <p:spPr bwMode="auto">
          <a:xfrm>
            <a:off x="1357313" y="4808632"/>
            <a:ext cx="7031111" cy="955486"/>
          </a:xfrm>
          <a:prstGeom prst="rect">
            <a:avLst/>
          </a:prstGeom>
        </p:spPr>
        <p:txBody>
          <a:bodyPr wrap="none" fromWordArt="1">
            <a:prstTxWarp prst="textPlain">
              <a:avLst>
                <a:gd name="adj" fmla="val 49492"/>
              </a:avLst>
            </a:prstTxWarp>
          </a:bodyPr>
          <a:lstStyle/>
          <a:p>
            <a:pPr algn="ctr"/>
            <a:endParaRPr lang="en-US" sz="3600" kern="10" dirty="0">
              <a:ln w="12700">
                <a:solidFill>
                  <a:srgbClr val="000000"/>
                </a:solidFill>
                <a:round/>
                <a:headEnd/>
                <a:tailEnd/>
              </a:ln>
              <a:solidFill>
                <a:schemeClr val="accent4">
                  <a:lumMod val="75000"/>
                </a:schemeClr>
              </a:solidFill>
              <a:latin typeface="Arial Black"/>
            </a:endParaRPr>
          </a:p>
        </p:txBody>
      </p:sp>
      <p:pic>
        <p:nvPicPr>
          <p:cNvPr id="20" name="Imagine 19" descr="D:\Mioara doc\ERASMUS ARTS\LogosBeneficairesErasmus+RIGHT_RO.jpg"/>
          <p:cNvPicPr/>
          <p:nvPr/>
        </p:nvPicPr>
        <p:blipFill>
          <a:blip r:embed="rId3"/>
          <a:srcRect/>
          <a:stretch>
            <a:fillRect/>
          </a:stretch>
        </p:blipFill>
        <p:spPr bwMode="auto">
          <a:xfrm>
            <a:off x="6660232" y="187634"/>
            <a:ext cx="2327992" cy="1009118"/>
          </a:xfrm>
          <a:prstGeom prst="rect">
            <a:avLst/>
          </a:prstGeom>
          <a:noFill/>
          <a:ln w="9525">
            <a:noFill/>
            <a:miter lim="800000"/>
            <a:headEnd/>
            <a:tailEnd/>
          </a:ln>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54" y="187634"/>
            <a:ext cx="857250" cy="1153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chemă logică: Pregătire 7"/>
          <p:cNvSpPr/>
          <p:nvPr/>
        </p:nvSpPr>
        <p:spPr>
          <a:xfrm>
            <a:off x="399458" y="1340768"/>
            <a:ext cx="7988965" cy="3467864"/>
          </a:xfrm>
          <a:prstGeom prst="flowChartPreparation">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b="1" dirty="0">
                <a:latin typeface="Berlin Sans FB Demi" panose="020E0802020502020306" pitchFamily="34" charset="0"/>
                <a:cs typeface="Times New Roman" pitchFamily="18" charset="0"/>
              </a:rPr>
              <a:t>K2 –Cooperation  for innovation and the Exchange of Good Practice</a:t>
            </a:r>
          </a:p>
          <a:p>
            <a:r>
              <a:rPr lang="en-US" b="1" dirty="0">
                <a:latin typeface="Berlin Sans FB Demi" panose="020E0802020502020306" pitchFamily="34" charset="0"/>
                <a:cs typeface="Times New Roman" pitchFamily="18" charset="0"/>
              </a:rPr>
              <a:t>Strategic Partnerships for Schools Only </a:t>
            </a:r>
          </a:p>
          <a:p>
            <a:r>
              <a:rPr lang="en-US" b="1" dirty="0" err="1">
                <a:latin typeface="Berlin Sans FB Demi" panose="020E0802020502020306" pitchFamily="34" charset="0"/>
                <a:cs typeface="Times New Roman" pitchFamily="18" charset="0"/>
              </a:rPr>
              <a:t>Programului</a:t>
            </a:r>
            <a:r>
              <a:rPr lang="en-US" b="1" dirty="0">
                <a:latin typeface="Berlin Sans FB Demi" panose="020E0802020502020306" pitchFamily="34" charset="0"/>
                <a:cs typeface="Times New Roman" pitchFamily="18" charset="0"/>
              </a:rPr>
              <a:t> ERASMUS +</a:t>
            </a:r>
          </a:p>
          <a:p>
            <a:r>
              <a:rPr lang="en-US" b="1" dirty="0">
                <a:latin typeface="Berlin Sans FB Demi" panose="020E0802020502020306" pitchFamily="34" charset="0"/>
                <a:cs typeface="Times New Roman" pitchFamily="18" charset="0"/>
              </a:rPr>
              <a:t> Contract de </a:t>
            </a:r>
            <a:r>
              <a:rPr lang="en-US" b="1" dirty="0" err="1">
                <a:latin typeface="Berlin Sans FB Demi" panose="020E0802020502020306" pitchFamily="34" charset="0"/>
                <a:cs typeface="Times New Roman" pitchFamily="18" charset="0"/>
              </a:rPr>
              <a:t>finantare</a:t>
            </a:r>
            <a:r>
              <a:rPr lang="en-US" b="1" dirty="0">
                <a:latin typeface="Berlin Sans FB Demi" panose="020E0802020502020306" pitchFamily="34" charset="0"/>
                <a:cs typeface="Times New Roman" pitchFamily="18" charset="0"/>
              </a:rPr>
              <a:t> – 2017-1-ES01-KA219-038401_3</a:t>
            </a:r>
          </a:p>
          <a:p>
            <a:pPr algn="ctr"/>
            <a:r>
              <a:rPr lang="en-US" b="1" dirty="0">
                <a:latin typeface="Berlin Sans FB Demi" panose="020E0802020502020306" pitchFamily="34" charset="0"/>
              </a:rPr>
              <a:t>                                  </a:t>
            </a:r>
            <a:r>
              <a:rPr lang="en-US" b="1" dirty="0" smtClean="0">
                <a:latin typeface="Berlin Sans FB Demi" panose="020E0802020502020306" pitchFamily="34" charset="0"/>
              </a:rPr>
              <a:t> </a:t>
            </a:r>
            <a:r>
              <a:rPr lang="en-US" b="1" dirty="0">
                <a:latin typeface="Berlin Sans FB Demi" panose="020E0802020502020306" pitchFamily="34" charset="0"/>
              </a:rPr>
              <a:t>TITLUL PROIECTULUI</a:t>
            </a:r>
          </a:p>
          <a:p>
            <a:pPr algn="ctr"/>
            <a:r>
              <a:rPr lang="en-US" b="1" dirty="0">
                <a:latin typeface="Berlin Sans FB Demi" panose="020E0802020502020306" pitchFamily="34" charset="0"/>
              </a:rPr>
              <a:t>                                     </a:t>
            </a:r>
            <a:r>
              <a:rPr lang="en-US" b="1" dirty="0" smtClean="0">
                <a:latin typeface="Berlin Sans FB Demi" panose="020E0802020502020306" pitchFamily="34" charset="0"/>
              </a:rPr>
              <a:t>  </a:t>
            </a:r>
            <a:r>
              <a:rPr lang="en-US" b="1" dirty="0">
                <a:latin typeface="Berlin Sans FB Demi" panose="020E0802020502020306" pitchFamily="34" charset="0"/>
              </a:rPr>
              <a:t>“Arts talk about us”</a:t>
            </a:r>
          </a:p>
          <a:p>
            <a:pPr algn="ctr"/>
            <a:r>
              <a:rPr lang="en-US" b="1" dirty="0">
                <a:latin typeface="Berlin Sans FB Demi" panose="020E0802020502020306" pitchFamily="34" charset="0"/>
              </a:rPr>
              <a:t>                                                       2017-2020</a:t>
            </a:r>
            <a:endParaRPr lang="en-US" b="1" dirty="0">
              <a:latin typeface="Berlin Sans FB Demi" panose="020E0802020502020306" pitchFamily="34" charset="0"/>
              <a:cs typeface="Times New Roman" pitchFamily="18" charset="0"/>
            </a:endParaRPr>
          </a:p>
        </p:txBody>
      </p:sp>
    </p:spTree>
    <p:extLst>
      <p:ext uri="{BB962C8B-B14F-4D97-AF65-F5344CB8AC3E}">
        <p14:creationId xmlns:p14="http://schemas.microsoft.com/office/powerpoint/2010/main" val="2284337402"/>
      </p:ext>
    </p:extLst>
  </p:cSld>
  <p:clrMapOvr>
    <a:masterClrMapping/>
  </p:clrMapOvr>
  <p:transition spd="slow">
    <p:cover dir="u"/>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nodePh="1">
                                  <p:stCondLst>
                                    <p:cond delay="0"/>
                                  </p:stCondLst>
                                  <p:endCondLst>
                                    <p:cond evt="begin" delay="0">
                                      <p:tn val="5"/>
                                    </p:cond>
                                  </p:end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par>
                          <p:cTn id="21" fill="hold">
                            <p:stCondLst>
                              <p:cond delay="2000"/>
                            </p:stCondLst>
                            <p:childTnLst>
                              <p:par>
                                <p:cTn id="22" presetID="24" presetClass="entr" presetSubtype="0" fill="hold" nodeType="afterEffect">
                                  <p:stCondLst>
                                    <p:cond delay="0"/>
                                  </p:stCondLst>
                                  <p:childTnLst>
                                    <p:set>
                                      <p:cBhvr>
                                        <p:cTn id="23" dur="1" fill="hold">
                                          <p:stCondLst>
                                            <p:cond delay="0"/>
                                          </p:stCondLst>
                                        </p:cTn>
                                        <p:tgtEl>
                                          <p:spTgt spid="16385">
                                            <p:txEl>
                                              <p:pRg st="0" end="0"/>
                                            </p:txEl>
                                          </p:spTgt>
                                        </p:tgtEl>
                                        <p:attrNameLst>
                                          <p:attrName>style.visibility</p:attrName>
                                        </p:attrNameLst>
                                      </p:cBhvr>
                                      <p:to>
                                        <p:strVal val="visible"/>
                                      </p:to>
                                    </p:set>
                                    <p:anim to="" calcmode="lin" valueType="num">
                                      <p:cBhvr>
                                        <p:cTn id="24" dur="1" fill="hold"/>
                                        <p:tgtEl>
                                          <p:spTgt spid="1638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r 1"/>
          <p:cNvSpPr/>
          <p:nvPr/>
        </p:nvSpPr>
        <p:spPr>
          <a:xfrm>
            <a:off x="714562" y="116632"/>
            <a:ext cx="7961893" cy="6192688"/>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a:p>
            <a:pPr algn="ctr"/>
            <a:r>
              <a:rPr lang="en-US" dirty="0" smtClean="0"/>
              <a:t> </a:t>
            </a:r>
            <a:r>
              <a:rPr lang="en-US" dirty="0"/>
              <a:t>Since then all the young men knitted two small tassels: a white tassel and a red one. They offer to their girlfriends or to close friends. The red means love for all that is </a:t>
            </a:r>
            <a:r>
              <a:rPr lang="en-US" dirty="0" err="1"/>
              <a:t>beutiful</a:t>
            </a:r>
            <a:r>
              <a:rPr lang="en-US" dirty="0"/>
              <a:t> recalling the young man’s blood. The white symbolizes the health and the purity of the snowdrop, the first flower of spring. </a:t>
            </a:r>
          </a:p>
          <a:p>
            <a:pPr algn="ctr"/>
            <a:endParaRPr lang="en-US" dirty="0"/>
          </a:p>
          <a:p>
            <a:pPr algn="ctr"/>
            <a:r>
              <a:rPr lang="en-US" dirty="0"/>
              <a:t>The amulet is offered as a symbol of spring arrival. The custom of the amulet is actually a sequence from a ritual scenario of renewal of the time and the year, too.  The significance of the amulet remained the same over time: it is a symbol of spring, the return to life. Every year the 1st of March gives us the hope, the optimism and the faith to have a better life.</a:t>
            </a:r>
          </a:p>
        </p:txBody>
      </p:sp>
    </p:spTree>
    <p:extLst>
      <p:ext uri="{BB962C8B-B14F-4D97-AF65-F5344CB8AC3E}">
        <p14:creationId xmlns:p14="http://schemas.microsoft.com/office/powerpoint/2010/main" val="636780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că 2"/>
          <p:cNvSpPr/>
          <p:nvPr/>
        </p:nvSpPr>
        <p:spPr>
          <a:xfrm>
            <a:off x="1475656" y="50594"/>
            <a:ext cx="7344816" cy="1018985"/>
          </a:xfrm>
          <a:prstGeom prst="plaque">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en-US" dirty="0" smtClean="0"/>
          </a:p>
          <a:p>
            <a:endParaRPr lang="en-US" dirty="0"/>
          </a:p>
          <a:p>
            <a:pPr algn="ctr"/>
            <a:r>
              <a:rPr lang="en-US" dirty="0"/>
              <a:t>Made by </a:t>
            </a:r>
            <a:r>
              <a:rPr lang="en-US" dirty="0" smtClean="0"/>
              <a:t>teacher  </a:t>
            </a:r>
            <a:r>
              <a:rPr lang="en-US" dirty="0" err="1" smtClean="0"/>
              <a:t>Ionica</a:t>
            </a:r>
            <a:r>
              <a:rPr lang="en-US" dirty="0" smtClean="0"/>
              <a:t> </a:t>
            </a:r>
            <a:r>
              <a:rPr lang="en-US" dirty="0" err="1" smtClean="0"/>
              <a:t>Axene</a:t>
            </a:r>
            <a:r>
              <a:rPr lang="en-US" dirty="0" smtClean="0"/>
              <a:t> </a:t>
            </a:r>
            <a:r>
              <a:rPr lang="en-US" dirty="0"/>
              <a:t>and the </a:t>
            </a:r>
            <a:r>
              <a:rPr lang="en-US" dirty="0" smtClean="0"/>
              <a:t>students</a:t>
            </a:r>
            <a:r>
              <a:rPr lang="ro-RO" dirty="0" smtClean="0"/>
              <a:t> (3th grade)</a:t>
            </a:r>
            <a:r>
              <a:rPr lang="en-US" dirty="0" smtClean="0"/>
              <a:t> </a:t>
            </a:r>
            <a:r>
              <a:rPr lang="en-US" dirty="0"/>
              <a:t>of the </a:t>
            </a:r>
            <a:r>
              <a:rPr lang="en-US" dirty="0" smtClean="0"/>
              <a:t>G</a:t>
            </a:r>
            <a:r>
              <a:rPr lang="ro-RO" dirty="0" smtClean="0"/>
              <a:t>ymnasium</a:t>
            </a:r>
            <a:r>
              <a:rPr lang="en-US" dirty="0" smtClean="0"/>
              <a:t> </a:t>
            </a:r>
            <a:r>
              <a:rPr lang="en-US" dirty="0"/>
              <a:t>School </a:t>
            </a:r>
            <a:r>
              <a:rPr lang="en-US" dirty="0" smtClean="0"/>
              <a:t> „</a:t>
            </a:r>
            <a:r>
              <a:rPr lang="en-US" dirty="0"/>
              <a:t>GENERAL DUMITRU DAMACEANU</a:t>
            </a:r>
            <a:r>
              <a:rPr lang="en-US" dirty="0" smtClean="0"/>
              <a:t>”, </a:t>
            </a:r>
            <a:r>
              <a:rPr lang="en-US" dirty="0"/>
              <a:t>COSMEŞTI-2018</a:t>
            </a:r>
            <a:endParaRPr lang="ro-RO" dirty="0"/>
          </a:p>
          <a:p>
            <a:r>
              <a:rPr lang="en-US" dirty="0"/>
              <a:t> </a:t>
            </a:r>
            <a:endParaRPr lang="ro-RO" dirty="0"/>
          </a:p>
        </p:txBody>
      </p:sp>
      <p:pic>
        <p:nvPicPr>
          <p:cNvPr id="4" name="Substituent conținu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57339"/>
            <a:ext cx="3186702" cy="4525963"/>
          </a:xfrm>
          <a:prstGeom prst="rect">
            <a:avLst/>
          </a:prstGeom>
        </p:spPr>
      </p:pic>
      <p:pic>
        <p:nvPicPr>
          <p:cNvPr id="5" name="Substituent conținu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435" y="1700808"/>
            <a:ext cx="2962424" cy="4525963"/>
          </a:xfrm>
          <a:prstGeom prst="rect">
            <a:avLst/>
          </a:prstGeom>
        </p:spPr>
      </p:pic>
      <p:pic>
        <p:nvPicPr>
          <p:cNvPr id="6" name="Substituent conținu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2332037"/>
            <a:ext cx="3131840" cy="4525963"/>
          </a:xfrm>
          <a:prstGeom prst="rect">
            <a:avLst/>
          </a:prstGeom>
        </p:spPr>
      </p:pic>
    </p:spTree>
    <p:extLst>
      <p:ext uri="{BB962C8B-B14F-4D97-AF65-F5344CB8AC3E}">
        <p14:creationId xmlns:p14="http://schemas.microsoft.com/office/powerpoint/2010/main" val="3302573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288662"/>
            <a:ext cx="8373821" cy="6083087"/>
          </a:xfrm>
        </p:spPr>
      </p:pic>
      <p:sp>
        <p:nvSpPr>
          <p:cNvPr id="3" name="Rectangle 2"/>
          <p:cNvSpPr/>
          <p:nvPr/>
        </p:nvSpPr>
        <p:spPr>
          <a:xfrm>
            <a:off x="4983155" y="2636912"/>
            <a:ext cx="3888432" cy="523220"/>
          </a:xfrm>
          <a:prstGeom prst="rect">
            <a:avLst/>
          </a:prstGeom>
        </p:spPr>
        <p:txBody>
          <a:bodyPr wrap="square">
            <a:spAutoFit/>
          </a:bodyPr>
          <a:lstStyle/>
          <a:p>
            <a:r>
              <a:rPr lang="ro-RO" sz="2800" b="1" dirty="0" smtClean="0">
                <a:solidFill>
                  <a:srgbClr val="640000"/>
                </a:solidFill>
              </a:rPr>
              <a:t>The </a:t>
            </a:r>
            <a:r>
              <a:rPr lang="ro-RO" sz="2800" b="1" dirty="0">
                <a:solidFill>
                  <a:srgbClr val="640000"/>
                </a:solidFill>
              </a:rPr>
              <a:t>Romanian legend</a:t>
            </a:r>
          </a:p>
        </p:txBody>
      </p:sp>
      <p:pic>
        <p:nvPicPr>
          <p:cNvPr id="6" name="Picture 5"/>
          <p:cNvPicPr>
            <a:picLocks noChangeAspect="1"/>
          </p:cNvPicPr>
          <p:nvPr/>
        </p:nvPicPr>
        <p:blipFill>
          <a:blip r:embed="rId3"/>
          <a:stretch>
            <a:fillRect/>
          </a:stretch>
        </p:blipFill>
        <p:spPr>
          <a:xfrm>
            <a:off x="1259632" y="5937424"/>
            <a:ext cx="7699915" cy="920576"/>
          </a:xfrm>
          <a:prstGeom prst="rect">
            <a:avLst/>
          </a:prstGeom>
        </p:spPr>
      </p:pic>
    </p:spTree>
    <p:extLst>
      <p:ext uri="{BB962C8B-B14F-4D97-AF65-F5344CB8AC3E}">
        <p14:creationId xmlns:p14="http://schemas.microsoft.com/office/powerpoint/2010/main" val="283166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2132856"/>
            <a:ext cx="8064896" cy="4464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Explicaţie nor 5"/>
          <p:cNvSpPr/>
          <p:nvPr/>
        </p:nvSpPr>
        <p:spPr>
          <a:xfrm>
            <a:off x="467543" y="1"/>
            <a:ext cx="8352929" cy="2132856"/>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p>
          <a:p>
            <a:pPr algn="ctr"/>
            <a:r>
              <a:rPr lang="en-US" dirty="0" smtClean="0"/>
              <a:t>       One </a:t>
            </a:r>
            <a:r>
              <a:rPr lang="en-US" dirty="0"/>
              <a:t>day, the sun descended into a village, at the dance of </a:t>
            </a:r>
            <a:r>
              <a:rPr lang="en-US" dirty="0" smtClean="0"/>
              <a:t>the </a:t>
            </a:r>
            <a:r>
              <a:rPr lang="en-US" dirty="0"/>
              <a:t>Romanian ring, with the face of a son. A dragon kidnapped him and put him in a dungeon. People were sad. The birds did not sing, the sources did not pass, and the children did not laugh. No one dared to confront the dragon.</a:t>
            </a:r>
            <a:endParaRPr lang="ro-RO" dirty="0"/>
          </a:p>
        </p:txBody>
      </p:sp>
    </p:spTree>
    <p:extLst>
      <p:ext uri="{BB962C8B-B14F-4D97-AF65-F5344CB8AC3E}">
        <p14:creationId xmlns:p14="http://schemas.microsoft.com/office/powerpoint/2010/main" val="1528162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Soft\Desktop\J7\20180511_1621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476672"/>
            <a:ext cx="5904656" cy="56886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Săgeată la dreapta 5"/>
          <p:cNvSpPr/>
          <p:nvPr/>
        </p:nvSpPr>
        <p:spPr>
          <a:xfrm>
            <a:off x="280151" y="1556792"/>
            <a:ext cx="2664296" cy="3168352"/>
          </a:xfrm>
          <a:prstGeom prst="rightArrow">
            <a:avLst>
              <a:gd name="adj1" fmla="val 50000"/>
              <a:gd name="adj2" fmla="val 4795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One day, a young man decided to leave to save the </a:t>
            </a:r>
            <a:r>
              <a:rPr lang="en-US" dirty="0" smtClean="0"/>
              <a:t>sun</a:t>
            </a:r>
            <a:endParaRPr lang="ro-RO" dirty="0"/>
          </a:p>
        </p:txBody>
      </p:sp>
    </p:spTree>
    <p:extLst>
      <p:ext uri="{BB962C8B-B14F-4D97-AF65-F5344CB8AC3E}">
        <p14:creationId xmlns:p14="http://schemas.microsoft.com/office/powerpoint/2010/main" val="2321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08" y="3152001"/>
            <a:ext cx="4375633" cy="32293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717033"/>
            <a:ext cx="3684265" cy="27363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674949"/>
            <a:ext cx="4032447" cy="282605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Dreptunghi 1"/>
          <p:cNvSpPr/>
          <p:nvPr/>
        </p:nvSpPr>
        <p:spPr>
          <a:xfrm>
            <a:off x="2286000" y="2967335"/>
            <a:ext cx="4572000" cy="369332"/>
          </a:xfrm>
          <a:prstGeom prst="rect">
            <a:avLst/>
          </a:prstGeom>
        </p:spPr>
        <p:txBody>
          <a:bodyPr>
            <a:spAutoFit/>
          </a:bodyPr>
          <a:lstStyle/>
          <a:p>
            <a:endParaRPr lang="ro-RO" dirty="0"/>
          </a:p>
        </p:txBody>
      </p:sp>
      <p:sp>
        <p:nvSpPr>
          <p:cNvPr id="10" name="Dreptunghi 9"/>
          <p:cNvSpPr/>
          <p:nvPr/>
        </p:nvSpPr>
        <p:spPr>
          <a:xfrm>
            <a:off x="4508371" y="2348880"/>
            <a:ext cx="237566" cy="369332"/>
          </a:xfrm>
          <a:prstGeom prst="rect">
            <a:avLst/>
          </a:prstGeom>
        </p:spPr>
        <p:txBody>
          <a:bodyPr wrap="none">
            <a:spAutoFit/>
          </a:bodyPr>
          <a:lstStyle/>
          <a:p>
            <a:r>
              <a:rPr lang="en-US" dirty="0" smtClean="0"/>
              <a:t> </a:t>
            </a:r>
            <a:endParaRPr lang="ro-RO" dirty="0"/>
          </a:p>
        </p:txBody>
      </p:sp>
      <p:sp>
        <p:nvSpPr>
          <p:cNvPr id="13" name="Oval 12"/>
          <p:cNvSpPr/>
          <p:nvPr/>
        </p:nvSpPr>
        <p:spPr>
          <a:xfrm>
            <a:off x="7596336" y="386917"/>
            <a:ext cx="1418456" cy="5760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autumn</a:t>
            </a:r>
            <a:endParaRPr lang="ro-RO" dirty="0"/>
          </a:p>
        </p:txBody>
      </p:sp>
      <p:sp>
        <p:nvSpPr>
          <p:cNvPr id="14" name="Oval 13"/>
          <p:cNvSpPr/>
          <p:nvPr/>
        </p:nvSpPr>
        <p:spPr>
          <a:xfrm>
            <a:off x="7628425" y="6037642"/>
            <a:ext cx="1386367" cy="5760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and winter</a:t>
            </a:r>
            <a:endParaRPr lang="ro-RO" dirty="0"/>
          </a:p>
        </p:txBody>
      </p:sp>
      <p:sp>
        <p:nvSpPr>
          <p:cNvPr id="16" name="Oval 15"/>
          <p:cNvSpPr/>
          <p:nvPr/>
        </p:nvSpPr>
        <p:spPr>
          <a:xfrm>
            <a:off x="179512" y="2863969"/>
            <a:ext cx="1562472" cy="5760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latin typeface="Aharoni" panose="02010803020104030203" pitchFamily="2" charset="-79"/>
                <a:cs typeface="Aharoni" panose="02010803020104030203" pitchFamily="2" charset="-79"/>
              </a:rPr>
              <a:t>summer</a:t>
            </a:r>
            <a:endParaRPr lang="ro-RO" dirty="0">
              <a:latin typeface="Aharoni" panose="02010803020104030203" pitchFamily="2" charset="-79"/>
              <a:cs typeface="Aharoni" panose="02010803020104030203" pitchFamily="2" charset="-79"/>
            </a:endParaRPr>
          </a:p>
        </p:txBody>
      </p:sp>
      <p:sp>
        <p:nvSpPr>
          <p:cNvPr id="19" name="Explicaţie nor 18"/>
          <p:cNvSpPr/>
          <p:nvPr/>
        </p:nvSpPr>
        <p:spPr>
          <a:xfrm>
            <a:off x="467543" y="386917"/>
            <a:ext cx="4040827" cy="1961963"/>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latin typeface="Aharoni" panose="02010803020104030203" pitchFamily="2" charset="-79"/>
                <a:cs typeface="Aharoni" panose="02010803020104030203" pitchFamily="2" charset="-79"/>
              </a:rPr>
              <a:t>His journey took him three seasons:</a:t>
            </a:r>
          </a:p>
        </p:txBody>
      </p:sp>
    </p:spTree>
    <p:extLst>
      <p:ext uri="{BB962C8B-B14F-4D97-AF65-F5344CB8AC3E}">
        <p14:creationId xmlns:p14="http://schemas.microsoft.com/office/powerpoint/2010/main" val="2596565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ubstituent conținut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563888" y="404664"/>
            <a:ext cx="5400600" cy="518457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Săgeată la dreapta 2"/>
          <p:cNvSpPr/>
          <p:nvPr/>
        </p:nvSpPr>
        <p:spPr>
          <a:xfrm>
            <a:off x="179512" y="1412776"/>
            <a:ext cx="3384376" cy="3312368"/>
          </a:xfrm>
          <a:prstGeom prst="rightArrow">
            <a:avLst>
              <a:gd name="adj1" fmla="val 50000"/>
              <a:gd name="adj2" fmla="val 30875"/>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smtClean="0"/>
              <a:t>   </a:t>
            </a:r>
            <a:r>
              <a:rPr lang="en-US" dirty="0" smtClean="0">
                <a:latin typeface="Aharoni" panose="02010803020104030203" pitchFamily="2" charset="-79"/>
                <a:cs typeface="Aharoni" panose="02010803020104030203" pitchFamily="2" charset="-79"/>
              </a:rPr>
              <a:t>He </a:t>
            </a:r>
            <a:r>
              <a:rPr lang="en-US" dirty="0">
                <a:latin typeface="Aharoni" panose="02010803020104030203" pitchFamily="2" charset="-79"/>
                <a:cs typeface="Aharoni" panose="02010803020104030203" pitchFamily="2" charset="-79"/>
              </a:rPr>
              <a:t>found the castle of the dragon and they began the fight. They faced many days until the dragon died.</a:t>
            </a:r>
            <a:endParaRPr lang="ro-RO" dirty="0">
              <a:latin typeface="Aharoni" panose="02010803020104030203" pitchFamily="2" charset="-79"/>
              <a:cs typeface="Aharoni" panose="02010803020104030203" pitchFamily="2" charset="-79"/>
            </a:endParaRPr>
          </a:p>
          <a:p>
            <a:r>
              <a:rPr lang="en-US" dirty="0"/>
              <a:t> </a:t>
            </a:r>
            <a:endParaRPr lang="ro-RO" dirty="0"/>
          </a:p>
        </p:txBody>
      </p:sp>
    </p:spTree>
    <p:extLst>
      <p:ext uri="{BB962C8B-B14F-4D97-AF65-F5344CB8AC3E}">
        <p14:creationId xmlns:p14="http://schemas.microsoft.com/office/powerpoint/2010/main" val="610194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ubstituent conținut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27584" y="1844824"/>
            <a:ext cx="7848872" cy="47971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Explicaţie nor 5"/>
          <p:cNvSpPr/>
          <p:nvPr/>
        </p:nvSpPr>
        <p:spPr>
          <a:xfrm>
            <a:off x="467544" y="188640"/>
            <a:ext cx="7920880" cy="1872208"/>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His warm blood drained in the snow. While the young man was struggling with death, white flowers were arising: snowdrops – the messengers of spring. Even the last drop of blood drained on the immaculate snow. He died. </a:t>
            </a:r>
            <a:endParaRPr lang="ro-RO" dirty="0"/>
          </a:p>
        </p:txBody>
      </p:sp>
    </p:spTree>
    <p:extLst>
      <p:ext uri="{BB962C8B-B14F-4D97-AF65-F5344CB8AC3E}">
        <p14:creationId xmlns:p14="http://schemas.microsoft.com/office/powerpoint/2010/main" val="681707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r 2"/>
          <p:cNvSpPr/>
          <p:nvPr/>
        </p:nvSpPr>
        <p:spPr>
          <a:xfrm rot="21313684">
            <a:off x="-6429" y="620688"/>
            <a:ext cx="5400600" cy="525658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March is the month when people start looking for the first snowdrop as a sign of the spring arrival. It is the moment when the cold begins to weave with the sun-beams, the dark with light and after a long and harsh winter, the life, the spring and the sun win. This victory of the revival and regeneration is invoked by the amulet that we give it to the beloved people as a small sign that we want to bring them happiness and luck.</a:t>
            </a:r>
            <a:endParaRPr lang="ro-RO" dirty="0"/>
          </a:p>
        </p:txBody>
      </p:sp>
      <p:pic>
        <p:nvPicPr>
          <p:cNvPr id="8" name="Substituent conținut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47456" y="651613"/>
            <a:ext cx="4896544" cy="561662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57657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ubstituent conținut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335879">
            <a:off x="4574422" y="1458891"/>
            <a:ext cx="4127027" cy="4680520"/>
          </a:xfrm>
          <a:ln w="57150">
            <a:solidFill>
              <a:srgbClr val="9900CC"/>
            </a:solidFill>
          </a:ln>
          <a:effectLst>
            <a:glow rad="228600">
              <a:schemeClr val="accent6">
                <a:satMod val="175000"/>
                <a:alpha val="40000"/>
              </a:schemeClr>
            </a:glow>
          </a:effectLst>
        </p:spPr>
      </p:pic>
      <p:sp>
        <p:nvSpPr>
          <p:cNvPr id="9" name="Nor 8"/>
          <p:cNvSpPr/>
          <p:nvPr/>
        </p:nvSpPr>
        <p:spPr>
          <a:xfrm>
            <a:off x="251520" y="306724"/>
            <a:ext cx="4320480" cy="5832648"/>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Since then all the young men knitted two small tassels: a white tassel and a red one. They offer to their girlfriends or to close friends. The red means love for all that is </a:t>
            </a:r>
            <a:r>
              <a:rPr lang="en-US" dirty="0" err="1"/>
              <a:t>beutiful</a:t>
            </a:r>
            <a:r>
              <a:rPr lang="en-US" dirty="0"/>
              <a:t> recalling the young man’s blood. The white symbolizes the health and the purity of the snowdrop, the first flower of spring. </a:t>
            </a:r>
            <a:endParaRPr lang="ro-RO" dirty="0"/>
          </a:p>
        </p:txBody>
      </p:sp>
    </p:spTree>
    <p:extLst>
      <p:ext uri="{BB962C8B-B14F-4D97-AF65-F5344CB8AC3E}">
        <p14:creationId xmlns:p14="http://schemas.microsoft.com/office/powerpoint/2010/main" val="975538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ă Office">
  <a:themeElements>
    <a:clrScheme name="Culm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TotalTime>
  <Words>532</Words>
  <Application>Microsoft Office PowerPoint</Application>
  <PresentationFormat>Předvádění na obrazovce (4:3)</PresentationFormat>
  <Paragraphs>31</Paragraphs>
  <Slides>11</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11</vt:i4>
      </vt:variant>
    </vt:vector>
  </HeadingPairs>
  <TitlesOfParts>
    <vt:vector size="18" baseType="lpstr">
      <vt:lpstr>Aharoni</vt:lpstr>
      <vt:lpstr>Arial</vt:lpstr>
      <vt:lpstr>Arial Black</vt:lpstr>
      <vt:lpstr>Berlin Sans FB Demi</vt:lpstr>
      <vt:lpstr>Calibri</vt:lpstr>
      <vt:lpstr>Times New Roman</vt:lpstr>
      <vt:lpstr>Temă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Unitate Scolara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Şcoala Gimnazială,,General Dumitru Dămăceanu” Cosmeşti  presents you</dc:title>
  <dc:creator>Soft</dc:creator>
  <cp:lastModifiedBy>Buroňová Alena</cp:lastModifiedBy>
  <cp:revision>22</cp:revision>
  <dcterms:created xsi:type="dcterms:W3CDTF">2018-05-11T19:27:41Z</dcterms:created>
  <dcterms:modified xsi:type="dcterms:W3CDTF">2020-09-28T15:29:36Z</dcterms:modified>
</cp:coreProperties>
</file>