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60" r:id="rId4"/>
    <p:sldId id="263" r:id="rId5"/>
    <p:sldId id="264" r:id="rId6"/>
    <p:sldId id="265" r:id="rId7"/>
    <p:sldId id="257" r:id="rId8"/>
    <p:sldId id="259" r:id="rId9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81584" autoAdjust="0"/>
  </p:normalViewPr>
  <p:slideViewPr>
    <p:cSldViewPr snapToGrid="0">
      <p:cViewPr>
        <p:scale>
          <a:sx n="71" d="100"/>
          <a:sy n="71" d="100"/>
        </p:scale>
        <p:origin x="696" y="360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E7EC2EE-282D-4BEB-A43D-80CE14B1928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86CAF145-6897-4D10-8F49-3AFC5208E94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802EF7C2-59A5-43F3-86ED-355098B054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0702F5-419B-449B-8808-63D1E2A906BC}" type="datetimeFigureOut">
              <a:rPr lang="cs-CZ" smtClean="0"/>
              <a:t>29.10.2018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4E3D0C73-FBAA-4683-BB0F-23849E225E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3E50E859-0F73-4400-AA52-4FCBED5822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2C28EE-BE05-40D7-A793-DC285A5B4AF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980544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5D32FD2-7C92-4F8C-8FD0-D345B23098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7F31194C-FD36-4954-98C5-60AAFC574BE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9F10E3EB-6355-4203-A028-46F5F8F3AB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0702F5-419B-449B-8808-63D1E2A906BC}" type="datetimeFigureOut">
              <a:rPr lang="cs-CZ" smtClean="0"/>
              <a:t>29.10.2018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B253F87A-EC84-42DF-B039-ED9B74160F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146EA884-8C13-448B-B687-E30FCCBFBB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2C28EE-BE05-40D7-A793-DC285A5B4AF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036078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>
            <a:extLst>
              <a:ext uri="{FF2B5EF4-FFF2-40B4-BE49-F238E27FC236}">
                <a16:creationId xmlns:a16="http://schemas.microsoft.com/office/drawing/2014/main" id="{A27812F5-7FFF-4C69-BD73-8331AB30214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689322C3-0990-430B-8E55-748065B6A0E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4596F933-84A0-4308-9481-6FB24947E2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0702F5-419B-449B-8808-63D1E2A906BC}" type="datetimeFigureOut">
              <a:rPr lang="cs-CZ" smtClean="0"/>
              <a:t>29.10.2018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D09DBB56-0F0F-499A-8705-DCAC8F5C66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ECBCB7C6-78F1-4663-9D43-366728E959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2C28EE-BE05-40D7-A793-DC285A5B4AF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018391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D19BEE4-8761-4029-B93F-065CD242CF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14899452-5BE7-4064-9AE7-AC0E4F39F50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8CCF6491-28A9-4832-9027-86C1DCA659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0702F5-419B-449B-8808-63D1E2A906BC}" type="datetimeFigureOut">
              <a:rPr lang="cs-CZ" smtClean="0"/>
              <a:t>29.10.2018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E1946659-E2B1-440F-B9F2-63DE3E2A54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75CBE0E3-D823-4E11-9A6F-627251418C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2C28EE-BE05-40D7-A793-DC285A5B4AF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009390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25E5939-3228-4A3C-B431-8BD78F3FED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>
            <a:extLst>
              <a:ext uri="{FF2B5EF4-FFF2-40B4-BE49-F238E27FC236}">
                <a16:creationId xmlns:a16="http://schemas.microsoft.com/office/drawing/2014/main" id="{313342B9-131A-4E31-948D-156F0667CF6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096AC1C5-4D38-4048-BD24-0F8C8CD338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0702F5-419B-449B-8808-63D1E2A906BC}" type="datetimeFigureOut">
              <a:rPr lang="cs-CZ" smtClean="0"/>
              <a:t>29.10.2018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7768D5CC-A48A-434F-9C03-0EC32554CA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F6634684-D673-4F14-B38F-191CD43EA0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2C28EE-BE05-40D7-A793-DC285A5B4AF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964816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C90F45F-E9A0-4A49-9020-72F3F2E3C8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0F21D300-337F-4F13-A57F-264738C958A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>
            <a:extLst>
              <a:ext uri="{FF2B5EF4-FFF2-40B4-BE49-F238E27FC236}">
                <a16:creationId xmlns:a16="http://schemas.microsoft.com/office/drawing/2014/main" id="{2ABC43BB-6573-4DDB-9785-09B2E61CE15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7C8798D9-ABC8-4ABF-9AAF-BA9AB5B341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0702F5-419B-449B-8808-63D1E2A906BC}" type="datetimeFigureOut">
              <a:rPr lang="cs-CZ" smtClean="0"/>
              <a:t>29.10.2018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6E0339C6-43DE-4446-B255-D1251E9890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4BAA1823-D4E3-4145-BC74-7E320D6278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2C28EE-BE05-40D7-A793-DC285A5B4AF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921595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C152EBE-A1F9-4C9C-88FD-5AEBFE7891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>
            <a:extLst>
              <a:ext uri="{FF2B5EF4-FFF2-40B4-BE49-F238E27FC236}">
                <a16:creationId xmlns:a16="http://schemas.microsoft.com/office/drawing/2014/main" id="{139D02FF-BFD5-4425-BDD9-ADEA7B07272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Zástupný symbol pro obsah 3">
            <a:extLst>
              <a:ext uri="{FF2B5EF4-FFF2-40B4-BE49-F238E27FC236}">
                <a16:creationId xmlns:a16="http://schemas.microsoft.com/office/drawing/2014/main" id="{84AC80FA-1662-4814-8A01-5DEE47A9816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>
            <a:extLst>
              <a:ext uri="{FF2B5EF4-FFF2-40B4-BE49-F238E27FC236}">
                <a16:creationId xmlns:a16="http://schemas.microsoft.com/office/drawing/2014/main" id="{695B4F11-D220-40D7-B5EC-E32E3817ACD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6" name="Zástupný symbol pro obsah 5">
            <a:extLst>
              <a:ext uri="{FF2B5EF4-FFF2-40B4-BE49-F238E27FC236}">
                <a16:creationId xmlns:a16="http://schemas.microsoft.com/office/drawing/2014/main" id="{99E210A9-227F-4E02-8DAA-2C9E7F04039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>
            <a:extLst>
              <a:ext uri="{FF2B5EF4-FFF2-40B4-BE49-F238E27FC236}">
                <a16:creationId xmlns:a16="http://schemas.microsoft.com/office/drawing/2014/main" id="{EEE4507A-57FE-4B7E-83E2-8B57438D9B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0702F5-419B-449B-8808-63D1E2A906BC}" type="datetimeFigureOut">
              <a:rPr lang="cs-CZ" smtClean="0"/>
              <a:t>29.10.2018</a:t>
            </a:fld>
            <a:endParaRPr lang="cs-CZ"/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id="{A2A3C825-F480-4733-AF4A-62C39581CD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DF527FC9-A758-49E0-848D-6FE2D33053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2C28EE-BE05-40D7-A793-DC285A5B4AF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919757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9945B47-52C2-47F6-B016-D653BF5FE9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B1DDF336-B826-499E-BCA7-35A6CD2037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0702F5-419B-449B-8808-63D1E2A906BC}" type="datetimeFigureOut">
              <a:rPr lang="cs-CZ" smtClean="0"/>
              <a:t>29.10.2018</a:t>
            </a:fld>
            <a:endParaRPr 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E3D315CE-7922-478E-A222-8A3F1FA31F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B81FA280-3C80-4C7F-A4E9-845D35F39A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2C28EE-BE05-40D7-A793-DC285A5B4AF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088825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id="{D0FCCEEF-9D4B-4BB7-A778-F3EB77034F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0702F5-419B-449B-8808-63D1E2A906BC}" type="datetimeFigureOut">
              <a:rPr lang="cs-CZ" smtClean="0"/>
              <a:t>29.10.2018</a:t>
            </a:fld>
            <a:endParaRPr lang="cs-CZ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D8BB2AB7-00B2-4C33-8A57-41863DEA48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E13A6F18-05BB-4A37-939C-729BC8A5B4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2C28EE-BE05-40D7-A793-DC285A5B4AF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622505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2EC955D-DA46-4DF7-98D9-E5268D3BB9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1510C460-2A8C-497F-94EE-B1E0E32F02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>
            <a:extLst>
              <a:ext uri="{FF2B5EF4-FFF2-40B4-BE49-F238E27FC236}">
                <a16:creationId xmlns:a16="http://schemas.microsoft.com/office/drawing/2014/main" id="{2D3AC2FC-AAB9-4444-A018-E33CF93939A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D26B66F7-C5C4-4E78-B087-5956688692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0702F5-419B-449B-8808-63D1E2A906BC}" type="datetimeFigureOut">
              <a:rPr lang="cs-CZ" smtClean="0"/>
              <a:t>29.10.2018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857C9170-06DA-44ED-9107-4D17936140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494D511E-051F-4E46-8AA4-BF58007CB6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2C28EE-BE05-40D7-A793-DC285A5B4AF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932439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AFF841D-54E1-49F0-9155-E01F004630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obrázku 2">
            <a:extLst>
              <a:ext uri="{FF2B5EF4-FFF2-40B4-BE49-F238E27FC236}">
                <a16:creationId xmlns:a16="http://schemas.microsoft.com/office/drawing/2014/main" id="{6716007A-F0A1-4F0D-9A83-D23550A9F5C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>
            <a:extLst>
              <a:ext uri="{FF2B5EF4-FFF2-40B4-BE49-F238E27FC236}">
                <a16:creationId xmlns:a16="http://schemas.microsoft.com/office/drawing/2014/main" id="{426177D8-14BF-4CCD-9BC0-ED9D43F9A6B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01871D54-DD2B-43D3-A64A-9E6C14C166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0702F5-419B-449B-8808-63D1E2A906BC}" type="datetimeFigureOut">
              <a:rPr lang="cs-CZ" smtClean="0"/>
              <a:t>29.10.2018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EFB71FEB-696C-4995-86D9-2092D00B20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3E94393C-B6E0-4DF5-A54F-C0C48D507A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2C28EE-BE05-40D7-A793-DC285A5B4AF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318387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67F2D421-777D-41BE-9249-7CDDC6867D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>
            <a:extLst>
              <a:ext uri="{FF2B5EF4-FFF2-40B4-BE49-F238E27FC236}">
                <a16:creationId xmlns:a16="http://schemas.microsoft.com/office/drawing/2014/main" id="{7F8DCC24-ED08-484C-B484-A9AB8CC77CD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B69F52EA-487C-4841-A983-D249BD73663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0702F5-419B-449B-8808-63D1E2A906BC}" type="datetimeFigureOut">
              <a:rPr lang="cs-CZ" smtClean="0"/>
              <a:t>29.10.2018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780439F2-B5F4-4E06-AB28-B757CB3BAA7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07D2F01A-C3BD-4412-92F6-281AA02B85E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2C28EE-BE05-40D7-A793-DC285A5B4AF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512073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9">
            <a:extLst>
              <a:ext uri="{FF2B5EF4-FFF2-40B4-BE49-F238E27FC236}">
                <a16:creationId xmlns:a16="http://schemas.microsoft.com/office/drawing/2014/main" id="{0BC9EFE1-D8CB-4668-9980-DB108327A79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305" y="0"/>
            <a:ext cx="6271569" cy="6858000"/>
          </a:xfrm>
          <a:prstGeom prst="rect">
            <a:avLst/>
          </a:prstGeom>
          <a:gradFill>
            <a:gsLst>
              <a:gs pos="0">
                <a:schemeClr val="accent1">
                  <a:lumMod val="100000"/>
                  <a:alpha val="82000"/>
                </a:schemeClr>
              </a:gs>
              <a:gs pos="25000">
                <a:schemeClr val="accent1">
                  <a:alpha val="60000"/>
                </a:schemeClr>
              </a:gs>
              <a:gs pos="94000">
                <a:schemeClr val="bg2">
                  <a:lumMod val="75000"/>
                </a:schemeClr>
              </a:gs>
              <a:gs pos="100000">
                <a:schemeClr val="bg2">
                  <a:lumMod val="7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7CBAE1BD-B8E4-4029-8AA2-C77E4FED98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Podnadpis 2">
            <a:extLst>
              <a:ext uri="{FF2B5EF4-FFF2-40B4-BE49-F238E27FC236}">
                <a16:creationId xmlns:a16="http://schemas.microsoft.com/office/drawing/2014/main" id="{70CFFD2E-276F-4456-B37E-708A4CA82B9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788975" y="2040617"/>
            <a:ext cx="4885313" cy="2776766"/>
          </a:xfrm>
        </p:spPr>
        <p:txBody>
          <a:bodyPr anchor="b">
            <a:noAutofit/>
          </a:bodyPr>
          <a:lstStyle/>
          <a:p>
            <a:pPr algn="l"/>
            <a:r>
              <a:rPr lang="cs-CZ" sz="7000" dirty="0">
                <a:solidFill>
                  <a:srgbClr val="000000"/>
                </a:solidFill>
              </a:rPr>
              <a:t>Tepelný štít raketoplánu</a:t>
            </a:r>
          </a:p>
        </p:txBody>
      </p:sp>
      <p:sp>
        <p:nvSpPr>
          <p:cNvPr id="14" name="Freeform 49">
            <a:extLst>
              <a:ext uri="{FF2B5EF4-FFF2-40B4-BE49-F238E27FC236}">
                <a16:creationId xmlns:a16="http://schemas.microsoft.com/office/drawing/2014/main" id="{77DA6D33-2D62-458C-BF5D-DBF612FD55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590635"/>
            <a:ext cx="5478085" cy="6276841"/>
          </a:xfrm>
          <a:custGeom>
            <a:avLst/>
            <a:gdLst>
              <a:gd name="connsiteX0" fmla="*/ 2178155 w 5478085"/>
              <a:gd name="connsiteY0" fmla="*/ 0 h 6276841"/>
              <a:gd name="connsiteX1" fmla="*/ 5478085 w 5478085"/>
              <a:gd name="connsiteY1" fmla="*/ 3299930 h 6276841"/>
              <a:gd name="connsiteX2" fmla="*/ 3751098 w 5478085"/>
              <a:gd name="connsiteY2" fmla="*/ 6201577 h 6276841"/>
              <a:gd name="connsiteX3" fmla="*/ 3594858 w 5478085"/>
              <a:gd name="connsiteY3" fmla="*/ 6276841 h 6276841"/>
              <a:gd name="connsiteX4" fmla="*/ 761453 w 5478085"/>
              <a:gd name="connsiteY4" fmla="*/ 6276841 h 6276841"/>
              <a:gd name="connsiteX5" fmla="*/ 605213 w 5478085"/>
              <a:gd name="connsiteY5" fmla="*/ 6201577 h 6276841"/>
              <a:gd name="connsiteX6" fmla="*/ 79093 w 5478085"/>
              <a:gd name="connsiteY6" fmla="*/ 5846317 h 6276841"/>
              <a:gd name="connsiteX7" fmla="*/ 0 w 5478085"/>
              <a:gd name="connsiteY7" fmla="*/ 5774432 h 6276841"/>
              <a:gd name="connsiteX8" fmla="*/ 0 w 5478085"/>
              <a:gd name="connsiteY8" fmla="*/ 825429 h 6276841"/>
              <a:gd name="connsiteX9" fmla="*/ 79093 w 5478085"/>
              <a:gd name="connsiteY9" fmla="*/ 753544 h 6276841"/>
              <a:gd name="connsiteX10" fmla="*/ 2178155 w 5478085"/>
              <a:gd name="connsiteY10" fmla="*/ 0 h 62768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478085" h="6276841">
                <a:moveTo>
                  <a:pt x="2178155" y="0"/>
                </a:moveTo>
                <a:cubicBezTo>
                  <a:pt x="4000656" y="0"/>
                  <a:pt x="5478085" y="1477429"/>
                  <a:pt x="5478085" y="3299930"/>
                </a:cubicBezTo>
                <a:cubicBezTo>
                  <a:pt x="5478085" y="4552900"/>
                  <a:pt x="4779769" y="5642769"/>
                  <a:pt x="3751098" y="6201577"/>
                </a:cubicBezTo>
                <a:lnTo>
                  <a:pt x="3594858" y="6276841"/>
                </a:lnTo>
                <a:lnTo>
                  <a:pt x="761453" y="6276841"/>
                </a:lnTo>
                <a:lnTo>
                  <a:pt x="605213" y="6201577"/>
                </a:lnTo>
                <a:cubicBezTo>
                  <a:pt x="418182" y="6099975"/>
                  <a:pt x="242071" y="5980818"/>
                  <a:pt x="79093" y="5846317"/>
                </a:cubicBezTo>
                <a:lnTo>
                  <a:pt x="0" y="5774432"/>
                </a:lnTo>
                <a:lnTo>
                  <a:pt x="0" y="825429"/>
                </a:lnTo>
                <a:lnTo>
                  <a:pt x="79093" y="753544"/>
                </a:lnTo>
                <a:cubicBezTo>
                  <a:pt x="649516" y="282789"/>
                  <a:pt x="1380811" y="0"/>
                  <a:pt x="2178155" y="0"/>
                </a:cubicBezTo>
                <a:close/>
              </a:path>
            </a:pathLst>
          </a:custGeom>
          <a:solidFill>
            <a:srgbClr val="FFFFFF"/>
          </a:solidFill>
          <a:ln>
            <a:gradFill>
              <a:gsLst>
                <a:gs pos="0">
                  <a:schemeClr val="accent1">
                    <a:lumMod val="40000"/>
                    <a:lumOff val="60000"/>
                  </a:schemeClr>
                </a:gs>
                <a:gs pos="23000">
                  <a:schemeClr val="accent1">
                    <a:lumMod val="45000"/>
                    <a:lumOff val="55000"/>
                  </a:schemeClr>
                </a:gs>
                <a:gs pos="83000">
                  <a:schemeClr val="accent3"/>
                </a:gs>
                <a:gs pos="100000">
                  <a:schemeClr val="accent3"/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5" name="Picture 2" descr="https://upload.wikimedia.org/wikipedia/commons/thumb/5/51/STS-3_infrared_on_reentry.jpg/400px-STS-3_infrared_on_reentry.jpg">
            <a:extLst>
              <a:ext uri="{FF2B5EF4-FFF2-40B4-BE49-F238E27FC236}">
                <a16:creationId xmlns:a16="http://schemas.microsoft.com/office/drawing/2014/main" id="{819F9484-1EF3-42D0-9415-10F556CE74E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74" r="-2" b="-2"/>
          <a:stretch/>
        </p:blipFill>
        <p:spPr bwMode="auto">
          <a:xfrm>
            <a:off x="1" y="770037"/>
            <a:ext cx="5298683" cy="6097438"/>
          </a:xfrm>
          <a:custGeom>
            <a:avLst/>
            <a:gdLst>
              <a:gd name="connsiteX0" fmla="*/ 2178155 w 5298683"/>
              <a:gd name="connsiteY0" fmla="*/ 0 h 6097438"/>
              <a:gd name="connsiteX1" fmla="*/ 5298683 w 5298683"/>
              <a:gd name="connsiteY1" fmla="*/ 3120527 h 6097438"/>
              <a:gd name="connsiteX2" fmla="*/ 3392805 w 5298683"/>
              <a:gd name="connsiteY2" fmla="*/ 5995828 h 6097438"/>
              <a:gd name="connsiteX3" fmla="*/ 3115184 w 5298683"/>
              <a:gd name="connsiteY3" fmla="*/ 6097438 h 6097438"/>
              <a:gd name="connsiteX4" fmla="*/ 1241127 w 5298683"/>
              <a:gd name="connsiteY4" fmla="*/ 6097438 h 6097438"/>
              <a:gd name="connsiteX5" fmla="*/ 963506 w 5298683"/>
              <a:gd name="connsiteY5" fmla="*/ 5995828 h 6097438"/>
              <a:gd name="connsiteX6" fmla="*/ 193210 w 5298683"/>
              <a:gd name="connsiteY6" fmla="*/ 5528477 h 6097438"/>
              <a:gd name="connsiteX7" fmla="*/ 0 w 5298683"/>
              <a:gd name="connsiteY7" fmla="*/ 5352876 h 6097438"/>
              <a:gd name="connsiteX8" fmla="*/ 0 w 5298683"/>
              <a:gd name="connsiteY8" fmla="*/ 888178 h 6097438"/>
              <a:gd name="connsiteX9" fmla="*/ 193210 w 5298683"/>
              <a:gd name="connsiteY9" fmla="*/ 712577 h 6097438"/>
              <a:gd name="connsiteX10" fmla="*/ 2178155 w 5298683"/>
              <a:gd name="connsiteY10" fmla="*/ 0 h 60974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298683" h="6097438">
                <a:moveTo>
                  <a:pt x="2178155" y="0"/>
                </a:moveTo>
                <a:cubicBezTo>
                  <a:pt x="3901575" y="0"/>
                  <a:pt x="5298683" y="1397108"/>
                  <a:pt x="5298683" y="3120527"/>
                </a:cubicBezTo>
                <a:cubicBezTo>
                  <a:pt x="5298683" y="4413092"/>
                  <a:pt x="4512810" y="5522106"/>
                  <a:pt x="3392805" y="5995828"/>
                </a:cubicBezTo>
                <a:lnTo>
                  <a:pt x="3115184" y="6097438"/>
                </a:lnTo>
                <a:lnTo>
                  <a:pt x="1241127" y="6097438"/>
                </a:lnTo>
                <a:lnTo>
                  <a:pt x="963506" y="5995828"/>
                </a:lnTo>
                <a:cubicBezTo>
                  <a:pt x="683504" y="5877397"/>
                  <a:pt x="424387" y="5719261"/>
                  <a:pt x="193210" y="5528477"/>
                </a:cubicBezTo>
                <a:lnTo>
                  <a:pt x="0" y="5352876"/>
                </a:lnTo>
                <a:lnTo>
                  <a:pt x="0" y="888178"/>
                </a:lnTo>
                <a:lnTo>
                  <a:pt x="193210" y="712577"/>
                </a:lnTo>
                <a:cubicBezTo>
                  <a:pt x="732621" y="267415"/>
                  <a:pt x="1424159" y="0"/>
                  <a:pt x="2178155" y="0"/>
                </a:cubicBezTo>
                <a:close/>
              </a:path>
            </a:pathLst>
          </a:custGeom>
          <a:noFill/>
          <a:effectLst>
            <a:softEdge rad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885502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A958391-BED1-4471-A666-98EB5B1395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Co to je?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9C13DF2D-E768-4315-9AAB-DCA32316655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Tepelný štít je navržen tak, aby chránil předmět před absorbováním nadměrného tepla z vnějšího zdroje tím, že odvádí, odráží nebo prostě absorbuje teplo. </a:t>
            </a:r>
          </a:p>
          <a:p>
            <a:r>
              <a:rPr lang="cs-CZ" dirty="0"/>
              <a:t>Pro kosmické lodě byly použity dva základní typy aerodynamického tepelného štítu: - </a:t>
            </a:r>
            <a:r>
              <a:rPr lang="cs-CZ" dirty="0" err="1"/>
              <a:t>Thermal</a:t>
            </a:r>
            <a:r>
              <a:rPr lang="cs-CZ" dirty="0"/>
              <a:t> </a:t>
            </a:r>
            <a:r>
              <a:rPr lang="cs-CZ" dirty="0" err="1"/>
              <a:t>Soak</a:t>
            </a:r>
            <a:endParaRPr lang="cs-CZ" sz="1800" dirty="0"/>
          </a:p>
          <a:p>
            <a:pPr marL="0" indent="0">
              <a:buNone/>
            </a:pPr>
            <a:r>
              <a:rPr lang="cs-CZ" sz="1800" dirty="0"/>
              <a:t>		               </a:t>
            </a:r>
            <a:r>
              <a:rPr lang="cs-CZ" sz="1800" b="1" dirty="0"/>
              <a:t>- </a:t>
            </a:r>
            <a:r>
              <a:rPr lang="cs-CZ" dirty="0"/>
              <a:t>Ablativ</a:t>
            </a:r>
          </a:p>
        </p:txBody>
      </p:sp>
    </p:spTree>
    <p:extLst>
      <p:ext uri="{BB962C8B-B14F-4D97-AF65-F5344CB8AC3E}">
        <p14:creationId xmlns:p14="http://schemas.microsoft.com/office/powerpoint/2010/main" val="304611075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8B0BD9B-AA5F-41E5-A762-66122ED06B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Thermal</a:t>
            </a:r>
            <a:r>
              <a:rPr lang="cs-CZ" dirty="0"/>
              <a:t> </a:t>
            </a:r>
            <a:r>
              <a:rPr lang="cs-CZ" dirty="0" err="1"/>
              <a:t>soak</a:t>
            </a:r>
            <a:endParaRPr lang="cs-CZ" dirty="0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99422FF1-7427-46A2-9ABB-B14A2BF06E1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Tepelný štít se používá jako izolační materiál, který absorbuje a vyzařuje teplo od konstrukce kosmické lodi. Používá se na raketoplán a horní plochy kapsle Orion. Skládá se převážně z mřížky na bázi křemíku založené na ochranu vozidla.</a:t>
            </a:r>
          </a:p>
        </p:txBody>
      </p:sp>
    </p:spTree>
    <p:extLst>
      <p:ext uri="{BB962C8B-B14F-4D97-AF65-F5344CB8AC3E}">
        <p14:creationId xmlns:p14="http://schemas.microsoft.com/office/powerpoint/2010/main" val="50464104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VÃ½sledek obrÃ¡zku pro thermal protection system orbiter 102">
            <a:extLst>
              <a:ext uri="{FF2B5EF4-FFF2-40B4-BE49-F238E27FC236}">
                <a16:creationId xmlns:a16="http://schemas.microsoft.com/office/drawing/2014/main" id="{4973E62D-6413-445B-AFE0-BF02042702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4411" y="583950"/>
            <a:ext cx="9523178" cy="56900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9783974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Rectangle 72">
            <a:extLst>
              <a:ext uri="{FF2B5EF4-FFF2-40B4-BE49-F238E27FC236}">
                <a16:creationId xmlns:a16="http://schemas.microsoft.com/office/drawing/2014/main" id="{F56F5174-31D9-4DBB-AAB7-A1FD7BDB13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5614875" cy="6858000"/>
          </a:xfrm>
          <a:prstGeom prst="rect">
            <a:avLst/>
          </a:prstGeom>
          <a:gradFill>
            <a:gsLst>
              <a:gs pos="0">
                <a:schemeClr val="accent1">
                  <a:lumMod val="100000"/>
                  <a:alpha val="82000"/>
                </a:schemeClr>
              </a:gs>
              <a:gs pos="25000">
                <a:schemeClr val="accent1">
                  <a:alpha val="60000"/>
                </a:schemeClr>
              </a:gs>
              <a:gs pos="94000">
                <a:schemeClr val="bg2">
                  <a:lumMod val="75000"/>
                </a:schemeClr>
              </a:gs>
              <a:gs pos="100000">
                <a:schemeClr val="bg2">
                  <a:lumMod val="7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5" name="Picture 74">
            <a:extLst>
              <a:ext uri="{FF2B5EF4-FFF2-40B4-BE49-F238E27FC236}">
                <a16:creationId xmlns:a16="http://schemas.microsoft.com/office/drawing/2014/main" id="{AE113210-7872-481A-ADE6-3A05CCAF5E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BDA405F6-82D1-4F89-9A3F-F0D8FD01DF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4105" y="802955"/>
            <a:ext cx="4977976" cy="1454051"/>
          </a:xfrm>
        </p:spPr>
        <p:txBody>
          <a:bodyPr>
            <a:normAutofit/>
          </a:bodyPr>
          <a:lstStyle/>
          <a:p>
            <a:r>
              <a:rPr lang="cs-CZ">
                <a:solidFill>
                  <a:srgbClr val="000000"/>
                </a:solidFill>
              </a:rPr>
              <a:t>Ablativní tepelný štít </a:t>
            </a:r>
          </a:p>
        </p:txBody>
      </p:sp>
      <p:sp>
        <p:nvSpPr>
          <p:cNvPr id="77" name="Freeform 62">
            <a:extLst>
              <a:ext uri="{FF2B5EF4-FFF2-40B4-BE49-F238E27FC236}">
                <a16:creationId xmlns:a16="http://schemas.microsoft.com/office/drawing/2014/main" id="{F9A95BEE-6BB1-4A28-A8E6-A34B2E42EF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738619"/>
            <a:ext cx="5000438" cy="5400962"/>
          </a:xfrm>
          <a:custGeom>
            <a:avLst/>
            <a:gdLst>
              <a:gd name="connsiteX0" fmla="*/ 2299956 w 5000438"/>
              <a:gd name="connsiteY0" fmla="*/ 0 h 5400962"/>
              <a:gd name="connsiteX1" fmla="*/ 5000438 w 5000438"/>
              <a:gd name="connsiteY1" fmla="*/ 2700481 h 5400962"/>
              <a:gd name="connsiteX2" fmla="*/ 2299956 w 5000438"/>
              <a:gd name="connsiteY2" fmla="*/ 5400962 h 5400962"/>
              <a:gd name="connsiteX3" fmla="*/ 60675 w 5000438"/>
              <a:gd name="connsiteY3" fmla="*/ 4210346 h 5400962"/>
              <a:gd name="connsiteX4" fmla="*/ 0 w 5000438"/>
              <a:gd name="connsiteY4" fmla="*/ 4110472 h 5400962"/>
              <a:gd name="connsiteX5" fmla="*/ 0 w 5000438"/>
              <a:gd name="connsiteY5" fmla="*/ 1290491 h 5400962"/>
              <a:gd name="connsiteX6" fmla="*/ 60675 w 5000438"/>
              <a:gd name="connsiteY6" fmla="*/ 1190617 h 5400962"/>
              <a:gd name="connsiteX7" fmla="*/ 2299956 w 5000438"/>
              <a:gd name="connsiteY7" fmla="*/ 0 h 54009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000438" h="5400962">
                <a:moveTo>
                  <a:pt x="2299956" y="0"/>
                </a:moveTo>
                <a:cubicBezTo>
                  <a:pt x="3791390" y="0"/>
                  <a:pt x="5000438" y="1209047"/>
                  <a:pt x="5000438" y="2700481"/>
                </a:cubicBezTo>
                <a:cubicBezTo>
                  <a:pt x="5000438" y="4191915"/>
                  <a:pt x="3791390" y="5400962"/>
                  <a:pt x="2299956" y="5400962"/>
                </a:cubicBezTo>
                <a:cubicBezTo>
                  <a:pt x="1367810" y="5400962"/>
                  <a:pt x="545971" y="4928678"/>
                  <a:pt x="60675" y="4210346"/>
                </a:cubicBezTo>
                <a:lnTo>
                  <a:pt x="0" y="4110472"/>
                </a:lnTo>
                <a:lnTo>
                  <a:pt x="0" y="1290491"/>
                </a:lnTo>
                <a:lnTo>
                  <a:pt x="60675" y="1190617"/>
                </a:lnTo>
                <a:cubicBezTo>
                  <a:pt x="545971" y="472284"/>
                  <a:pt x="1367810" y="0"/>
                  <a:pt x="2299956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7172" name="Picture 4" descr="SouvisejÃ­cÃ­ obrÃ¡zek">
            <a:extLst>
              <a:ext uri="{FF2B5EF4-FFF2-40B4-BE49-F238E27FC236}">
                <a16:creationId xmlns:a16="http://schemas.microsoft.com/office/drawing/2014/main" id="{F26EAE04-CD6A-4CB8-A7D5-A7518151568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" b="4234"/>
          <a:stretch/>
        </p:blipFill>
        <p:spPr bwMode="auto">
          <a:xfrm>
            <a:off x="20" y="907231"/>
            <a:ext cx="4838021" cy="5063738"/>
          </a:xfrm>
          <a:custGeom>
            <a:avLst/>
            <a:gdLst>
              <a:gd name="connsiteX0" fmla="*/ 2306172 w 4838041"/>
              <a:gd name="connsiteY0" fmla="*/ 0 h 5063738"/>
              <a:gd name="connsiteX1" fmla="*/ 4838041 w 4838041"/>
              <a:gd name="connsiteY1" fmla="*/ 2531869 h 5063738"/>
              <a:gd name="connsiteX2" fmla="*/ 2306172 w 4838041"/>
              <a:gd name="connsiteY2" fmla="*/ 5063738 h 5063738"/>
              <a:gd name="connsiteX3" fmla="*/ 79886 w 4838041"/>
              <a:gd name="connsiteY3" fmla="*/ 3738709 h 5063738"/>
              <a:gd name="connsiteX4" fmla="*/ 0 w 4838041"/>
              <a:gd name="connsiteY4" fmla="*/ 3572876 h 5063738"/>
              <a:gd name="connsiteX5" fmla="*/ 0 w 4838041"/>
              <a:gd name="connsiteY5" fmla="*/ 1490863 h 5063738"/>
              <a:gd name="connsiteX6" fmla="*/ 79886 w 4838041"/>
              <a:gd name="connsiteY6" fmla="*/ 1325030 h 5063738"/>
              <a:gd name="connsiteX7" fmla="*/ 2306172 w 4838041"/>
              <a:gd name="connsiteY7" fmla="*/ 0 h 50637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838041" h="5063738">
                <a:moveTo>
                  <a:pt x="2306172" y="0"/>
                </a:moveTo>
                <a:cubicBezTo>
                  <a:pt x="3704485" y="0"/>
                  <a:pt x="4838041" y="1133556"/>
                  <a:pt x="4838041" y="2531869"/>
                </a:cubicBezTo>
                <a:cubicBezTo>
                  <a:pt x="4838041" y="3930182"/>
                  <a:pt x="3704485" y="5063738"/>
                  <a:pt x="2306172" y="5063738"/>
                </a:cubicBezTo>
                <a:cubicBezTo>
                  <a:pt x="1344832" y="5063738"/>
                  <a:pt x="508631" y="4527956"/>
                  <a:pt x="79886" y="3738709"/>
                </a:cubicBezTo>
                <a:lnTo>
                  <a:pt x="0" y="3572876"/>
                </a:lnTo>
                <a:lnTo>
                  <a:pt x="0" y="1490863"/>
                </a:lnTo>
                <a:lnTo>
                  <a:pt x="79886" y="1325030"/>
                </a:lnTo>
                <a:cubicBezTo>
                  <a:pt x="508631" y="535783"/>
                  <a:pt x="1344832" y="0"/>
                  <a:pt x="2306172" y="0"/>
                </a:cubicBezTo>
                <a:close/>
              </a:path>
            </a:pathLst>
          </a:custGeom>
          <a:noFill/>
          <a:effectLst>
            <a:softEdge rad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803FF61C-633D-41D6-9FEC-58B24D783AA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0574" y="2421682"/>
            <a:ext cx="4977578" cy="3639289"/>
          </a:xfrm>
        </p:spPr>
        <p:txBody>
          <a:bodyPr anchor="ctr">
            <a:normAutofit/>
          </a:bodyPr>
          <a:lstStyle/>
          <a:p>
            <a:r>
              <a:rPr lang="cs-CZ" sz="2000">
                <a:solidFill>
                  <a:srgbClr val="000000"/>
                </a:solidFill>
              </a:rPr>
              <a:t>Ablativní tepelný štít se skládá z vrstvy fenolické pryskyřice (plastové) v rozmezí od -23 mm (1.33 cm).</a:t>
            </a:r>
          </a:p>
          <a:p>
            <a:r>
              <a:rPr lang="cs-CZ" sz="2000">
                <a:solidFill>
                  <a:srgbClr val="000000"/>
                </a:solidFill>
              </a:rPr>
              <a:t> Vnější povrch se změní na bílou, charakterizují a poté se odfiltrují a odváží teplo.</a:t>
            </a:r>
          </a:p>
          <a:p>
            <a:r>
              <a:rPr lang="cs-CZ" sz="2000">
                <a:solidFill>
                  <a:srgbClr val="000000"/>
                </a:solidFill>
              </a:rPr>
              <a:t>Např.: Merkur, Gemini, Apollo a kosmická loď Orion</a:t>
            </a:r>
          </a:p>
        </p:txBody>
      </p:sp>
      <p:sp>
        <p:nvSpPr>
          <p:cNvPr id="4" name="AutoShape 2" descr="SouvisejÃ­cÃ­ obrÃ¡zek">
            <a:extLst>
              <a:ext uri="{FF2B5EF4-FFF2-40B4-BE49-F238E27FC236}">
                <a16:creationId xmlns:a16="http://schemas.microsoft.com/office/drawing/2014/main" id="{DD371F2F-CC30-4536-8CCC-B6C99F13CAC4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9798556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ázek 5">
            <a:extLst>
              <a:ext uri="{FF2B5EF4-FFF2-40B4-BE49-F238E27FC236}">
                <a16:creationId xmlns:a16="http://schemas.microsoft.com/office/drawing/2014/main" id="{BEA293D1-7B4F-4B58-9039-4AF35D13E36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1420" y="1357037"/>
            <a:ext cx="10905066" cy="4143925"/>
          </a:xfrm>
          <a:prstGeom prst="rect">
            <a:avLst/>
          </a:prstGeom>
        </p:spPr>
      </p:pic>
      <p:sp>
        <p:nvSpPr>
          <p:cNvPr id="7" name="TextovéPole 6">
            <a:extLst>
              <a:ext uri="{FF2B5EF4-FFF2-40B4-BE49-F238E27FC236}">
                <a16:creationId xmlns:a16="http://schemas.microsoft.com/office/drawing/2014/main" id="{F250AC1F-63E3-4B88-9F33-F59D1EBC3DA8}"/>
              </a:ext>
            </a:extLst>
          </p:cNvPr>
          <p:cNvSpPr txBox="1"/>
          <p:nvPr/>
        </p:nvSpPr>
        <p:spPr>
          <a:xfrm>
            <a:off x="3964641" y="5957047"/>
            <a:ext cx="42627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err="1"/>
              <a:t>Unablated</a:t>
            </a:r>
            <a:r>
              <a:rPr lang="cs-CZ" dirty="0"/>
              <a:t> vs. </a:t>
            </a:r>
            <a:r>
              <a:rPr lang="cs-CZ" dirty="0" err="1"/>
              <a:t>Ablated</a:t>
            </a:r>
            <a:r>
              <a:rPr lang="cs-CZ" dirty="0"/>
              <a:t> Apollo </a:t>
            </a:r>
            <a:r>
              <a:rPr lang="cs-CZ" dirty="0" err="1"/>
              <a:t>heat</a:t>
            </a:r>
            <a:r>
              <a:rPr lang="cs-CZ" dirty="0"/>
              <a:t> </a:t>
            </a:r>
            <a:r>
              <a:rPr lang="cs-CZ" dirty="0" err="1"/>
              <a:t>shield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69190347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2E301EA-C510-4F10-BF91-9AD18EF405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Proč je TPS zapotřebí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CFDE68F7-43EA-40C0-83F9-3748F851CF6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Hliníková konstrukce orbitu nemohla odolávat teplotám nad 175 ° C (347 ° F) bez poškození konstrukce, proto se používá na ochranu tepelný štít</a:t>
            </a:r>
          </a:p>
          <a:p>
            <a:r>
              <a:rPr lang="cs-CZ" dirty="0"/>
              <a:t> Aerodynamické vytápění během </a:t>
            </a:r>
            <a:r>
              <a:rPr lang="cs-CZ" dirty="0" err="1"/>
              <a:t>reentry</a:t>
            </a:r>
            <a:r>
              <a:rPr lang="cs-CZ" dirty="0"/>
              <a:t> (krouživý vzruch)  by posunulo teplotu v této oblasti nad tuto úroveň, takže byl zapotřebí účinný izolátor.</a:t>
            </a:r>
          </a:p>
          <a:p>
            <a:pPr marL="0" indent="0">
              <a:buNone/>
            </a:pPr>
            <a:br>
              <a:rPr lang="cs-CZ" dirty="0"/>
            </a:b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70177240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VÃ½sledek obrÃ¡zku pro provedenÃ­ tepelnÃ©ho Å¡tÃ­tu">
            <a:extLst>
              <a:ext uri="{FF2B5EF4-FFF2-40B4-BE49-F238E27FC236}">
                <a16:creationId xmlns:a16="http://schemas.microsoft.com/office/drawing/2014/main" id="{F9BD6E75-FDC7-4151-88B9-1B29533CA89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20" r="33644" b="1"/>
          <a:stretch/>
        </p:blipFill>
        <p:spPr bwMode="auto">
          <a:xfrm>
            <a:off x="5797543" y="10"/>
            <a:ext cx="6394152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5" name="Picture 134">
            <a:extLst>
              <a:ext uri="{FF2B5EF4-FFF2-40B4-BE49-F238E27FC236}">
                <a16:creationId xmlns:a16="http://schemas.microsoft.com/office/drawing/2014/main" id="{54DDEBDD-D8BD-41A6-8A0D-B00E3768B0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 flipV="1"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A593248C-3A4B-407C-A398-BE2D27EBEC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4998" y="798445"/>
            <a:ext cx="4803636" cy="1311664"/>
          </a:xfrm>
        </p:spPr>
        <p:txBody>
          <a:bodyPr>
            <a:normAutofit/>
          </a:bodyPr>
          <a:lstStyle/>
          <a:p>
            <a:r>
              <a:rPr lang="cs-CZ" dirty="0">
                <a:solidFill>
                  <a:srgbClr val="000000"/>
                </a:solidFill>
              </a:rPr>
              <a:t>Provedení tepelného štítu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73AE79BF-875D-462F-9E2F-D4E07EDF966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4997" y="2272143"/>
            <a:ext cx="4706803" cy="3788830"/>
          </a:xfrm>
        </p:spPr>
        <p:txBody>
          <a:bodyPr anchor="ctr">
            <a:normAutofit/>
          </a:bodyPr>
          <a:lstStyle/>
          <a:p>
            <a:r>
              <a:rPr lang="cs-CZ" dirty="0">
                <a:solidFill>
                  <a:srgbClr val="000000"/>
                </a:solidFill>
              </a:rPr>
              <a:t>Tepelný štít je obvykle pevnou součástí tělesa. Může být nanesen plošně přímo na povrch a je skládán z menších částí.  </a:t>
            </a:r>
          </a:p>
        </p:txBody>
      </p:sp>
    </p:spTree>
    <p:extLst>
      <p:ext uri="{BB962C8B-B14F-4D97-AF65-F5344CB8AC3E}">
        <p14:creationId xmlns:p14="http://schemas.microsoft.com/office/powerpoint/2010/main" val="3760226685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175</TotalTime>
  <Words>207</Words>
  <Application>Microsoft Office PowerPoint</Application>
  <PresentationFormat>Širokoúhlá obrazovka</PresentationFormat>
  <Paragraphs>18</Paragraphs>
  <Slides>8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8</vt:i4>
      </vt:variant>
    </vt:vector>
  </HeadingPairs>
  <TitlesOfParts>
    <vt:vector size="12" baseType="lpstr">
      <vt:lpstr>Arial</vt:lpstr>
      <vt:lpstr>Calibri</vt:lpstr>
      <vt:lpstr>Calibri Light</vt:lpstr>
      <vt:lpstr>Motiv Office</vt:lpstr>
      <vt:lpstr>Prezentace aplikace PowerPoint</vt:lpstr>
      <vt:lpstr>Co to je?</vt:lpstr>
      <vt:lpstr>Thermal soak</vt:lpstr>
      <vt:lpstr>Prezentace aplikace PowerPoint</vt:lpstr>
      <vt:lpstr>Ablativní tepelný štít </vt:lpstr>
      <vt:lpstr>Prezentace aplikace PowerPoint</vt:lpstr>
      <vt:lpstr>Proč je TPS zapotřebí</vt:lpstr>
      <vt:lpstr>Provedení tepelného štítu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Thermal shield</dc:title>
  <dc:creator>HP</dc:creator>
  <cp:lastModifiedBy>HP</cp:lastModifiedBy>
  <cp:revision>13</cp:revision>
  <dcterms:created xsi:type="dcterms:W3CDTF">2018-10-29T15:36:48Z</dcterms:created>
  <dcterms:modified xsi:type="dcterms:W3CDTF">2018-10-29T18:32:46Z</dcterms:modified>
</cp:coreProperties>
</file>