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87" r:id="rId2"/>
    <p:sldId id="286" r:id="rId3"/>
    <p:sldId id="314" r:id="rId4"/>
    <p:sldId id="308" r:id="rId5"/>
    <p:sldId id="309" r:id="rId6"/>
    <p:sldId id="310" r:id="rId7"/>
    <p:sldId id="311" r:id="rId8"/>
    <p:sldId id="313" r:id="rId9"/>
    <p:sldId id="304" r:id="rId10"/>
    <p:sldId id="305" r:id="rId11"/>
    <p:sldId id="281" r:id="rId12"/>
    <p:sldId id="289" r:id="rId13"/>
    <p:sldId id="267" r:id="rId14"/>
    <p:sldId id="315" r:id="rId15"/>
    <p:sldId id="278" r:id="rId16"/>
    <p:sldId id="297" r:id="rId17"/>
    <p:sldId id="272" r:id="rId18"/>
    <p:sldId id="301" r:id="rId19"/>
    <p:sldId id="292" r:id="rId20"/>
    <p:sldId id="276" r:id="rId21"/>
    <p:sldId id="290" r:id="rId22"/>
    <p:sldId id="269" r:id="rId23"/>
    <p:sldId id="295" r:id="rId24"/>
    <p:sldId id="291" r:id="rId25"/>
    <p:sldId id="302" r:id="rId26"/>
    <p:sldId id="279" r:id="rId27"/>
    <p:sldId id="306" r:id="rId28"/>
    <p:sldId id="266" r:id="rId29"/>
    <p:sldId id="299" r:id="rId30"/>
    <p:sldId id="288" r:id="rId31"/>
    <p:sldId id="270" r:id="rId32"/>
    <p:sldId id="300" r:id="rId33"/>
    <p:sldId id="298" r:id="rId34"/>
    <p:sldId id="280" r:id="rId35"/>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7B9"/>
    <a:srgbClr val="91C4C5"/>
    <a:srgbClr val="82D8C1"/>
    <a:srgbClr val="29A3FF"/>
    <a:srgbClr val="0088EE"/>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595" autoAdjust="0"/>
  </p:normalViewPr>
  <p:slideViewPr>
    <p:cSldViewPr>
      <p:cViewPr varScale="1">
        <p:scale>
          <a:sx n="69" d="100"/>
          <a:sy n="69" d="100"/>
        </p:scale>
        <p:origin x="77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4588C-4C28-4AAA-851B-046B855896F3}"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l-GR"/>
        </a:p>
      </dgm:t>
    </dgm:pt>
    <dgm:pt modelId="{22CCD55C-BB28-4AB5-A531-5D446DBEB14E}">
      <dgm:prSet/>
      <dgm:spPr>
        <a:solidFill>
          <a:srgbClr val="79B7B9"/>
        </a:solidFill>
      </dgm:spPr>
      <dgm:t>
        <a:bodyPr/>
        <a:lstStyle/>
        <a:p>
          <a:pPr algn="ctr" rtl="0"/>
          <a:r>
            <a:rPr lang="en-US" dirty="0"/>
            <a:t>Odyssey- Migration and its Influence on Teens</a:t>
          </a:r>
          <a:endParaRPr lang="el-GR" dirty="0"/>
        </a:p>
      </dgm:t>
    </dgm:pt>
    <dgm:pt modelId="{557138AF-3D7D-4C61-949A-20EE96ABF4F6}" type="parTrans" cxnId="{D86C0371-9715-43CC-A6E5-94A6224116EC}">
      <dgm:prSet/>
      <dgm:spPr/>
      <dgm:t>
        <a:bodyPr/>
        <a:lstStyle/>
        <a:p>
          <a:endParaRPr lang="el-GR"/>
        </a:p>
      </dgm:t>
    </dgm:pt>
    <dgm:pt modelId="{9FE8F16F-3EAD-4216-B7D7-3310781CA428}" type="sibTrans" cxnId="{D86C0371-9715-43CC-A6E5-94A6224116EC}">
      <dgm:prSet/>
      <dgm:spPr/>
      <dgm:t>
        <a:bodyPr/>
        <a:lstStyle/>
        <a:p>
          <a:endParaRPr lang="el-GR"/>
        </a:p>
      </dgm:t>
    </dgm:pt>
    <dgm:pt modelId="{827647BF-53A8-4753-84E2-17CA30677929}" type="pres">
      <dgm:prSet presAssocID="{3504588C-4C28-4AAA-851B-046B855896F3}" presName="linear" presStyleCnt="0">
        <dgm:presLayoutVars>
          <dgm:animLvl val="lvl"/>
          <dgm:resizeHandles val="exact"/>
        </dgm:presLayoutVars>
      </dgm:prSet>
      <dgm:spPr/>
      <dgm:t>
        <a:bodyPr/>
        <a:lstStyle/>
        <a:p>
          <a:endParaRPr lang="el-GR"/>
        </a:p>
      </dgm:t>
    </dgm:pt>
    <dgm:pt modelId="{83B90DAD-2761-4F3F-8332-5C3173D490FE}" type="pres">
      <dgm:prSet presAssocID="{22CCD55C-BB28-4AB5-A531-5D446DBEB14E}" presName="parentText" presStyleLbl="node1" presStyleIdx="0" presStyleCnt="1" custLinFactNeighborX="5907" custLinFactNeighborY="-55226">
        <dgm:presLayoutVars>
          <dgm:chMax val="0"/>
          <dgm:bulletEnabled val="1"/>
        </dgm:presLayoutVars>
      </dgm:prSet>
      <dgm:spPr/>
      <dgm:t>
        <a:bodyPr/>
        <a:lstStyle/>
        <a:p>
          <a:endParaRPr lang="el-GR"/>
        </a:p>
      </dgm:t>
    </dgm:pt>
  </dgm:ptLst>
  <dgm:cxnLst>
    <dgm:cxn modelId="{D86C0371-9715-43CC-A6E5-94A6224116EC}" srcId="{3504588C-4C28-4AAA-851B-046B855896F3}" destId="{22CCD55C-BB28-4AB5-A531-5D446DBEB14E}" srcOrd="0" destOrd="0" parTransId="{557138AF-3D7D-4C61-949A-20EE96ABF4F6}" sibTransId="{9FE8F16F-3EAD-4216-B7D7-3310781CA428}"/>
    <dgm:cxn modelId="{46CC87B0-DA21-44A8-9FC7-84F95780B24D}" type="presOf" srcId="{22CCD55C-BB28-4AB5-A531-5D446DBEB14E}" destId="{83B90DAD-2761-4F3F-8332-5C3173D490FE}" srcOrd="0" destOrd="0" presId="urn:microsoft.com/office/officeart/2005/8/layout/vList2"/>
    <dgm:cxn modelId="{FC9B676E-2038-4F9E-AD69-3AB1B2BA8C1F}" type="presOf" srcId="{3504588C-4C28-4AAA-851B-046B855896F3}" destId="{827647BF-53A8-4753-84E2-17CA30677929}" srcOrd="0" destOrd="0" presId="urn:microsoft.com/office/officeart/2005/8/layout/vList2"/>
    <dgm:cxn modelId="{B9C37CA5-74CB-4524-9B33-3FA331C547E4}" type="presParOf" srcId="{827647BF-53A8-4753-84E2-17CA30677929}" destId="{83B90DAD-2761-4F3F-8332-5C3173D490F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04588C-4C28-4AAA-851B-046B855896F3}"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l-GR"/>
        </a:p>
      </dgm:t>
    </dgm:pt>
    <dgm:pt modelId="{22CCD55C-BB28-4AB5-A531-5D446DBEB14E}">
      <dgm:prSet custT="1"/>
      <dgm:spPr>
        <a:solidFill>
          <a:srgbClr val="82D8C1"/>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pPr algn="ctr" rtl="0"/>
          <a:r>
            <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COMING INTO THE EU</a:t>
          </a:r>
        </a:p>
        <a:p>
          <a:pPr algn="ctr" rtl="0"/>
          <a:endParaRPr lang="en-US" sz="3800" dirty="0"/>
        </a:p>
        <a:p>
          <a:pPr algn="ctr" rtl="0"/>
          <a:r>
            <a:rPr lang="en-US" sz="3800" dirty="0"/>
            <a:t>Via   Greece</a:t>
          </a:r>
          <a:endParaRPr lang="el-GR" sz="3800" dirty="0"/>
        </a:p>
      </dgm:t>
    </dgm:pt>
    <dgm:pt modelId="{557138AF-3D7D-4C61-949A-20EE96ABF4F6}" type="parTrans" cxnId="{D86C0371-9715-43CC-A6E5-94A6224116EC}">
      <dgm:prSet/>
      <dgm:spPr/>
      <dgm:t>
        <a:bodyPr/>
        <a:lstStyle/>
        <a:p>
          <a:endParaRPr lang="el-GR"/>
        </a:p>
      </dgm:t>
    </dgm:pt>
    <dgm:pt modelId="{9FE8F16F-3EAD-4216-B7D7-3310781CA428}" type="sibTrans" cxnId="{D86C0371-9715-43CC-A6E5-94A6224116EC}">
      <dgm:prSet/>
      <dgm:spPr/>
      <dgm:t>
        <a:bodyPr/>
        <a:lstStyle/>
        <a:p>
          <a:endParaRPr lang="el-GR"/>
        </a:p>
      </dgm:t>
    </dgm:pt>
    <dgm:pt modelId="{827647BF-53A8-4753-84E2-17CA30677929}" type="pres">
      <dgm:prSet presAssocID="{3504588C-4C28-4AAA-851B-046B855896F3}" presName="linear" presStyleCnt="0">
        <dgm:presLayoutVars>
          <dgm:animLvl val="lvl"/>
          <dgm:resizeHandles val="exact"/>
        </dgm:presLayoutVars>
      </dgm:prSet>
      <dgm:spPr/>
      <dgm:t>
        <a:bodyPr/>
        <a:lstStyle/>
        <a:p>
          <a:endParaRPr lang="el-GR"/>
        </a:p>
      </dgm:t>
    </dgm:pt>
    <dgm:pt modelId="{83B90DAD-2761-4F3F-8332-5C3173D490FE}" type="pres">
      <dgm:prSet presAssocID="{22CCD55C-BB28-4AB5-A531-5D446DBEB14E}" presName="parentText" presStyleLbl="node1" presStyleIdx="0" presStyleCnt="1" custLinFactNeighborY="-2118">
        <dgm:presLayoutVars>
          <dgm:chMax val="0"/>
          <dgm:bulletEnabled val="1"/>
        </dgm:presLayoutVars>
      </dgm:prSet>
      <dgm:spPr/>
      <dgm:t>
        <a:bodyPr/>
        <a:lstStyle/>
        <a:p>
          <a:endParaRPr lang="el-GR"/>
        </a:p>
      </dgm:t>
    </dgm:pt>
  </dgm:ptLst>
  <dgm:cxnLst>
    <dgm:cxn modelId="{636CFC32-692C-44D7-BF13-B969F1EC736D}" type="presOf" srcId="{22CCD55C-BB28-4AB5-A531-5D446DBEB14E}" destId="{83B90DAD-2761-4F3F-8332-5C3173D490FE}" srcOrd="0" destOrd="0" presId="urn:microsoft.com/office/officeart/2005/8/layout/vList2"/>
    <dgm:cxn modelId="{D86C0371-9715-43CC-A6E5-94A6224116EC}" srcId="{3504588C-4C28-4AAA-851B-046B855896F3}" destId="{22CCD55C-BB28-4AB5-A531-5D446DBEB14E}" srcOrd="0" destOrd="0" parTransId="{557138AF-3D7D-4C61-949A-20EE96ABF4F6}" sibTransId="{9FE8F16F-3EAD-4216-B7D7-3310781CA428}"/>
    <dgm:cxn modelId="{58D355C7-E131-4E78-AF45-C388B9247E61}" type="presOf" srcId="{3504588C-4C28-4AAA-851B-046B855896F3}" destId="{827647BF-53A8-4753-84E2-17CA30677929}" srcOrd="0" destOrd="0" presId="urn:microsoft.com/office/officeart/2005/8/layout/vList2"/>
    <dgm:cxn modelId="{62B137C9-4FAC-4530-95B8-D85F63BA4A5E}" type="presParOf" srcId="{827647BF-53A8-4753-84E2-17CA30677929}" destId="{83B90DAD-2761-4F3F-8332-5C3173D490FE}" srcOrd="0" destOrd="0" presId="urn:microsoft.com/office/officeart/2005/8/layout/vList2"/>
  </dgm:cxnLst>
  <dgm:bg>
    <a:solidFill>
      <a:srgbClr val="91C4C5"/>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88472-3D4D-475B-B14E-42B4EBA688C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l-GR"/>
        </a:p>
      </dgm:t>
    </dgm:pt>
    <dgm:pt modelId="{6B12467C-3ABA-49C1-98C1-EB7F75DBE053}">
      <dgm:prSet phldrT="[Κείμενο]" custT="1"/>
      <dgm:spPr>
        <a:solidFill>
          <a:srgbClr val="79B7B9"/>
        </a:solidFill>
      </dgm:spPr>
      <dgm:t>
        <a:bodyPr/>
        <a:lstStyle/>
        <a:p>
          <a:pPr algn="ctr"/>
          <a:endParaRPr lang="en-US" sz="1700" dirty="0"/>
        </a:p>
      </dgm:t>
    </dgm:pt>
    <dgm:pt modelId="{CC5E4C7B-6FD6-417B-99A4-8C4865D19ACA}" type="parTrans" cxnId="{7C787320-3438-4848-9870-399CCE07824F}">
      <dgm:prSet/>
      <dgm:spPr/>
      <dgm:t>
        <a:bodyPr/>
        <a:lstStyle/>
        <a:p>
          <a:endParaRPr lang="el-GR"/>
        </a:p>
      </dgm:t>
    </dgm:pt>
    <dgm:pt modelId="{A4F41B9E-88ED-40AF-927C-42E03ACCB145}" type="sibTrans" cxnId="{7C787320-3438-4848-9870-399CCE07824F}">
      <dgm:prSet/>
      <dgm:spPr/>
      <dgm:t>
        <a:bodyPr/>
        <a:lstStyle/>
        <a:p>
          <a:endParaRPr lang="el-GR"/>
        </a:p>
      </dgm:t>
    </dgm:pt>
    <dgm:pt modelId="{5BC52C97-232D-4ED4-B5A2-1782254C52C9}">
      <dgm:prSet phldrT="[Κείμενο]"/>
      <dgm:spPr>
        <a:solidFill>
          <a:srgbClr val="79B7B9"/>
        </a:solidFill>
      </dgm:spPr>
      <dgm:t>
        <a:bodyPr/>
        <a:lstStyle/>
        <a:p>
          <a:endParaRPr lang="el-GR" dirty="0"/>
        </a:p>
      </dgm:t>
    </dgm:pt>
    <dgm:pt modelId="{9755BD0A-FBB8-44C1-A667-0FA1696DF33B}" type="parTrans" cxnId="{56F3B71B-AA3B-4CED-8DC9-29D12EF35E21}">
      <dgm:prSet/>
      <dgm:spPr/>
      <dgm:t>
        <a:bodyPr/>
        <a:lstStyle/>
        <a:p>
          <a:endParaRPr lang="el-GR"/>
        </a:p>
      </dgm:t>
    </dgm:pt>
    <dgm:pt modelId="{214EC17C-11C9-43D9-92F6-4E000AB55DFC}" type="sibTrans" cxnId="{56F3B71B-AA3B-4CED-8DC9-29D12EF35E21}">
      <dgm:prSet/>
      <dgm:spPr/>
      <dgm:t>
        <a:bodyPr/>
        <a:lstStyle/>
        <a:p>
          <a:endParaRPr lang="el-GR"/>
        </a:p>
      </dgm:t>
    </dgm:pt>
    <dgm:pt modelId="{9AB91D2C-1F42-490A-85C4-11D61F32B228}">
      <dgm:prSet phldrT="[Κείμενο]"/>
      <dgm:spPr>
        <a:solidFill>
          <a:srgbClr val="79B7B9"/>
        </a:solidFill>
      </dgm:spPr>
      <dgm:t>
        <a:bodyPr/>
        <a:lstStyle/>
        <a:p>
          <a:endParaRPr lang="el-GR" dirty="0"/>
        </a:p>
      </dgm:t>
    </dgm:pt>
    <dgm:pt modelId="{535373CF-0A42-4FEB-A558-54A1DA464F10}" type="parTrans" cxnId="{8DFC7659-5A58-4BE2-AA42-56F5CAC98E6E}">
      <dgm:prSet/>
      <dgm:spPr/>
      <dgm:t>
        <a:bodyPr/>
        <a:lstStyle/>
        <a:p>
          <a:endParaRPr lang="el-GR"/>
        </a:p>
      </dgm:t>
    </dgm:pt>
    <dgm:pt modelId="{82EEE908-3CE9-4FB5-8B78-7F5D8CC60C6C}" type="sibTrans" cxnId="{8DFC7659-5A58-4BE2-AA42-56F5CAC98E6E}">
      <dgm:prSet/>
      <dgm:spPr/>
      <dgm:t>
        <a:bodyPr/>
        <a:lstStyle/>
        <a:p>
          <a:endParaRPr lang="el-GR"/>
        </a:p>
      </dgm:t>
    </dgm:pt>
    <dgm:pt modelId="{646D8D4B-96CB-4338-98FE-D76D4AF902D7}">
      <dgm:prSet phldrT="[Κείμενο]"/>
      <dgm:spPr>
        <a:solidFill>
          <a:srgbClr val="79B7B9"/>
        </a:solidFill>
      </dgm:spPr>
      <dgm:t>
        <a:bodyPr/>
        <a:lstStyle/>
        <a:p>
          <a:endParaRPr lang="el-GR" dirty="0"/>
        </a:p>
      </dgm:t>
    </dgm:pt>
    <dgm:pt modelId="{4EEA1778-0F4F-425B-B230-E00C29C53C2C}" type="parTrans" cxnId="{4A59E50D-1CB2-4A7E-A49E-9A4260750C7A}">
      <dgm:prSet/>
      <dgm:spPr/>
      <dgm:t>
        <a:bodyPr/>
        <a:lstStyle/>
        <a:p>
          <a:endParaRPr lang="el-GR"/>
        </a:p>
      </dgm:t>
    </dgm:pt>
    <dgm:pt modelId="{37837FDD-22FC-49B5-8852-CBE63D6564D3}" type="sibTrans" cxnId="{4A59E50D-1CB2-4A7E-A49E-9A4260750C7A}">
      <dgm:prSet/>
      <dgm:spPr/>
      <dgm:t>
        <a:bodyPr/>
        <a:lstStyle/>
        <a:p>
          <a:endParaRPr lang="el-GR"/>
        </a:p>
      </dgm:t>
    </dgm:pt>
    <dgm:pt modelId="{21EA02AF-C1AD-4153-9351-B0C0E06DFF54}" type="pres">
      <dgm:prSet presAssocID="{3B488472-3D4D-475B-B14E-42B4EBA688CA}" presName="compositeShape" presStyleCnt="0">
        <dgm:presLayoutVars>
          <dgm:chMax val="9"/>
          <dgm:dir/>
          <dgm:resizeHandles val="exact"/>
        </dgm:presLayoutVars>
      </dgm:prSet>
      <dgm:spPr/>
      <dgm:t>
        <a:bodyPr/>
        <a:lstStyle/>
        <a:p>
          <a:endParaRPr lang="el-GR"/>
        </a:p>
      </dgm:t>
    </dgm:pt>
    <dgm:pt modelId="{2F9BBBE5-BEFF-411E-87B3-C6B191AE405E}" type="pres">
      <dgm:prSet presAssocID="{3B488472-3D4D-475B-B14E-42B4EBA688CA}" presName="triangle1" presStyleLbl="node1" presStyleIdx="0" presStyleCnt="4" custScaleX="107310" custScaleY="88634" custLinFactNeighborX="-776" custLinFactNeighborY="-2420">
        <dgm:presLayoutVars>
          <dgm:bulletEnabled val="1"/>
        </dgm:presLayoutVars>
      </dgm:prSet>
      <dgm:spPr/>
      <dgm:t>
        <a:bodyPr/>
        <a:lstStyle/>
        <a:p>
          <a:endParaRPr lang="el-GR"/>
        </a:p>
      </dgm:t>
    </dgm:pt>
    <dgm:pt modelId="{5C35C4EC-D60D-4867-B5A6-6748772E3AB9}" type="pres">
      <dgm:prSet presAssocID="{3B488472-3D4D-475B-B14E-42B4EBA688CA}" presName="triangle2" presStyleLbl="node1" presStyleIdx="1" presStyleCnt="4" custScaleX="115357" custScaleY="112903" custLinFactNeighborX="-2574" custLinFactNeighborY="-2728">
        <dgm:presLayoutVars>
          <dgm:bulletEnabled val="1"/>
        </dgm:presLayoutVars>
      </dgm:prSet>
      <dgm:spPr/>
      <dgm:t>
        <a:bodyPr/>
        <a:lstStyle/>
        <a:p>
          <a:endParaRPr lang="el-GR"/>
        </a:p>
      </dgm:t>
    </dgm:pt>
    <dgm:pt modelId="{94B53F08-C522-483F-8084-B0B8F03CF9B7}" type="pres">
      <dgm:prSet presAssocID="{3B488472-3D4D-475B-B14E-42B4EBA688CA}" presName="triangle3" presStyleLbl="node1" presStyleIdx="2" presStyleCnt="4" custScaleY="107259">
        <dgm:presLayoutVars>
          <dgm:bulletEnabled val="1"/>
        </dgm:presLayoutVars>
      </dgm:prSet>
      <dgm:spPr/>
      <dgm:t>
        <a:bodyPr/>
        <a:lstStyle/>
        <a:p>
          <a:endParaRPr lang="el-GR"/>
        </a:p>
      </dgm:t>
    </dgm:pt>
    <dgm:pt modelId="{F7B2086B-EC98-455C-AF2F-B05FC6D9EE6A}" type="pres">
      <dgm:prSet presAssocID="{3B488472-3D4D-475B-B14E-42B4EBA688CA}" presName="triangle4" presStyleLbl="node1" presStyleIdx="3" presStyleCnt="4" custScaleX="120415" custScaleY="112903" custLinFactNeighborX="1824" custLinFactNeighborY="-1274">
        <dgm:presLayoutVars>
          <dgm:bulletEnabled val="1"/>
        </dgm:presLayoutVars>
      </dgm:prSet>
      <dgm:spPr/>
      <dgm:t>
        <a:bodyPr/>
        <a:lstStyle/>
        <a:p>
          <a:endParaRPr lang="el-GR"/>
        </a:p>
      </dgm:t>
    </dgm:pt>
  </dgm:ptLst>
  <dgm:cxnLst>
    <dgm:cxn modelId="{56F3B71B-AA3B-4CED-8DC9-29D12EF35E21}" srcId="{3B488472-3D4D-475B-B14E-42B4EBA688CA}" destId="{5BC52C97-232D-4ED4-B5A2-1782254C52C9}" srcOrd="1" destOrd="0" parTransId="{9755BD0A-FBB8-44C1-A667-0FA1696DF33B}" sibTransId="{214EC17C-11C9-43D9-92F6-4E000AB55DFC}"/>
    <dgm:cxn modelId="{8DFC7659-5A58-4BE2-AA42-56F5CAC98E6E}" srcId="{3B488472-3D4D-475B-B14E-42B4EBA688CA}" destId="{9AB91D2C-1F42-490A-85C4-11D61F32B228}" srcOrd="2" destOrd="0" parTransId="{535373CF-0A42-4FEB-A558-54A1DA464F10}" sibTransId="{82EEE908-3CE9-4FB5-8B78-7F5D8CC60C6C}"/>
    <dgm:cxn modelId="{7C787320-3438-4848-9870-399CCE07824F}" srcId="{3B488472-3D4D-475B-B14E-42B4EBA688CA}" destId="{6B12467C-3ABA-49C1-98C1-EB7F75DBE053}" srcOrd="0" destOrd="0" parTransId="{CC5E4C7B-6FD6-417B-99A4-8C4865D19ACA}" sibTransId="{A4F41B9E-88ED-40AF-927C-42E03ACCB145}"/>
    <dgm:cxn modelId="{0821D663-7184-4220-860B-03BB32D52B5C}" type="presOf" srcId="{5BC52C97-232D-4ED4-B5A2-1782254C52C9}" destId="{5C35C4EC-D60D-4867-B5A6-6748772E3AB9}" srcOrd="0" destOrd="0" presId="urn:microsoft.com/office/officeart/2005/8/layout/pyramid4"/>
    <dgm:cxn modelId="{8C4F17AC-93E8-44AC-9CCD-7BFE301D88D5}" type="presOf" srcId="{3B488472-3D4D-475B-B14E-42B4EBA688CA}" destId="{21EA02AF-C1AD-4153-9351-B0C0E06DFF54}" srcOrd="0" destOrd="0" presId="urn:microsoft.com/office/officeart/2005/8/layout/pyramid4"/>
    <dgm:cxn modelId="{4A59E50D-1CB2-4A7E-A49E-9A4260750C7A}" srcId="{3B488472-3D4D-475B-B14E-42B4EBA688CA}" destId="{646D8D4B-96CB-4338-98FE-D76D4AF902D7}" srcOrd="3" destOrd="0" parTransId="{4EEA1778-0F4F-425B-B230-E00C29C53C2C}" sibTransId="{37837FDD-22FC-49B5-8852-CBE63D6564D3}"/>
    <dgm:cxn modelId="{49D5C4F9-D9D3-4AC2-A874-43F67A8A2962}" type="presOf" srcId="{6B12467C-3ABA-49C1-98C1-EB7F75DBE053}" destId="{2F9BBBE5-BEFF-411E-87B3-C6B191AE405E}" srcOrd="0" destOrd="0" presId="urn:microsoft.com/office/officeart/2005/8/layout/pyramid4"/>
    <dgm:cxn modelId="{FF46CF62-02F6-4A0B-9AA6-3F08B13B6BC5}" type="presOf" srcId="{9AB91D2C-1F42-490A-85C4-11D61F32B228}" destId="{94B53F08-C522-483F-8084-B0B8F03CF9B7}" srcOrd="0" destOrd="0" presId="urn:microsoft.com/office/officeart/2005/8/layout/pyramid4"/>
    <dgm:cxn modelId="{9FA43C5E-C814-4A92-977F-81244E600F72}" type="presOf" srcId="{646D8D4B-96CB-4338-98FE-D76D4AF902D7}" destId="{F7B2086B-EC98-455C-AF2F-B05FC6D9EE6A}" srcOrd="0" destOrd="0" presId="urn:microsoft.com/office/officeart/2005/8/layout/pyramid4"/>
    <dgm:cxn modelId="{514627F2-F85F-4207-A653-C88B16CFA774}" type="presParOf" srcId="{21EA02AF-C1AD-4153-9351-B0C0E06DFF54}" destId="{2F9BBBE5-BEFF-411E-87B3-C6B191AE405E}" srcOrd="0" destOrd="0" presId="urn:microsoft.com/office/officeart/2005/8/layout/pyramid4"/>
    <dgm:cxn modelId="{E9ACF48A-C845-4399-9E2B-9284356A1BF4}" type="presParOf" srcId="{21EA02AF-C1AD-4153-9351-B0C0E06DFF54}" destId="{5C35C4EC-D60D-4867-B5A6-6748772E3AB9}" srcOrd="1" destOrd="0" presId="urn:microsoft.com/office/officeart/2005/8/layout/pyramid4"/>
    <dgm:cxn modelId="{FF3BF842-C9AD-41EE-8A76-4942043D4B5B}" type="presParOf" srcId="{21EA02AF-C1AD-4153-9351-B0C0E06DFF54}" destId="{94B53F08-C522-483F-8084-B0B8F03CF9B7}" srcOrd="2" destOrd="0" presId="urn:microsoft.com/office/officeart/2005/8/layout/pyramid4"/>
    <dgm:cxn modelId="{D2164592-2541-4289-A393-3B8F6F0C1130}" type="presParOf" srcId="{21EA02AF-C1AD-4153-9351-B0C0E06DFF54}" destId="{F7B2086B-EC98-455C-AF2F-B05FC6D9EE6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90DAD-2761-4F3F-8332-5C3173D490FE}">
      <dsp:nvSpPr>
        <dsp:cNvPr id="0" name=""/>
        <dsp:cNvSpPr/>
      </dsp:nvSpPr>
      <dsp:spPr>
        <a:xfrm>
          <a:off x="0" y="0"/>
          <a:ext cx="7740352" cy="2088450"/>
        </a:xfrm>
        <a:prstGeom prst="roundRect">
          <a:avLst/>
        </a:prstGeom>
        <a:solidFill>
          <a:srgbClr val="79B7B9"/>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lvl="0" algn="ctr" defTabSz="2266950" rtl="0">
            <a:lnSpc>
              <a:spcPct val="90000"/>
            </a:lnSpc>
            <a:spcBef>
              <a:spcPct val="0"/>
            </a:spcBef>
            <a:spcAft>
              <a:spcPct val="35000"/>
            </a:spcAft>
          </a:pPr>
          <a:r>
            <a:rPr lang="en-US" sz="5100" kern="1200" dirty="0"/>
            <a:t>Odyssey- Migration and its Influence on Teens</a:t>
          </a:r>
          <a:endParaRPr lang="el-GR" sz="5100" kern="1200" dirty="0"/>
        </a:p>
      </dsp:txBody>
      <dsp:txXfrm>
        <a:off x="101950" y="101950"/>
        <a:ext cx="7536452" cy="188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90DAD-2761-4F3F-8332-5C3173D490FE}">
      <dsp:nvSpPr>
        <dsp:cNvPr id="0" name=""/>
        <dsp:cNvSpPr/>
      </dsp:nvSpPr>
      <dsp:spPr>
        <a:xfrm>
          <a:off x="0" y="0"/>
          <a:ext cx="7740352" cy="2447767"/>
        </a:xfrm>
        <a:prstGeom prst="roundRect">
          <a:avLst/>
        </a:prstGeom>
        <a:solidFill>
          <a:srgbClr val="82D8C1"/>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2133600" rtl="0">
            <a:lnSpc>
              <a:spcPct val="90000"/>
            </a:lnSpc>
            <a:spcBef>
              <a:spcPct val="0"/>
            </a:spcBef>
            <a:spcAft>
              <a:spcPct val="35000"/>
            </a:spcAft>
          </a:pPr>
          <a:r>
            <a:rPr lang="en-US" sz="48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COMING INTO THE EU</a:t>
          </a:r>
        </a:p>
        <a:p>
          <a:pPr lvl="0" algn="ctr" defTabSz="2133600" rtl="0">
            <a:lnSpc>
              <a:spcPct val="90000"/>
            </a:lnSpc>
            <a:spcBef>
              <a:spcPct val="0"/>
            </a:spcBef>
            <a:spcAft>
              <a:spcPct val="35000"/>
            </a:spcAft>
          </a:pPr>
          <a:endParaRPr lang="en-US" sz="3800" kern="1200" dirty="0"/>
        </a:p>
        <a:p>
          <a:pPr lvl="0" algn="ctr" defTabSz="2133600" rtl="0">
            <a:lnSpc>
              <a:spcPct val="90000"/>
            </a:lnSpc>
            <a:spcBef>
              <a:spcPct val="0"/>
            </a:spcBef>
            <a:spcAft>
              <a:spcPct val="35000"/>
            </a:spcAft>
          </a:pPr>
          <a:r>
            <a:rPr lang="en-US" sz="3800" kern="1200" dirty="0"/>
            <a:t>Via   Greece</a:t>
          </a:r>
          <a:endParaRPr lang="el-GR" sz="3800" kern="1200" dirty="0"/>
        </a:p>
      </dsp:txBody>
      <dsp:txXfrm>
        <a:off x="119490" y="119490"/>
        <a:ext cx="7501372" cy="2208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BBBE5-BEFF-411E-87B3-C6B191AE405E}">
      <dsp:nvSpPr>
        <dsp:cNvPr id="0" name=""/>
        <dsp:cNvSpPr/>
      </dsp:nvSpPr>
      <dsp:spPr>
        <a:xfrm>
          <a:off x="1524001" y="-10514"/>
          <a:ext cx="2936327" cy="2425295"/>
        </a:xfrm>
        <a:prstGeom prst="triangle">
          <a:avLst/>
        </a:prstGeom>
        <a:solidFill>
          <a:srgbClr val="79B7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258083" y="1202134"/>
        <a:ext cx="1468163" cy="1212647"/>
      </dsp:txXfrm>
    </dsp:sp>
    <dsp:sp modelId="{5C35C4EC-D60D-4867-B5A6-6748772E3AB9}">
      <dsp:nvSpPr>
        <dsp:cNvPr id="0" name=""/>
        <dsp:cNvSpPr/>
      </dsp:nvSpPr>
      <dsp:spPr>
        <a:xfrm>
          <a:off x="0" y="2319106"/>
          <a:ext cx="3156518" cy="3089369"/>
        </a:xfrm>
        <a:prstGeom prst="triangle">
          <a:avLst/>
        </a:prstGeom>
        <a:solidFill>
          <a:srgbClr val="79B7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l-GR" sz="6500" kern="1200" dirty="0"/>
        </a:p>
      </dsp:txBody>
      <dsp:txXfrm>
        <a:off x="789130" y="3863791"/>
        <a:ext cx="1578259" cy="1544684"/>
      </dsp:txXfrm>
    </dsp:sp>
    <dsp:sp modelId="{94B53F08-C522-483F-8084-B0B8F03CF9B7}">
      <dsp:nvSpPr>
        <dsp:cNvPr id="0" name=""/>
        <dsp:cNvSpPr/>
      </dsp:nvSpPr>
      <dsp:spPr>
        <a:xfrm rot="10800000">
          <a:off x="1645247" y="2470971"/>
          <a:ext cx="2736304" cy="2934932"/>
        </a:xfrm>
        <a:prstGeom prst="triangle">
          <a:avLst/>
        </a:prstGeom>
        <a:solidFill>
          <a:srgbClr val="79B7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l-GR" sz="6500" kern="1200" dirty="0"/>
        </a:p>
      </dsp:txBody>
      <dsp:txXfrm rot="10800000">
        <a:off x="2329323" y="2470971"/>
        <a:ext cx="1368152" cy="1467466"/>
      </dsp:txXfrm>
    </dsp:sp>
    <dsp:sp modelId="{F7B2086B-EC98-455C-AF2F-B05FC6D9EE6A}">
      <dsp:nvSpPr>
        <dsp:cNvPr id="0" name=""/>
        <dsp:cNvSpPr/>
      </dsp:nvSpPr>
      <dsp:spPr>
        <a:xfrm>
          <a:off x="2784001" y="2358892"/>
          <a:ext cx="3294920" cy="3089369"/>
        </a:xfrm>
        <a:prstGeom prst="triangle">
          <a:avLst/>
        </a:prstGeom>
        <a:solidFill>
          <a:srgbClr val="79B7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l-GR" sz="6500" kern="1200" dirty="0"/>
        </a:p>
      </dsp:txBody>
      <dsp:txXfrm>
        <a:off x="3607731" y="3903577"/>
        <a:ext cx="1647460" cy="1544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5659" cy="496332"/>
          </a:xfrm>
          <a:prstGeom prst="rect">
            <a:avLst/>
          </a:prstGeom>
        </p:spPr>
        <p:txBody>
          <a:bodyPr vert="horz" lIns="91432" tIns="45717" rIns="91432" bIns="45717" rtlCol="0"/>
          <a:lstStyle>
            <a:lvl1pPr algn="l">
              <a:defRPr sz="1200"/>
            </a:lvl1pPr>
          </a:lstStyle>
          <a:p>
            <a:endParaRPr lang="el-GR" dirty="0"/>
          </a:p>
        </p:txBody>
      </p:sp>
      <p:sp>
        <p:nvSpPr>
          <p:cNvPr id="3" name="2 - Θέση ημερομηνίας"/>
          <p:cNvSpPr>
            <a:spLocks noGrp="1"/>
          </p:cNvSpPr>
          <p:nvPr>
            <p:ph type="dt" idx="1"/>
          </p:nvPr>
        </p:nvSpPr>
        <p:spPr>
          <a:xfrm>
            <a:off x="3850444" y="0"/>
            <a:ext cx="2945659" cy="496332"/>
          </a:xfrm>
          <a:prstGeom prst="rect">
            <a:avLst/>
          </a:prstGeom>
        </p:spPr>
        <p:txBody>
          <a:bodyPr vert="horz" lIns="91432" tIns="45717" rIns="91432" bIns="45717" rtlCol="0"/>
          <a:lstStyle>
            <a:lvl1pPr algn="r">
              <a:defRPr sz="1200"/>
            </a:lvl1pPr>
          </a:lstStyle>
          <a:p>
            <a:fld id="{DA2DB805-3478-4FF1-979A-0E5C47A79A68}" type="datetimeFigureOut">
              <a:rPr lang="el-GR" smtClean="0"/>
              <a:pPr/>
              <a:t>4/8/2019</a:t>
            </a:fld>
            <a:endParaRPr lang="el-GR" dirty="0"/>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7" rIns="91432" bIns="45717" rtlCol="0" anchor="ctr"/>
          <a:lstStyle/>
          <a:p>
            <a:endParaRPr lang="el-GR" dirty="0"/>
          </a:p>
        </p:txBody>
      </p:sp>
      <p:sp>
        <p:nvSpPr>
          <p:cNvPr id="5" name="4 - Θέση σημειώσεων"/>
          <p:cNvSpPr>
            <a:spLocks noGrp="1"/>
          </p:cNvSpPr>
          <p:nvPr>
            <p:ph type="body" sz="quarter" idx="3"/>
          </p:nvPr>
        </p:nvSpPr>
        <p:spPr>
          <a:xfrm>
            <a:off x="679768" y="4715154"/>
            <a:ext cx="5438140" cy="4466987"/>
          </a:xfrm>
          <a:prstGeom prst="rect">
            <a:avLst/>
          </a:prstGeom>
        </p:spPr>
        <p:txBody>
          <a:bodyPr vert="horz" lIns="91432" tIns="45717" rIns="91432" bIns="45717"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9428583"/>
            <a:ext cx="2945659" cy="496332"/>
          </a:xfrm>
          <a:prstGeom prst="rect">
            <a:avLst/>
          </a:prstGeom>
        </p:spPr>
        <p:txBody>
          <a:bodyPr vert="horz" lIns="91432" tIns="45717" rIns="91432" bIns="45717"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50444" y="9428583"/>
            <a:ext cx="2945659" cy="496332"/>
          </a:xfrm>
          <a:prstGeom prst="rect">
            <a:avLst/>
          </a:prstGeom>
        </p:spPr>
        <p:txBody>
          <a:bodyPr vert="horz" lIns="91432" tIns="45717" rIns="91432" bIns="45717" rtlCol="0" anchor="b"/>
          <a:lstStyle>
            <a:lvl1pPr algn="r">
              <a:defRPr sz="1200"/>
            </a:lvl1pPr>
          </a:lstStyle>
          <a:p>
            <a:fld id="{0A91DCE0-675C-4C52-BBCC-1781EA06756E}" type="slidenum">
              <a:rPr lang="el-GR" smtClean="0"/>
              <a:pPr/>
              <a:t>‹#›</a:t>
            </a:fld>
            <a:endParaRPr lang="el-GR" dirty="0"/>
          </a:p>
        </p:txBody>
      </p:sp>
    </p:spTree>
    <p:extLst>
      <p:ext uri="{BB962C8B-B14F-4D97-AF65-F5344CB8AC3E}">
        <p14:creationId xmlns:p14="http://schemas.microsoft.com/office/powerpoint/2010/main" val="17226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7575" y="744538"/>
            <a:ext cx="4962525" cy="3722687"/>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0759986-B1F7-43EE-AB7D-F30F8A7ECFE0}"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A91DCE0-675C-4C52-BBCC-1781EA06756E}" type="slidenum">
              <a:rPr lang="el-GR" smtClean="0"/>
              <a:pPr/>
              <a:t>21</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79DB1F98-B775-4FCA-AF3A-9F08A3776091}" type="datetime1">
              <a:rPr lang="el-GR" smtClean="0"/>
              <a:pPr/>
              <a:t>4/8/2019</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29" name="28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7C18A0C-9935-4B74-AB24-091280F5B1BA}" type="datetime1">
              <a:rPr lang="el-GR" smtClean="0"/>
              <a:pPr/>
              <a:t>4/8/2019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F2F50C5-D421-4F9A-BAF1-4F8F11F4D497}" type="datetime1">
              <a:rPr lang="el-GR" smtClean="0"/>
              <a:pPr/>
              <a:t>4/8/2019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6608AC6-3E0B-43B6-A309-52BE1A4C6AC3}" type="datetime1">
              <a:rPr lang="el-GR" smtClean="0"/>
              <a:pPr/>
              <a:t>4/8/2019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9D4AAC-26A6-4347-A0D3-31752AA689B5}" type="datetime1">
              <a:rPr lang="el-GR" smtClean="0"/>
              <a:pPr/>
              <a:t>4/8/2019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325B4E2B-043B-41ED-8207-47185C3AB799}"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47FB2008-1A9B-41EE-AA4D-794D585CD575}" type="datetime1">
              <a:rPr lang="el-GR" smtClean="0"/>
              <a:pPr/>
              <a:t>4/8/2019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6EFE8F14-7F44-4152-A0F6-5CF65FB6C808}" type="datetime1">
              <a:rPr lang="el-GR" smtClean="0"/>
              <a:pPr/>
              <a:t>4/8/2019</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F915FE7-802B-4D55-9D1B-4C75EE9A4DE7}" type="datetime1">
              <a:rPr lang="el-GR" smtClean="0"/>
              <a:pPr/>
              <a:t>4/8/2019</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DFF949D-9F79-4A41-9292-72782DDDB3CD}" type="datetime1">
              <a:rPr lang="el-GR" smtClean="0"/>
              <a:pPr/>
              <a:t>4/8/2019</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B18EEDA-4D14-4669-9D22-3BA44BFC2F68}" type="datetime1">
              <a:rPr lang="el-GR" smtClean="0"/>
              <a:pPr/>
              <a:t>4/8/2019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E167980-D4F6-43BA-A32A-4FB0502213C7}" type="datetime1">
              <a:rPr lang="el-GR" smtClean="0"/>
              <a:pPr/>
              <a:t>4/8/2019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25B4E2B-043B-41ED-8207-47185C3AB799}" type="slidenum">
              <a:rPr lang="el-GR" smtClean="0"/>
              <a:pPr/>
              <a:t>‹#›</a:t>
            </a:fld>
            <a:endParaRPr lang="el-GR" dirty="0"/>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B2F9BC-6ECD-438A-B597-1B462C65D500}" type="datetime1">
              <a:rPr lang="el-GR" smtClean="0"/>
              <a:pPr/>
              <a:t>4/8/2019</a:t>
            </a:fld>
            <a:endParaRPr lang="el-GR" dirty="0"/>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dirty="0"/>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5B4E2B-043B-41ED-8207-47185C3AB799}"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r"/>
  </p:transition>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uroparl.europa.eu/external/html/welcomingeurope/default_en.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efworld.org/docid/573ad4cb4.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o9mABs7xGN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sylumineurope.org/reports/country/greece/overview-legal-framework" TargetMode="External"/><Relationship Id="rId7" Type="http://schemas.openxmlformats.org/officeDocument/2006/relationships/hyperlink" Target="http://asylo.gov.gr/?page_id=107" TargetMode="External"/><Relationship Id="rId2" Type="http://schemas.openxmlformats.org/officeDocument/2006/relationships/hyperlink" Target="https://www.asylumineurope.org/reports/country/greece/asylum-procedure" TargetMode="External"/><Relationship Id="rId1" Type="http://schemas.openxmlformats.org/officeDocument/2006/relationships/slideLayout" Target="../slideLayouts/slideLayout2.xml"/><Relationship Id="rId6" Type="http://schemas.openxmlformats.org/officeDocument/2006/relationships/hyperlink" Target="https://www.synigoros.gr/?i=foreigner.el.prosfiges-nomo8esia" TargetMode="External"/><Relationship Id="rId5" Type="http://schemas.openxmlformats.org/officeDocument/2006/relationships/hyperlink" Target="https://tvxs.gr/news/ellada/i-diadikasia-aitisis-asyloy-plirofories-se-18-glosses" TargetMode="External"/><Relationship Id="rId4" Type="http://schemas.openxmlformats.org/officeDocument/2006/relationships/hyperlink" Target="https://www.bbc.com/news/world-europe-4466069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refworld.org/docid/573ad4cb4.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extLst>
              <p:ext uri="{D42A27DB-BD31-4B8C-83A1-F6EECF244321}">
                <p14:modId xmlns:p14="http://schemas.microsoft.com/office/powerpoint/2010/main" val="2619580554"/>
              </p:ext>
            </p:extLst>
          </p:nvPr>
        </p:nvGraphicFramePr>
        <p:xfrm>
          <a:off x="152400" y="1600200"/>
          <a:ext cx="774035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Users\ACER\Documents\ERASMUS+ OMIT\PICTURES &amp; POSTERS\1st Place (2).jpg"/>
          <p:cNvPicPr>
            <a:picLocks noChangeAspect="1" noChangeArrowheads="1"/>
          </p:cNvPicPr>
          <p:nvPr/>
        </p:nvPicPr>
        <p:blipFill>
          <a:blip r:embed="rId7" cstate="print"/>
          <a:srcRect/>
          <a:stretch>
            <a:fillRect/>
          </a:stretch>
        </p:blipFill>
        <p:spPr bwMode="auto">
          <a:xfrm>
            <a:off x="304800" y="5562600"/>
            <a:ext cx="1646942" cy="1152525"/>
          </a:xfrm>
          <a:prstGeom prst="rect">
            <a:avLst/>
          </a:prstGeom>
          <a:noFill/>
        </p:spPr>
      </p:pic>
      <p:pic>
        <p:nvPicPr>
          <p:cNvPr id="1029" name="Picture 5" descr="C:\Users\ACER\Documents\ERASMUS+ OMIT\PICTURES &amp; POSTERS\SCHOOL LOGO.png"/>
          <p:cNvPicPr>
            <a:picLocks noChangeAspect="1" noChangeArrowheads="1"/>
          </p:cNvPicPr>
          <p:nvPr/>
        </p:nvPicPr>
        <p:blipFill>
          <a:blip r:embed="rId8" cstate="print"/>
          <a:srcRect/>
          <a:stretch>
            <a:fillRect/>
          </a:stretch>
        </p:blipFill>
        <p:spPr bwMode="auto">
          <a:xfrm>
            <a:off x="7848600" y="5562600"/>
            <a:ext cx="1147763" cy="1154426"/>
          </a:xfrm>
          <a:prstGeom prst="rect">
            <a:avLst/>
          </a:prstGeom>
          <a:noFill/>
        </p:spPr>
      </p:pic>
      <p:pic>
        <p:nvPicPr>
          <p:cNvPr id="1031" name="Picture 7" descr="C:\Users\ACER\Documents\ERASMUS+ OMIT\PICTURES &amp; POSTERS\eu_flag_co_funded_pos_[rgb]_left.jpg"/>
          <p:cNvPicPr>
            <a:picLocks noChangeAspect="1" noChangeArrowheads="1"/>
          </p:cNvPicPr>
          <p:nvPr/>
        </p:nvPicPr>
        <p:blipFill>
          <a:blip r:embed="rId9"/>
          <a:srcRect/>
          <a:stretch>
            <a:fillRect/>
          </a:stretch>
        </p:blipFill>
        <p:spPr bwMode="auto">
          <a:xfrm>
            <a:off x="3124200" y="5638800"/>
            <a:ext cx="3590925" cy="1023937"/>
          </a:xfrm>
          <a:prstGeom prst="rect">
            <a:avLst/>
          </a:prstGeom>
          <a:noFill/>
        </p:spPr>
      </p:pic>
      <p:sp>
        <p:nvSpPr>
          <p:cNvPr id="6" name="5 - Θέση αριθμού διαφάνειας"/>
          <p:cNvSpPr>
            <a:spLocks noGrp="1"/>
          </p:cNvSpPr>
          <p:nvPr>
            <p:ph type="sldNum" sz="quarter" idx="12"/>
          </p:nvPr>
        </p:nvSpPr>
        <p:spPr/>
        <p:txBody>
          <a:bodyPr/>
          <a:lstStyle/>
          <a:p>
            <a:fld id="{325B4E2B-043B-41ED-8207-47185C3AB799}" type="slidenum">
              <a:rPr lang="el-GR" smtClean="0"/>
              <a:pPr/>
              <a:t>1</a:t>
            </a:fld>
            <a:endParaRPr lang="el-GR" dirty="0"/>
          </a:p>
        </p:txBody>
      </p:sp>
    </p:spTree>
  </p:cSld>
  <p:clrMapOvr>
    <a:masterClrMapping/>
  </p:clrMapOvr>
  <p:transition spd="med">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IP.jpg"/>
          <p:cNvPicPr>
            <a:picLocks noGrp="1" noChangeAspect="1"/>
          </p:cNvPicPr>
          <p:nvPr>
            <p:ph idx="1"/>
          </p:nvPr>
        </p:nvPicPr>
        <p:blipFill>
          <a:blip r:embed="rId2" cstate="print"/>
          <a:stretch>
            <a:fillRect/>
          </a:stretch>
        </p:blipFill>
        <p:spPr>
          <a:xfrm>
            <a:off x="-24003" y="-18002"/>
            <a:ext cx="9168003" cy="6876002"/>
          </a:xfrm>
        </p:spPr>
      </p:pic>
      <p:sp>
        <p:nvSpPr>
          <p:cNvPr id="3" name="2 - Θέση αριθμού διαφάνειας"/>
          <p:cNvSpPr>
            <a:spLocks noGrp="1"/>
          </p:cNvSpPr>
          <p:nvPr>
            <p:ph type="sldNum" sz="quarter" idx="12"/>
          </p:nvPr>
        </p:nvSpPr>
        <p:spPr/>
        <p:txBody>
          <a:bodyPr/>
          <a:lstStyle/>
          <a:p>
            <a:fld id="{325B4E2B-043B-41ED-8207-47185C3AB799}" type="slidenum">
              <a:rPr lang="el-GR" smtClean="0"/>
              <a:pPr/>
              <a:t>10</a:t>
            </a:fld>
            <a:endParaRPr lang="el-GR" dirty="0"/>
          </a:p>
        </p:txBody>
      </p:sp>
    </p:spTree>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600200" y="2286000"/>
            <a:ext cx="5943600" cy="830997"/>
          </a:xfrm>
          <a:prstGeom prst="rect">
            <a:avLst/>
          </a:prstGeom>
        </p:spPr>
        <p:txBody>
          <a:bodyPr wrap="square">
            <a:spAutoFit/>
          </a:bodyPr>
          <a:lstStyle/>
          <a:p>
            <a:r>
              <a:rPr lang="en-GB" sz="2400" dirty="0">
                <a:hlinkClick r:id="rId2"/>
              </a:rPr>
              <a:t>http://www.europarl.europa.eu/external/html/welcomingeurope/default_en.htm</a:t>
            </a:r>
            <a:endParaRPr lang="el-GR" sz="2400" dirty="0"/>
          </a:p>
        </p:txBody>
      </p:sp>
      <p:sp>
        <p:nvSpPr>
          <p:cNvPr id="5" name="4 - Ορθογώνιο"/>
          <p:cNvSpPr/>
          <p:nvPr/>
        </p:nvSpPr>
        <p:spPr>
          <a:xfrm>
            <a:off x="533400" y="457200"/>
            <a:ext cx="8229600" cy="954107"/>
          </a:xfrm>
          <a:prstGeom prst="rect">
            <a:avLst/>
          </a:prstGeom>
        </p:spPr>
        <p:txBody>
          <a:bodyPr wrap="square">
            <a:spAutoFit/>
          </a:bodyPr>
          <a:lstStyle/>
          <a:p>
            <a:r>
              <a:rPr lang="en-US" sz="2800" dirty="0" err="1">
                <a:solidFill>
                  <a:schemeClr val="bg1"/>
                </a:solidFill>
              </a:rPr>
              <a:t>Tthe</a:t>
            </a:r>
            <a:r>
              <a:rPr lang="en-US" sz="2800" dirty="0">
                <a:solidFill>
                  <a:schemeClr val="bg1"/>
                </a:solidFill>
              </a:rPr>
              <a:t> flow of asylum seekers towards EU countries  during the last years. </a:t>
            </a:r>
            <a:endParaRPr lang="el-GR" sz="2800" dirty="0">
              <a:solidFill>
                <a:schemeClr val="bg1"/>
              </a:solidFill>
            </a:endParaRPr>
          </a:p>
        </p:txBody>
      </p:sp>
      <p:sp>
        <p:nvSpPr>
          <p:cNvPr id="6" name="5 - Θέση αριθμού διαφάνειας"/>
          <p:cNvSpPr>
            <a:spLocks noGrp="1"/>
          </p:cNvSpPr>
          <p:nvPr>
            <p:ph type="sldNum" sz="quarter" idx="12"/>
          </p:nvPr>
        </p:nvSpPr>
        <p:spPr/>
        <p:txBody>
          <a:bodyPr/>
          <a:lstStyle/>
          <a:p>
            <a:fld id="{325B4E2B-043B-41ED-8207-47185C3AB799}" type="slidenum">
              <a:rPr lang="el-GR" smtClean="0"/>
              <a:pPr/>
              <a:t>11</a:t>
            </a:fld>
            <a:endParaRPr lang="el-GR" dirty="0"/>
          </a:p>
        </p:txBody>
      </p:sp>
    </p:spTree>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7544" y="260648"/>
            <a:ext cx="7467600" cy="562074"/>
          </a:xfrm>
        </p:spPr>
        <p:txBody>
          <a:bodyPr>
            <a:normAutofit/>
          </a:bodyPr>
          <a:lstStyle/>
          <a:p>
            <a:pPr algn="ctr"/>
            <a:r>
              <a:rPr lang="en-US" sz="2800" b="1" dirty="0">
                <a:solidFill>
                  <a:schemeClr val="bg1"/>
                </a:solidFill>
              </a:rPr>
              <a:t>The legislative procedure</a:t>
            </a:r>
            <a:endParaRPr lang="el-GR" sz="2800" b="1" dirty="0">
              <a:solidFill>
                <a:schemeClr val="bg1"/>
              </a:solidFill>
            </a:endParaRPr>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12</a:t>
            </a:fld>
            <a:endParaRPr lang="el-GR" dirty="0"/>
          </a:p>
        </p:txBody>
      </p:sp>
      <p:sp>
        <p:nvSpPr>
          <p:cNvPr id="6" name="5 - Ορθογώνιο"/>
          <p:cNvSpPr/>
          <p:nvPr/>
        </p:nvSpPr>
        <p:spPr>
          <a:xfrm>
            <a:off x="762000" y="685800"/>
            <a:ext cx="8382000" cy="1015663"/>
          </a:xfrm>
          <a:prstGeom prst="rect">
            <a:avLst/>
          </a:prstGeom>
        </p:spPr>
        <p:txBody>
          <a:bodyPr wrap="square">
            <a:spAutoFit/>
          </a:bodyPr>
          <a:lstStyle/>
          <a:p>
            <a:r>
              <a:rPr lang="en-US" sz="2000" dirty="0">
                <a:solidFill>
                  <a:schemeClr val="bg1"/>
                </a:solidFill>
              </a:rPr>
              <a:t>Law 4375/2016  -General Secretariat for Reception, transposition of Directive 2013/32/EU of the European Parliament.</a:t>
            </a:r>
          </a:p>
          <a:p>
            <a:endParaRPr lang="en-US" sz="2000" dirty="0">
              <a:solidFill>
                <a:schemeClr val="bg1"/>
              </a:solidFill>
            </a:endParaRPr>
          </a:p>
        </p:txBody>
      </p:sp>
      <p:sp>
        <p:nvSpPr>
          <p:cNvPr id="8" name="7 - Ορθογώνιο"/>
          <p:cNvSpPr/>
          <p:nvPr/>
        </p:nvSpPr>
        <p:spPr>
          <a:xfrm>
            <a:off x="1066800" y="2362200"/>
            <a:ext cx="2920992" cy="461665"/>
          </a:xfrm>
          <a:prstGeom prst="rect">
            <a:avLst/>
          </a:prstGeom>
        </p:spPr>
        <p:txBody>
          <a:bodyPr wrap="none">
            <a:spAutoFit/>
          </a:bodyPr>
          <a:lstStyle/>
          <a:p>
            <a:r>
              <a:rPr lang="en-GB" sz="2400" b="1" dirty="0">
                <a:solidFill>
                  <a:schemeClr val="bg1"/>
                </a:solidFill>
              </a:rPr>
              <a:t>Regular procedure</a:t>
            </a:r>
            <a:endParaRPr lang="el-GR" sz="2400" b="1" dirty="0">
              <a:solidFill>
                <a:schemeClr val="bg1"/>
              </a:solidFill>
            </a:endParaRPr>
          </a:p>
        </p:txBody>
      </p:sp>
      <p:sp>
        <p:nvSpPr>
          <p:cNvPr id="11" name="10 - Ορθογώνιο"/>
          <p:cNvSpPr/>
          <p:nvPr/>
        </p:nvSpPr>
        <p:spPr>
          <a:xfrm>
            <a:off x="1143000" y="3048000"/>
            <a:ext cx="2784737" cy="461665"/>
          </a:xfrm>
          <a:prstGeom prst="rect">
            <a:avLst/>
          </a:prstGeom>
        </p:spPr>
        <p:txBody>
          <a:bodyPr wrap="none">
            <a:spAutoFit/>
          </a:bodyPr>
          <a:lstStyle/>
          <a:p>
            <a:r>
              <a:rPr lang="en-GB" sz="2400" b="1" dirty="0">
                <a:solidFill>
                  <a:schemeClr val="bg1"/>
                </a:solidFill>
              </a:rPr>
              <a:t>Border procedure</a:t>
            </a:r>
            <a:endParaRPr lang="el-GR" sz="2400" b="1" dirty="0">
              <a:solidFill>
                <a:schemeClr val="bg1"/>
              </a:solidFill>
            </a:endParaRPr>
          </a:p>
        </p:txBody>
      </p:sp>
      <p:sp>
        <p:nvSpPr>
          <p:cNvPr id="12" name="11 - Ορθογώνιο"/>
          <p:cNvSpPr/>
          <p:nvPr/>
        </p:nvSpPr>
        <p:spPr>
          <a:xfrm>
            <a:off x="1066800" y="3810000"/>
            <a:ext cx="4289957" cy="461665"/>
          </a:xfrm>
          <a:prstGeom prst="rect">
            <a:avLst/>
          </a:prstGeom>
        </p:spPr>
        <p:txBody>
          <a:bodyPr wrap="none">
            <a:spAutoFit/>
          </a:bodyPr>
          <a:lstStyle/>
          <a:p>
            <a:r>
              <a:rPr lang="en-GB" sz="2400" b="1" dirty="0">
                <a:solidFill>
                  <a:schemeClr val="bg1"/>
                </a:solidFill>
              </a:rPr>
              <a:t>Fast track border procedure</a:t>
            </a:r>
            <a:endParaRPr lang="el-GR" sz="2400" b="1" dirty="0">
              <a:solidFill>
                <a:schemeClr val="bg1"/>
              </a:solidFill>
            </a:endParaRPr>
          </a:p>
        </p:txBody>
      </p:sp>
      <p:sp>
        <p:nvSpPr>
          <p:cNvPr id="13" name="12 - Ορθογώνιο"/>
          <p:cNvSpPr/>
          <p:nvPr/>
        </p:nvSpPr>
        <p:spPr>
          <a:xfrm>
            <a:off x="1143000" y="4572000"/>
            <a:ext cx="3522118" cy="461665"/>
          </a:xfrm>
          <a:prstGeom prst="rect">
            <a:avLst/>
          </a:prstGeom>
        </p:spPr>
        <p:txBody>
          <a:bodyPr wrap="none">
            <a:spAutoFit/>
          </a:bodyPr>
          <a:lstStyle/>
          <a:p>
            <a:r>
              <a:rPr lang="en-GB" sz="2400" b="1" dirty="0">
                <a:solidFill>
                  <a:schemeClr val="bg1"/>
                </a:solidFill>
              </a:rPr>
              <a:t>Accelerated procedure</a:t>
            </a:r>
            <a:endParaRPr lang="el-GR" sz="2400" b="1" dirty="0">
              <a:solidFill>
                <a:schemeClr val="bg1"/>
              </a:solidFill>
            </a:endParaRPr>
          </a:p>
        </p:txBody>
      </p:sp>
      <p:sp>
        <p:nvSpPr>
          <p:cNvPr id="14" name="13 - Ορθογώνιο"/>
          <p:cNvSpPr/>
          <p:nvPr/>
        </p:nvSpPr>
        <p:spPr>
          <a:xfrm>
            <a:off x="1143000" y="5334000"/>
            <a:ext cx="2730235" cy="461665"/>
          </a:xfrm>
          <a:prstGeom prst="rect">
            <a:avLst/>
          </a:prstGeom>
        </p:spPr>
        <p:txBody>
          <a:bodyPr wrap="none">
            <a:spAutoFit/>
          </a:bodyPr>
          <a:lstStyle/>
          <a:p>
            <a:r>
              <a:rPr lang="en-GB" sz="2400" b="1" dirty="0">
                <a:solidFill>
                  <a:schemeClr val="bg1"/>
                </a:solidFill>
              </a:rPr>
              <a:t>Dublin procedure</a:t>
            </a:r>
            <a:endParaRPr lang="el-GR" sz="2400" b="1" dirty="0">
              <a:solidFill>
                <a:schemeClr val="bg1"/>
              </a:solidFill>
            </a:endParaRPr>
          </a:p>
        </p:txBody>
      </p:sp>
      <p:sp>
        <p:nvSpPr>
          <p:cNvPr id="15" name="14 - Ορθογώνιο"/>
          <p:cNvSpPr/>
          <p:nvPr/>
        </p:nvSpPr>
        <p:spPr>
          <a:xfrm>
            <a:off x="1524000" y="1371600"/>
            <a:ext cx="5943600" cy="707886"/>
          </a:xfrm>
          <a:prstGeom prst="rect">
            <a:avLst/>
          </a:prstGeom>
        </p:spPr>
        <p:txBody>
          <a:bodyPr wrap="square">
            <a:spAutoFit/>
          </a:bodyPr>
          <a:lstStyle/>
          <a:p>
            <a:endParaRPr lang="en-US" sz="2000" dirty="0">
              <a:solidFill>
                <a:schemeClr val="bg1"/>
              </a:solidFill>
            </a:endParaRPr>
          </a:p>
          <a:p>
            <a:r>
              <a:rPr lang="en-US" sz="2000" dirty="0">
                <a:hlinkClick r:id="rId2"/>
              </a:rPr>
              <a:t>http://www.refworld.org/docid/573ad4cb4.html</a:t>
            </a:r>
            <a:endParaRPr lang="en-US" sz="2000"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81000"/>
            <a:ext cx="7467600" cy="790674"/>
          </a:xfrm>
        </p:spPr>
        <p:txBody>
          <a:bodyPr>
            <a:noAutofit/>
          </a:bodyPr>
          <a:lstStyle/>
          <a:p>
            <a:pPr algn="ctr"/>
            <a:r>
              <a:rPr lang="en-US" sz="3600" b="1" dirty="0">
                <a:solidFill>
                  <a:schemeClr val="bg1"/>
                </a:solidFill>
              </a:rPr>
              <a:t>Authorization procedure for Asylum</a:t>
            </a:r>
            <a:endParaRPr lang="el-GR" sz="3600" b="1" dirty="0">
              <a:solidFill>
                <a:schemeClr val="bg1"/>
              </a:solidFill>
            </a:endParaRPr>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13</a:t>
            </a:fld>
            <a:endParaRPr lang="el-GR" dirty="0"/>
          </a:p>
        </p:txBody>
      </p:sp>
      <p:sp>
        <p:nvSpPr>
          <p:cNvPr id="4" name="3 - TextBox"/>
          <p:cNvSpPr txBox="1"/>
          <p:nvPr/>
        </p:nvSpPr>
        <p:spPr>
          <a:xfrm>
            <a:off x="359024" y="1295400"/>
            <a:ext cx="8784976" cy="3462486"/>
          </a:xfrm>
          <a:prstGeom prst="rect">
            <a:avLst/>
          </a:prstGeom>
          <a:noFill/>
        </p:spPr>
        <p:txBody>
          <a:bodyPr wrap="square" rtlCol="0">
            <a:spAutoFit/>
          </a:bodyPr>
          <a:lstStyle/>
          <a:p>
            <a:pPr>
              <a:spcBef>
                <a:spcPts val="1200"/>
              </a:spcBef>
              <a:spcAft>
                <a:spcPts val="600"/>
              </a:spcAft>
              <a:buFont typeface="Wingdings" pitchFamily="2" charset="2"/>
              <a:buChar char="Ø"/>
            </a:pPr>
            <a:r>
              <a:rPr lang="en-US" sz="2400" dirty="0">
                <a:solidFill>
                  <a:schemeClr val="bg1"/>
                </a:solidFill>
              </a:rPr>
              <a:t>Reception and identification services </a:t>
            </a:r>
            <a:endParaRPr lang="el-GR" sz="2400" dirty="0"/>
          </a:p>
          <a:p>
            <a:pPr>
              <a:spcBef>
                <a:spcPts val="1200"/>
              </a:spcBef>
              <a:spcAft>
                <a:spcPts val="600"/>
              </a:spcAft>
              <a:buFont typeface="Wingdings" pitchFamily="2" charset="2"/>
              <a:buChar char="Ø"/>
            </a:pPr>
            <a:r>
              <a:rPr lang="en-US" sz="2400" dirty="0" smtClean="0">
                <a:solidFill>
                  <a:schemeClr val="bg1"/>
                </a:solidFill>
              </a:rPr>
              <a:t>Asylum </a:t>
            </a:r>
            <a:r>
              <a:rPr lang="en-US" sz="2400" dirty="0">
                <a:solidFill>
                  <a:schemeClr val="bg1"/>
                </a:solidFill>
              </a:rPr>
              <a:t>service </a:t>
            </a:r>
          </a:p>
          <a:p>
            <a:pPr>
              <a:spcBef>
                <a:spcPts val="1200"/>
              </a:spcBef>
              <a:spcAft>
                <a:spcPts val="600"/>
              </a:spcAft>
              <a:buFont typeface="Wingdings" pitchFamily="2" charset="2"/>
              <a:buChar char="Ø"/>
            </a:pPr>
            <a:r>
              <a:rPr lang="en-US" sz="2400" dirty="0" smtClean="0">
                <a:solidFill>
                  <a:schemeClr val="bg1"/>
                </a:solidFill>
              </a:rPr>
              <a:t>Refugee </a:t>
            </a:r>
            <a:r>
              <a:rPr lang="en-US" sz="2400" dirty="0">
                <a:solidFill>
                  <a:schemeClr val="bg1"/>
                </a:solidFill>
              </a:rPr>
              <a:t>authority</a:t>
            </a:r>
          </a:p>
          <a:p>
            <a:pPr>
              <a:spcBef>
                <a:spcPts val="1200"/>
              </a:spcBef>
              <a:spcAft>
                <a:spcPts val="600"/>
              </a:spcAft>
            </a:pPr>
            <a:endParaRPr lang="en-US" sz="2400" dirty="0"/>
          </a:p>
          <a:p>
            <a:pPr>
              <a:spcBef>
                <a:spcPts val="1200"/>
              </a:spcBef>
              <a:spcAft>
                <a:spcPts val="600"/>
              </a:spcAft>
            </a:pPr>
            <a:endParaRPr lang="en-US" sz="2400" dirty="0">
              <a:solidFill>
                <a:srgbClr val="FFC000"/>
              </a:solidFill>
            </a:endParaRPr>
          </a:p>
          <a:p>
            <a:pPr>
              <a:spcBef>
                <a:spcPts val="1200"/>
              </a:spcBef>
              <a:spcAft>
                <a:spcPts val="600"/>
              </a:spcAft>
            </a:pPr>
            <a:endParaRPr lang="en-US" sz="2400" dirty="0"/>
          </a:p>
        </p:txBody>
      </p:sp>
      <p:pic>
        <p:nvPicPr>
          <p:cNvPr id="1026" name="Picture 2" descr="E:\5. TTLA - SPAIN\pictures migration\yphresia-asylou-735x400-750x430.jpg"/>
          <p:cNvPicPr>
            <a:picLocks noChangeAspect="1" noChangeArrowheads="1"/>
          </p:cNvPicPr>
          <p:nvPr/>
        </p:nvPicPr>
        <p:blipFill>
          <a:blip r:embed="rId2"/>
          <a:srcRect/>
          <a:stretch>
            <a:fillRect/>
          </a:stretch>
        </p:blipFill>
        <p:spPr bwMode="auto">
          <a:xfrm>
            <a:off x="152400" y="3048000"/>
            <a:ext cx="5095875" cy="2921635"/>
          </a:xfrm>
          <a:prstGeom prst="rect">
            <a:avLst/>
          </a:prstGeom>
          <a:noFill/>
        </p:spPr>
      </p:pic>
      <p:pic>
        <p:nvPicPr>
          <p:cNvPr id="1027" name="Picture 3" descr="E:\5. TTLA - SPAIN\pictures migration\1.jpg"/>
          <p:cNvPicPr>
            <a:picLocks noChangeAspect="1" noChangeArrowheads="1"/>
          </p:cNvPicPr>
          <p:nvPr/>
        </p:nvPicPr>
        <p:blipFill>
          <a:blip r:embed="rId3"/>
          <a:srcRect/>
          <a:stretch>
            <a:fillRect/>
          </a:stretch>
        </p:blipFill>
        <p:spPr bwMode="auto">
          <a:xfrm>
            <a:off x="5410200" y="3810000"/>
            <a:ext cx="3552723" cy="2438400"/>
          </a:xfrm>
          <a:prstGeom prst="rect">
            <a:avLst/>
          </a:prstGeom>
          <a:noFill/>
        </p:spPr>
      </p:pic>
      <p:pic>
        <p:nvPicPr>
          <p:cNvPr id="9" name="8 - Εικόνα" descr="frontex.png"/>
          <p:cNvPicPr>
            <a:picLocks noChangeAspect="1"/>
          </p:cNvPicPr>
          <p:nvPr/>
        </p:nvPicPr>
        <p:blipFill>
          <a:blip r:embed="rId4"/>
          <a:stretch>
            <a:fillRect/>
          </a:stretch>
        </p:blipFill>
        <p:spPr>
          <a:xfrm>
            <a:off x="5486400" y="1752600"/>
            <a:ext cx="3434576" cy="1828800"/>
          </a:xfrm>
          <a:prstGeom prst="rect">
            <a:avLst/>
          </a:prstGeom>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25B4E2B-043B-41ED-8207-47185C3AB799}" type="slidenum">
              <a:rPr lang="el-GR" smtClean="0"/>
              <a:pPr/>
              <a:t>14</a:t>
            </a:fld>
            <a:endParaRPr lang="el-GR" dirty="0"/>
          </a:p>
        </p:txBody>
      </p:sp>
      <p:pic>
        <p:nvPicPr>
          <p:cNvPr id="5" name="o9mABs7xGNo"/>
          <p:cNvPicPr>
            <a:picLocks noRot="1" noChangeAspect="1"/>
          </p:cNvPicPr>
          <p:nvPr>
            <a:videoFile r:link="rId1"/>
          </p:nvPr>
        </p:nvPicPr>
        <p:blipFill>
          <a:blip r:embed="rId3"/>
          <a:stretch>
            <a:fillRect/>
          </a:stretch>
        </p:blipFill>
        <p:spPr>
          <a:xfrm>
            <a:off x="12290" y="0"/>
            <a:ext cx="9242175" cy="6781800"/>
          </a:xfrm>
          <a:prstGeom prst="rect">
            <a:avLst/>
          </a:prstGeom>
        </p:spPr>
      </p:pic>
    </p:spTree>
    <p:extLst>
      <p:ext uri="{BB962C8B-B14F-4D97-AF65-F5344CB8AC3E}">
        <p14:creationId xmlns:p14="http://schemas.microsoft.com/office/powerpoint/2010/main" val="2981314273"/>
      </p:ext>
    </p:extLst>
  </p:cSld>
  <p:clrMapOvr>
    <a:masterClrMapping/>
  </p:clrMapOvr>
  <p:transition spd="med">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762000" y="0"/>
            <a:ext cx="7467600" cy="1524000"/>
          </a:xfrm>
        </p:spPr>
        <p:txBody>
          <a:bodyPr>
            <a:noAutofit/>
          </a:bodyPr>
          <a:lstStyle/>
          <a:p>
            <a:pPr algn="ctr"/>
            <a:r>
              <a:rPr lang="en-US" sz="2400" b="1" dirty="0">
                <a:solidFill>
                  <a:schemeClr val="bg1"/>
                </a:solidFill>
                <a:latin typeface="Franklin Gothic Book" pitchFamily="34" charset="0"/>
              </a:rPr>
              <a:t>The actual procedure - </a:t>
            </a:r>
            <a:r>
              <a:rPr lang="en-US" sz="2400" b="1" dirty="0" err="1">
                <a:solidFill>
                  <a:schemeClr val="bg1"/>
                </a:solidFill>
                <a:latin typeface="Franklin Gothic Book" pitchFamily="34" charset="0"/>
              </a:rPr>
              <a:t>Evros</a:t>
            </a:r>
            <a:r>
              <a:rPr lang="en-US" sz="2400" b="1" dirty="0">
                <a:solidFill>
                  <a:schemeClr val="bg1"/>
                </a:solidFill>
                <a:latin typeface="Franklin Gothic Book" pitchFamily="34" charset="0"/>
              </a:rPr>
              <a:t>   and the Eastern Aegean Islands</a:t>
            </a:r>
            <a:endParaRPr lang="el-GR" sz="2400" b="1" dirty="0">
              <a:solidFill>
                <a:schemeClr val="bg1"/>
              </a:solidFill>
              <a:latin typeface="Franklin Gothic Book" pitchFamily="34" charset="0"/>
            </a:endParaRPr>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15</a:t>
            </a:fld>
            <a:endParaRPr lang="el-GR" dirty="0"/>
          </a:p>
        </p:txBody>
      </p:sp>
      <p:pic>
        <p:nvPicPr>
          <p:cNvPr id="2050" name="Picture 2" descr="E:\5. TTLA - SPAIN\pictures migration\migrant_line_web-thumb-large.jpg"/>
          <p:cNvPicPr>
            <a:picLocks noChangeAspect="1" noChangeArrowheads="1"/>
          </p:cNvPicPr>
          <p:nvPr/>
        </p:nvPicPr>
        <p:blipFill>
          <a:blip r:embed="rId2"/>
          <a:srcRect/>
          <a:stretch>
            <a:fillRect/>
          </a:stretch>
        </p:blipFill>
        <p:spPr bwMode="auto">
          <a:xfrm>
            <a:off x="0" y="1162050"/>
            <a:ext cx="9143999" cy="5707840"/>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325B4E2B-043B-41ED-8207-47185C3AB799}" type="slidenum">
              <a:rPr lang="el-GR" smtClean="0"/>
              <a:pPr/>
              <a:t>16</a:t>
            </a:fld>
            <a:endParaRPr lang="el-GR" dirty="0"/>
          </a:p>
        </p:txBody>
      </p:sp>
      <p:sp>
        <p:nvSpPr>
          <p:cNvPr id="5" name="1 - Τίτλος"/>
          <p:cNvSpPr txBox="1">
            <a:spLocks/>
          </p:cNvSpPr>
          <p:nvPr/>
        </p:nvSpPr>
        <p:spPr>
          <a:xfrm>
            <a:off x="0" y="0"/>
            <a:ext cx="3200400" cy="1295400"/>
          </a:xfrm>
          <a:prstGeom prst="rect">
            <a:avLst/>
          </a:prstGeom>
        </p:spPr>
        <p:txBody>
          <a:bodyPr vert="horz" lIns="45720" rIns="45720" anchor="ctr">
            <a:noAutofit/>
          </a:bodyPr>
          <a:lstStyle/>
          <a:p>
            <a:pPr marL="514350" marR="0" lvl="0" indent="-514350" defTabSz="914400" rtl="0" eaLnBrk="1" fontAlgn="auto" latinLnBrk="0" hangingPunct="1">
              <a:lnSpc>
                <a:spcPct val="100000"/>
              </a:lnSpc>
              <a:spcBef>
                <a:spcPct val="0"/>
              </a:spcBef>
              <a:spcAft>
                <a:spcPts val="0"/>
              </a:spcAft>
              <a:buClrTx/>
              <a:buSzTx/>
              <a:buFontTx/>
              <a:buAutoNum type="arabicPeriod"/>
              <a:tabLst/>
              <a:defRPr/>
            </a:pPr>
            <a:r>
              <a:rPr kumimoji="0" lang="en-US" sz="2800" b="1" i="0" u="none" strike="noStrike" kern="1200" cap="none" spc="0" normalizeH="0" baseline="0" noProof="0" dirty="0">
                <a:ln>
                  <a:noFill/>
                </a:ln>
                <a:solidFill>
                  <a:schemeClr val="bg1"/>
                </a:solidFill>
                <a:effectLst/>
                <a:uLnTx/>
                <a:uFillTx/>
                <a:latin typeface="+mj-lt"/>
                <a:ea typeface="+mj-ea"/>
                <a:cs typeface="+mj-cs"/>
              </a:rPr>
              <a:t>Phase 1:</a:t>
            </a:r>
          </a:p>
          <a:p>
            <a:pPr marL="514350" marR="0" lvl="0" indent="-514350" defTabSz="914400" rtl="0" eaLnBrk="1" fontAlgn="auto" latinLnBrk="0" hangingPunct="1">
              <a:lnSpc>
                <a:spcPct val="100000"/>
              </a:lnSpc>
              <a:spcBef>
                <a:spcPct val="0"/>
              </a:spcBef>
              <a:spcAft>
                <a:spcPts val="0"/>
              </a:spcAft>
              <a:buClrTx/>
              <a:buSzTx/>
              <a:tabLst/>
              <a:defRPr/>
            </a:pPr>
            <a:r>
              <a:rPr kumimoji="0" lang="en-US" sz="2800" b="1" i="0" u="none" strike="noStrike" kern="1200" cap="none" spc="0" normalizeH="0" baseline="0" noProof="0" dirty="0">
                <a:ln>
                  <a:noFill/>
                </a:ln>
                <a:solidFill>
                  <a:schemeClr val="bg1"/>
                </a:solidFill>
                <a:effectLst/>
                <a:uLnTx/>
                <a:uFillTx/>
                <a:latin typeface="+mj-lt"/>
                <a:ea typeface="+mj-ea"/>
                <a:cs typeface="+mj-cs"/>
              </a:rPr>
              <a:t> Identification</a:t>
            </a:r>
            <a:endParaRPr kumimoji="0" lang="el-GR"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5 - Εικόνα" descr="frontex.png"/>
          <p:cNvPicPr>
            <a:picLocks noChangeAspect="1"/>
          </p:cNvPicPr>
          <p:nvPr/>
        </p:nvPicPr>
        <p:blipFill>
          <a:blip r:embed="rId2"/>
          <a:stretch>
            <a:fillRect/>
          </a:stretch>
        </p:blipFill>
        <p:spPr>
          <a:xfrm>
            <a:off x="228600" y="1600200"/>
            <a:ext cx="2933700" cy="1562100"/>
          </a:xfrm>
          <a:prstGeom prst="rect">
            <a:avLst/>
          </a:prstGeom>
        </p:spPr>
      </p:pic>
      <p:pic>
        <p:nvPicPr>
          <p:cNvPr id="3074" name="Picture 2" descr="E:\5. TTLA - SPAIN\pictures migration\lesvos.jpg"/>
          <p:cNvPicPr>
            <a:picLocks noChangeAspect="1" noChangeArrowheads="1"/>
          </p:cNvPicPr>
          <p:nvPr/>
        </p:nvPicPr>
        <p:blipFill>
          <a:blip r:embed="rId3"/>
          <a:srcRect/>
          <a:stretch>
            <a:fillRect/>
          </a:stretch>
        </p:blipFill>
        <p:spPr bwMode="auto">
          <a:xfrm>
            <a:off x="3505200" y="152399"/>
            <a:ext cx="4876800" cy="3245289"/>
          </a:xfrm>
          <a:prstGeom prst="rect">
            <a:avLst/>
          </a:prstGeom>
          <a:noFill/>
        </p:spPr>
      </p:pic>
      <p:pic>
        <p:nvPicPr>
          <p:cNvPr id="3075" name="Picture 3" descr="E:\pictures migration\lesvos 3.jpg"/>
          <p:cNvPicPr>
            <a:picLocks noChangeAspect="1" noChangeArrowheads="1"/>
          </p:cNvPicPr>
          <p:nvPr/>
        </p:nvPicPr>
        <p:blipFill>
          <a:blip r:embed="rId4"/>
          <a:srcRect/>
          <a:stretch>
            <a:fillRect/>
          </a:stretch>
        </p:blipFill>
        <p:spPr bwMode="auto">
          <a:xfrm>
            <a:off x="2286000" y="3581400"/>
            <a:ext cx="5715000" cy="3004984"/>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7CD343-BB7B-4E6C-9212-C3902EE399C7}"/>
              </a:ext>
            </a:extLst>
          </p:cNvPr>
          <p:cNvSpPr>
            <a:spLocks noGrp="1"/>
          </p:cNvSpPr>
          <p:nvPr>
            <p:ph type="title"/>
          </p:nvPr>
        </p:nvSpPr>
        <p:spPr>
          <a:xfrm>
            <a:off x="304800" y="228600"/>
            <a:ext cx="7931224" cy="1752600"/>
          </a:xfrm>
        </p:spPr>
        <p:txBody>
          <a:bodyPr>
            <a:noAutofit/>
          </a:bodyPr>
          <a:lstStyle/>
          <a:p>
            <a:pPr algn="ctr"/>
            <a:r>
              <a:rPr lang="en-US" sz="3400" dirty="0">
                <a:solidFill>
                  <a:schemeClr val="bg1"/>
                </a:solidFill>
                <a:effectLst/>
                <a:latin typeface="Franklin Gothic Book" pitchFamily="34" charset="0"/>
              </a:rPr>
              <a:t>The officials working under this agency have obligations when dealing with persons who may wish to apply for international protection</a:t>
            </a:r>
            <a:r>
              <a:rPr lang="en-US" sz="3400" dirty="0">
                <a:latin typeface="Franklin Gothic Book" pitchFamily="34" charset="0"/>
              </a:rPr>
              <a:t>.</a:t>
            </a:r>
            <a:endParaRPr lang="el-GR" sz="3400" dirty="0">
              <a:latin typeface="Franklin Gothic Book" pitchFamily="34" charset="0"/>
            </a:endParaRPr>
          </a:p>
        </p:txBody>
      </p:sp>
      <p:sp>
        <p:nvSpPr>
          <p:cNvPr id="5" name="Θέση περιεχομένου 2">
            <a:extLst>
              <a:ext uri="{FF2B5EF4-FFF2-40B4-BE49-F238E27FC236}">
                <a16:creationId xmlns:a16="http://schemas.microsoft.com/office/drawing/2014/main" id="{A17A3D49-CEFC-422D-BB8C-9D443012E6A5}"/>
              </a:ext>
            </a:extLst>
          </p:cNvPr>
          <p:cNvSpPr>
            <a:spLocks noGrp="1"/>
          </p:cNvSpPr>
          <p:nvPr>
            <p:ph idx="1"/>
          </p:nvPr>
        </p:nvSpPr>
        <p:spPr>
          <a:xfrm>
            <a:off x="381000" y="2667000"/>
            <a:ext cx="8763000" cy="3581400"/>
          </a:xfrm>
        </p:spPr>
        <p:txBody>
          <a:bodyPr>
            <a:noAutofit/>
          </a:bodyPr>
          <a:lstStyle/>
          <a:p>
            <a:pPr marL="36576" indent="0">
              <a:lnSpc>
                <a:spcPct val="120000"/>
              </a:lnSpc>
              <a:spcBef>
                <a:spcPts val="600"/>
              </a:spcBef>
              <a:spcAft>
                <a:spcPts val="600"/>
              </a:spcAft>
              <a:buNone/>
            </a:pPr>
            <a:r>
              <a:rPr lang="en-US" b="1" dirty="0">
                <a:solidFill>
                  <a:schemeClr val="bg1"/>
                </a:solidFill>
                <a:latin typeface="Franklin Gothic Book" pitchFamily="34" charset="0"/>
              </a:rPr>
              <a:t>Among the main directives </a:t>
            </a:r>
            <a:r>
              <a:rPr lang="en-US" b="1" dirty="0" smtClean="0">
                <a:solidFill>
                  <a:schemeClr val="bg1"/>
                </a:solidFill>
                <a:latin typeface="Franklin Gothic Book" pitchFamily="34" charset="0"/>
              </a:rPr>
              <a:t>are</a:t>
            </a:r>
          </a:p>
          <a:p>
            <a:pPr>
              <a:lnSpc>
                <a:spcPct val="120000"/>
              </a:lnSpc>
              <a:spcBef>
                <a:spcPts val="600"/>
              </a:spcBef>
              <a:spcAft>
                <a:spcPts val="600"/>
              </a:spcAft>
              <a:buClrTx/>
              <a:buFont typeface="Wingdings" panose="05000000000000000000" pitchFamily="2" charset="2"/>
              <a:buChar char="v"/>
            </a:pPr>
            <a:r>
              <a:rPr lang="en-US" dirty="0" smtClean="0">
                <a:solidFill>
                  <a:schemeClr val="bg1"/>
                </a:solidFill>
                <a:latin typeface="Franklin Gothic Book" pitchFamily="34" charset="0"/>
              </a:rPr>
              <a:t> </a:t>
            </a:r>
            <a:r>
              <a:rPr lang="en-US" b="1" dirty="0">
                <a:solidFill>
                  <a:schemeClr val="bg1"/>
                </a:solidFill>
                <a:latin typeface="Franklin Gothic Book" pitchFamily="34" charset="0"/>
              </a:rPr>
              <a:t>Anyone has the right to seek asylum </a:t>
            </a:r>
            <a:endParaRPr lang="en-US" b="1" dirty="0" smtClean="0">
              <a:solidFill>
                <a:schemeClr val="bg1"/>
              </a:solidFill>
              <a:latin typeface="Franklin Gothic Book" pitchFamily="34" charset="0"/>
            </a:endParaRPr>
          </a:p>
          <a:p>
            <a:pPr>
              <a:lnSpc>
                <a:spcPct val="120000"/>
              </a:lnSpc>
              <a:spcBef>
                <a:spcPts val="600"/>
              </a:spcBef>
              <a:spcAft>
                <a:spcPts val="600"/>
              </a:spcAft>
              <a:buClrTx/>
              <a:buFont typeface="Wingdings" panose="05000000000000000000" pitchFamily="2" charset="2"/>
              <a:buChar char="v"/>
            </a:pPr>
            <a:r>
              <a:rPr lang="en-US" b="1" dirty="0" smtClean="0">
                <a:solidFill>
                  <a:schemeClr val="bg1"/>
                </a:solidFill>
                <a:latin typeface="Franklin Gothic Book" pitchFamily="34" charset="0"/>
              </a:rPr>
              <a:t>Look </a:t>
            </a:r>
            <a:r>
              <a:rPr lang="en-US" b="1" dirty="0">
                <a:solidFill>
                  <a:schemeClr val="bg1"/>
                </a:solidFill>
                <a:latin typeface="Franklin Gothic Book" pitchFamily="34" charset="0"/>
              </a:rPr>
              <a:t>for indications and be open-minded </a:t>
            </a:r>
            <a:endParaRPr lang="en-US" b="1" dirty="0" smtClean="0">
              <a:solidFill>
                <a:schemeClr val="bg1"/>
              </a:solidFill>
              <a:latin typeface="Franklin Gothic Book" pitchFamily="34" charset="0"/>
            </a:endParaRPr>
          </a:p>
          <a:p>
            <a:pPr>
              <a:lnSpc>
                <a:spcPct val="120000"/>
              </a:lnSpc>
              <a:spcBef>
                <a:spcPts val="600"/>
              </a:spcBef>
              <a:spcAft>
                <a:spcPts val="600"/>
              </a:spcAft>
              <a:buClrTx/>
              <a:buFont typeface="Wingdings" panose="05000000000000000000" pitchFamily="2" charset="2"/>
              <a:buChar char="v"/>
            </a:pPr>
            <a:r>
              <a:rPr lang="en-US" b="1" dirty="0" smtClean="0">
                <a:solidFill>
                  <a:schemeClr val="bg1"/>
                </a:solidFill>
                <a:latin typeface="Franklin Gothic Book" pitchFamily="34" charset="0"/>
              </a:rPr>
              <a:t> </a:t>
            </a:r>
            <a:r>
              <a:rPr lang="en-US" b="1" dirty="0">
                <a:solidFill>
                  <a:schemeClr val="bg1"/>
                </a:solidFill>
                <a:latin typeface="Franklin Gothic Book" pitchFamily="34" charset="0"/>
              </a:rPr>
              <a:t>Anyone can be a refugee </a:t>
            </a:r>
            <a:endParaRPr lang="en-US" b="1" dirty="0" smtClean="0">
              <a:solidFill>
                <a:schemeClr val="bg1"/>
              </a:solidFill>
              <a:latin typeface="Franklin Gothic Book" pitchFamily="34" charset="0"/>
            </a:endParaRPr>
          </a:p>
          <a:p>
            <a:pPr>
              <a:lnSpc>
                <a:spcPct val="120000"/>
              </a:lnSpc>
              <a:spcBef>
                <a:spcPts val="600"/>
              </a:spcBef>
              <a:spcAft>
                <a:spcPts val="600"/>
              </a:spcAft>
              <a:buClrTx/>
              <a:buFont typeface="Wingdings" panose="05000000000000000000" pitchFamily="2" charset="2"/>
              <a:buChar char="v"/>
            </a:pPr>
            <a:r>
              <a:rPr lang="en-US" b="1" dirty="0" smtClean="0">
                <a:solidFill>
                  <a:schemeClr val="bg1"/>
                </a:solidFill>
                <a:latin typeface="Franklin Gothic Book" pitchFamily="34" charset="0"/>
              </a:rPr>
              <a:t> </a:t>
            </a:r>
            <a:r>
              <a:rPr lang="en-US" b="1" dirty="0">
                <a:solidFill>
                  <a:schemeClr val="bg1"/>
                </a:solidFill>
                <a:latin typeface="Franklin Gothic Book" pitchFamily="34" charset="0"/>
              </a:rPr>
              <a:t>Pay attention to vulnerabilities </a:t>
            </a:r>
          </a:p>
        </p:txBody>
      </p:sp>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17</a:t>
            </a:fld>
            <a:endParaRPr lang="el-GR" dirty="0"/>
          </a:p>
        </p:txBody>
      </p:sp>
    </p:spTree>
    <p:extLst>
      <p:ext uri="{BB962C8B-B14F-4D97-AF65-F5344CB8AC3E}">
        <p14:creationId xmlns:p14="http://schemas.microsoft.com/office/powerpoint/2010/main" val="286774111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A17A3D49-CEFC-422D-BB8C-9D443012E6A5}"/>
              </a:ext>
            </a:extLst>
          </p:cNvPr>
          <p:cNvSpPr>
            <a:spLocks noGrp="1"/>
          </p:cNvSpPr>
          <p:nvPr>
            <p:ph idx="1"/>
          </p:nvPr>
        </p:nvSpPr>
        <p:spPr>
          <a:xfrm>
            <a:off x="609600" y="1371600"/>
            <a:ext cx="8219256" cy="4495800"/>
          </a:xfrm>
        </p:spPr>
        <p:txBody>
          <a:bodyPr>
            <a:normAutofit/>
          </a:bodyPr>
          <a:lstStyle/>
          <a:p>
            <a:pPr>
              <a:buClrTx/>
              <a:buFont typeface="Wingdings" panose="05000000000000000000" pitchFamily="2" charset="2"/>
              <a:buChar char="v"/>
            </a:pPr>
            <a:r>
              <a:rPr lang="en-US" sz="2400" b="1" dirty="0">
                <a:solidFill>
                  <a:schemeClr val="bg1"/>
                </a:solidFill>
                <a:latin typeface="+mj-lt"/>
              </a:rPr>
              <a:t>Be respectful, don’t judge and do not discriminate </a:t>
            </a:r>
          </a:p>
          <a:p>
            <a:pPr>
              <a:buClrTx/>
              <a:buNone/>
            </a:pPr>
            <a:endParaRPr lang="en-US" sz="2400" b="1" dirty="0">
              <a:solidFill>
                <a:schemeClr val="bg1"/>
              </a:solidFill>
              <a:latin typeface="+mj-lt"/>
            </a:endParaRPr>
          </a:p>
          <a:p>
            <a:pPr>
              <a:lnSpc>
                <a:spcPct val="110000"/>
              </a:lnSpc>
              <a:buClrTx/>
              <a:buFont typeface="Wingdings" panose="05000000000000000000" pitchFamily="2" charset="2"/>
              <a:buChar char="v"/>
            </a:pPr>
            <a:r>
              <a:rPr lang="en-US" sz="2400" b="1" dirty="0">
                <a:solidFill>
                  <a:schemeClr val="bg1"/>
                </a:solidFill>
                <a:latin typeface="+mj-lt"/>
              </a:rPr>
              <a:t>Applicants must not be penalized on account of their illegal entry or presence </a:t>
            </a:r>
          </a:p>
          <a:p>
            <a:pPr>
              <a:lnSpc>
                <a:spcPct val="110000"/>
              </a:lnSpc>
              <a:buClrTx/>
              <a:buNone/>
            </a:pPr>
            <a:endParaRPr lang="en-US" sz="2400" b="1" dirty="0">
              <a:solidFill>
                <a:schemeClr val="bg1"/>
              </a:solidFill>
              <a:latin typeface="+mj-lt"/>
            </a:endParaRPr>
          </a:p>
          <a:p>
            <a:pPr>
              <a:lnSpc>
                <a:spcPct val="110000"/>
              </a:lnSpc>
              <a:buClrTx/>
              <a:buFont typeface="Wingdings" panose="05000000000000000000" pitchFamily="2" charset="2"/>
              <a:buChar char="v"/>
            </a:pPr>
            <a:r>
              <a:rPr lang="en-US" sz="2400" b="1" dirty="0">
                <a:solidFill>
                  <a:schemeClr val="bg1"/>
                </a:solidFill>
                <a:latin typeface="+mj-lt"/>
              </a:rPr>
              <a:t>Pay attention to your body language and the way you communicate</a:t>
            </a:r>
            <a:endParaRPr lang="el-GR" sz="2400" b="1" dirty="0">
              <a:solidFill>
                <a:schemeClr val="bg1"/>
              </a:solidFill>
              <a:latin typeface="+mj-lt"/>
            </a:endParaRPr>
          </a:p>
        </p:txBody>
      </p:sp>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18</a:t>
            </a:fld>
            <a:endParaRPr lang="el-GR"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304800" y="228600"/>
            <a:ext cx="8534400" cy="762000"/>
          </a:xfrm>
          <a:prstGeom prst="rect">
            <a:avLst/>
          </a:prstGeom>
        </p:spPr>
        <p:txBody>
          <a:bodyPr vert="horz" lIns="45720" rIns="45720" anchor="ctr">
            <a:noAutofit/>
          </a:bodyPr>
          <a:lstStyle/>
          <a:p>
            <a:pPr marL="514350" lvl="0" indent="-514350" algn="ctr">
              <a:spcBef>
                <a:spcPct val="0"/>
              </a:spcBef>
            </a:pPr>
            <a:r>
              <a:rPr lang="en-US" sz="2400" dirty="0">
                <a:solidFill>
                  <a:schemeClr val="bg1"/>
                </a:solidFill>
              </a:rPr>
              <a:t> Once they have been identified, those coming into the country are registered by the Hellenic Asylum services</a:t>
            </a:r>
            <a:endParaRPr kumimoji="0" lang="el-G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19</a:t>
            </a:fld>
            <a:endParaRPr lang="el-GR" dirty="0"/>
          </a:p>
        </p:txBody>
      </p:sp>
      <p:pic>
        <p:nvPicPr>
          <p:cNvPr id="5123" name="Picture 3" descr="E:\5. TTLA - SPAIN\pictures migration\3.jpg"/>
          <p:cNvPicPr>
            <a:picLocks noChangeAspect="1" noChangeArrowheads="1"/>
          </p:cNvPicPr>
          <p:nvPr/>
        </p:nvPicPr>
        <p:blipFill>
          <a:blip r:embed="rId2"/>
          <a:srcRect/>
          <a:stretch>
            <a:fillRect/>
          </a:stretch>
        </p:blipFill>
        <p:spPr bwMode="auto">
          <a:xfrm>
            <a:off x="4220147" y="2667000"/>
            <a:ext cx="4923853" cy="3276600"/>
          </a:xfrm>
          <a:prstGeom prst="rect">
            <a:avLst/>
          </a:prstGeom>
          <a:noFill/>
        </p:spPr>
      </p:pic>
      <p:pic>
        <p:nvPicPr>
          <p:cNvPr id="5124" name="Picture 4" descr="E:\5. TTLA - SPAIN\pictures migration\moria-lesvos-greece-02-march-2016.jpg"/>
          <p:cNvPicPr>
            <a:picLocks noChangeAspect="1" noChangeArrowheads="1"/>
          </p:cNvPicPr>
          <p:nvPr/>
        </p:nvPicPr>
        <p:blipFill>
          <a:blip r:embed="rId3"/>
          <a:srcRect/>
          <a:stretch>
            <a:fillRect/>
          </a:stretch>
        </p:blipFill>
        <p:spPr bwMode="auto">
          <a:xfrm>
            <a:off x="304800" y="990600"/>
            <a:ext cx="3962400" cy="2640013"/>
          </a:xfrm>
          <a:prstGeom prst="rect">
            <a:avLst/>
          </a:prstGeom>
          <a:noFill/>
        </p:spPr>
      </p:pic>
      <p:pic>
        <p:nvPicPr>
          <p:cNvPr id="5125" name="Picture 5" descr="E:\5. TTLA - SPAIN\pictures migration\6.jpg"/>
          <p:cNvPicPr>
            <a:picLocks noChangeAspect="1" noChangeArrowheads="1"/>
          </p:cNvPicPr>
          <p:nvPr/>
        </p:nvPicPr>
        <p:blipFill>
          <a:blip r:embed="rId4"/>
          <a:srcRect/>
          <a:stretch>
            <a:fillRect/>
          </a:stretch>
        </p:blipFill>
        <p:spPr bwMode="auto">
          <a:xfrm>
            <a:off x="304800" y="3886200"/>
            <a:ext cx="3529884" cy="2514600"/>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4" name="Group 8"/>
          <p:cNvGraphicFramePr>
            <a:graphicFrameLocks noGrp="1"/>
          </p:cNvGraphicFramePr>
          <p:nvPr/>
        </p:nvGraphicFramePr>
        <p:xfrm>
          <a:off x="6629400" y="2133600"/>
          <a:ext cx="2057400" cy="579120"/>
        </p:xfrm>
        <a:graphic>
          <a:graphicData uri="http://schemas.openxmlformats.org/drawingml/2006/table">
            <a:tbl>
              <a:tblPr/>
              <a:tblGrid>
                <a:gridCol w="2057400">
                  <a:extLst>
                    <a:ext uri="{9D8B030D-6E8A-4147-A177-3AD203B41FA5}">
                      <a16:colId xmlns:a16="http://schemas.microsoft.com/office/drawing/2014/main" val="20000"/>
                    </a:ext>
                  </a:extLst>
                </a:gridCol>
              </a:tblGrid>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1600" b="1" i="0" kern="1200" dirty="0">
                          <a:solidFill>
                            <a:srgbClr val="FFFF00"/>
                          </a:solidFill>
                          <a:latin typeface="+mn-lt"/>
                          <a:ea typeface="+mn-ea"/>
                          <a:cs typeface="+mn-cs"/>
                        </a:rPr>
                        <a:t>Colegiul Economic Buzău</a:t>
                      </a:r>
                      <a:r>
                        <a:rPr kumimoji="0" lang="it-IT" altLang="zh-CN" sz="1600" b="1" i="0" u="none" strike="noStrike" cap="none" normalizeH="0" baseline="0" dirty="0">
                          <a:ln>
                            <a:noFill/>
                          </a:ln>
                          <a:solidFill>
                            <a:srgbClr val="FFFF00"/>
                          </a:solidFill>
                          <a:effectLst/>
                          <a:latin typeface="Trebuchet MS" pitchFamily="34" charset="0"/>
                          <a:ea typeface="宋体" pitchFamily="2" charset="-122"/>
                          <a:cs typeface="Times New Roman" pitchFamily="18" charset="0"/>
                        </a:rPr>
                        <a:t> , Romania</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356" name="Group 20"/>
          <p:cNvGraphicFramePr>
            <a:graphicFrameLocks noGrp="1"/>
          </p:cNvGraphicFramePr>
          <p:nvPr/>
        </p:nvGraphicFramePr>
        <p:xfrm>
          <a:off x="2286001" y="533404"/>
          <a:ext cx="2667000" cy="822961"/>
        </p:xfrm>
        <a:graphic>
          <a:graphicData uri="http://schemas.openxmlformats.org/drawingml/2006/table">
            <a:tbl>
              <a:tblPr/>
              <a:tblGrid>
                <a:gridCol w="2667000">
                  <a:extLst>
                    <a:ext uri="{9D8B030D-6E8A-4147-A177-3AD203B41FA5}">
                      <a16:colId xmlns:a16="http://schemas.microsoft.com/office/drawing/2014/main" val="20000"/>
                    </a:ext>
                  </a:extLst>
                </a:gridCol>
              </a:tblGrid>
              <a:tr h="822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i="0" kern="1200" dirty="0">
                          <a:solidFill>
                            <a:srgbClr val="00C800"/>
                          </a:solidFill>
                          <a:latin typeface="Trebuchet MS" pitchFamily="34" charset="0"/>
                          <a:ea typeface="+mn-ea"/>
                          <a:cs typeface="+mn-cs"/>
                        </a:rPr>
                        <a:t>Gymnasium </a:t>
                      </a:r>
                      <a:r>
                        <a:rPr lang="en-GB" sz="1600" b="1" i="0" kern="1200" dirty="0" err="1">
                          <a:solidFill>
                            <a:srgbClr val="00C800"/>
                          </a:solidFill>
                          <a:latin typeface="Trebuchet MS" pitchFamily="34" charset="0"/>
                          <a:ea typeface="+mn-ea"/>
                          <a:cs typeface="+mn-cs"/>
                        </a:rPr>
                        <a:t>Neue</a:t>
                      </a:r>
                      <a:r>
                        <a:rPr lang="en-GB" sz="1600" b="1" i="0" kern="1200" dirty="0">
                          <a:solidFill>
                            <a:srgbClr val="00C800"/>
                          </a:solidFill>
                          <a:latin typeface="Trebuchet MS" pitchFamily="34" charset="0"/>
                          <a:ea typeface="+mn-ea"/>
                          <a:cs typeface="+mn-cs"/>
                        </a:rPr>
                        <a:t> </a:t>
                      </a:r>
                      <a:r>
                        <a:rPr lang="en-GB" sz="1600" b="1" i="0" kern="1200" dirty="0" err="1">
                          <a:solidFill>
                            <a:srgbClr val="00C800"/>
                          </a:solidFill>
                          <a:latin typeface="Trebuchet MS" pitchFamily="34" charset="0"/>
                          <a:ea typeface="+mn-ea"/>
                          <a:cs typeface="+mn-cs"/>
                        </a:rPr>
                        <a:t>Oberschule</a:t>
                      </a:r>
                      <a:r>
                        <a:rPr lang="en-GB" sz="1600" b="1" i="0" kern="1200" dirty="0">
                          <a:solidFill>
                            <a:srgbClr val="00C800"/>
                          </a:solidFill>
                          <a:latin typeface="Trebuchet MS" pitchFamily="34" charset="0"/>
                          <a:ea typeface="+mn-ea"/>
                          <a:cs typeface="+mn-cs"/>
                        </a:rPr>
                        <a:t> , </a:t>
                      </a:r>
                      <a:r>
                        <a:rPr lang="en-GB" sz="1600" b="1" i="0" kern="1200" dirty="0" err="1">
                          <a:solidFill>
                            <a:srgbClr val="00C800"/>
                          </a:solidFill>
                          <a:latin typeface="Trebuchet MS" pitchFamily="34" charset="0"/>
                          <a:ea typeface="+mn-ea"/>
                          <a:cs typeface="+mn-cs"/>
                        </a:rPr>
                        <a:t>Braunschweig</a:t>
                      </a:r>
                      <a:r>
                        <a:rPr lang="en-GB" sz="1600" b="1" i="0" kern="1200" dirty="0">
                          <a:solidFill>
                            <a:srgbClr val="00C800"/>
                          </a:solidFill>
                          <a:latin typeface="Trebuchet MS" pitchFamily="34" charset="0"/>
                          <a:ea typeface="+mn-ea"/>
                          <a:cs typeface="+mn-cs"/>
                        </a:rPr>
                        <a:t>,</a:t>
                      </a:r>
                      <a:r>
                        <a:rPr kumimoji="0" lang="it-IT" altLang="zh-CN" sz="1600" b="1" i="0" u="none" strike="noStrike" cap="none" normalizeH="0" baseline="0" dirty="0">
                          <a:ln>
                            <a:noFill/>
                          </a:ln>
                          <a:solidFill>
                            <a:srgbClr val="00C800"/>
                          </a:solidFill>
                          <a:effectLst/>
                          <a:latin typeface="Trebuchet MS" pitchFamily="34" charset="0"/>
                          <a:ea typeface="宋体" pitchFamily="2" charset="-122"/>
                          <a:cs typeface="Times New Roman" pitchFamily="18" charset="0"/>
                        </a:rPr>
                        <a:t>Germany</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362" name="Group 26"/>
          <p:cNvGraphicFramePr>
            <a:graphicFrameLocks noGrp="1"/>
          </p:cNvGraphicFramePr>
          <p:nvPr/>
        </p:nvGraphicFramePr>
        <p:xfrm>
          <a:off x="2362201" y="3733800"/>
          <a:ext cx="2438400" cy="579120"/>
        </p:xfrm>
        <a:graphic>
          <a:graphicData uri="http://schemas.openxmlformats.org/drawingml/2006/table">
            <a:tbl>
              <a:tblPr/>
              <a:tblGrid>
                <a:gridCol w="2438400">
                  <a:extLst>
                    <a:ext uri="{9D8B030D-6E8A-4147-A177-3AD203B41FA5}">
                      <a16:colId xmlns:a16="http://schemas.microsoft.com/office/drawing/2014/main" val="20000"/>
                    </a:ext>
                  </a:extLst>
                </a:gridCol>
              </a:tblGrid>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zh-CN" sz="1600" b="1" i="0" u="none" strike="noStrike" cap="none" normalizeH="0" baseline="0" dirty="0">
                          <a:ln>
                            <a:noFill/>
                          </a:ln>
                          <a:solidFill>
                            <a:srgbClr val="FF3300"/>
                          </a:solidFill>
                          <a:effectLst/>
                          <a:latin typeface="Trebuchet MS" pitchFamily="34" charset="0"/>
                          <a:ea typeface="宋体" pitchFamily="2" charset="-122"/>
                          <a:cs typeface="Times New Roman" pitchFamily="18" charset="0"/>
                        </a:rPr>
                        <a:t>IES Luis Seoane, Pontevedra, Spain</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374" name="Rectangle 38"/>
          <p:cNvSpPr>
            <a:spLocks noChangeArrowheads="1"/>
          </p:cNvSpPr>
          <p:nvPr/>
        </p:nvSpPr>
        <p:spPr bwMode="auto">
          <a:xfrm>
            <a:off x="2438400" y="2133604"/>
            <a:ext cx="2133600" cy="760475"/>
          </a:xfrm>
          <a:prstGeom prst="rect">
            <a:avLst/>
          </a:prstGeom>
          <a:noFill/>
          <a:ln w="9525">
            <a:noFill/>
            <a:miter lim="800000"/>
            <a:headEnd/>
            <a:tailEnd/>
          </a:ln>
          <a:effectLst/>
        </p:spPr>
        <p:txBody>
          <a:bodyPr lIns="17996" tIns="10800" rIns="17996" bIns="10800" anchor="ctr">
            <a:spAutoFit/>
          </a:bodyPr>
          <a:lstStyle/>
          <a:p>
            <a:pPr eaLnBrk="0" hangingPunct="0"/>
            <a:r>
              <a:rPr lang="en-US" altLang="zh-CN" sz="1600" b="1" dirty="0">
                <a:solidFill>
                  <a:srgbClr val="00B0F0"/>
                </a:solidFill>
                <a:latin typeface="Trebuchet MS" pitchFamily="34" charset="0"/>
                <a:ea typeface="宋体" pitchFamily="2" charset="-122"/>
              </a:rPr>
              <a:t>EBI Francisco Ferreira Drummond, Terceira Portugal</a:t>
            </a:r>
            <a:r>
              <a:rPr lang="el-GR" altLang="zh-CN" sz="1600" b="1" dirty="0">
                <a:solidFill>
                  <a:srgbClr val="00B0F0"/>
                </a:solidFill>
                <a:latin typeface="Trebuchet MS" pitchFamily="34" charset="0"/>
              </a:rPr>
              <a:t> </a:t>
            </a:r>
          </a:p>
        </p:txBody>
      </p:sp>
      <p:graphicFrame>
        <p:nvGraphicFramePr>
          <p:cNvPr id="14382" name="Group 46"/>
          <p:cNvGraphicFramePr>
            <a:graphicFrameLocks noGrp="1"/>
          </p:cNvGraphicFramePr>
          <p:nvPr/>
        </p:nvGraphicFramePr>
        <p:xfrm>
          <a:off x="6477000" y="533404"/>
          <a:ext cx="2133600" cy="822961"/>
        </p:xfrm>
        <a:graphic>
          <a:graphicData uri="http://schemas.openxmlformats.org/drawingml/2006/table">
            <a:tbl>
              <a:tblPr/>
              <a:tblGrid>
                <a:gridCol w="2133600">
                  <a:extLst>
                    <a:ext uri="{9D8B030D-6E8A-4147-A177-3AD203B41FA5}">
                      <a16:colId xmlns:a16="http://schemas.microsoft.com/office/drawing/2014/main" val="20000"/>
                    </a:ext>
                  </a:extLst>
                </a:gridCol>
              </a:tblGrid>
              <a:tr h="822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zh-CN" sz="1600" b="1" i="0" u="none" strike="noStrike" cap="none" normalizeH="0" baseline="0" dirty="0">
                          <a:ln>
                            <a:noFill/>
                          </a:ln>
                          <a:solidFill>
                            <a:srgbClr val="3399FF"/>
                          </a:solidFill>
                          <a:effectLst/>
                          <a:latin typeface="Trebuchet MS" pitchFamily="34" charset="0"/>
                          <a:ea typeface="宋体" pitchFamily="2" charset="-122"/>
                          <a:cs typeface="Times New Roman" pitchFamily="18" charset="0"/>
                        </a:rPr>
                        <a:t>3rd Gymnasio of Kalamata Kalamata, Greece</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7" name="Picture 3" descr="E:\Οι εικόνες μου\Animation Factory Essential Collection 3 Vol 11\animations\flags\nations_g_to_n\german_state_fa_lb.gif"/>
          <p:cNvPicPr>
            <a:picLocks noChangeAspect="1" noChangeArrowheads="1" noCrop="1"/>
          </p:cNvPicPr>
          <p:nvPr/>
        </p:nvPicPr>
        <p:blipFill>
          <a:blip r:embed="rId3"/>
          <a:srcRect/>
          <a:stretch>
            <a:fillRect/>
          </a:stretch>
        </p:blipFill>
        <p:spPr bwMode="auto">
          <a:xfrm>
            <a:off x="609600" y="457201"/>
            <a:ext cx="1485900" cy="1133475"/>
          </a:xfrm>
          <a:prstGeom prst="rect">
            <a:avLst/>
          </a:prstGeom>
          <a:noFill/>
        </p:spPr>
      </p:pic>
      <p:pic>
        <p:nvPicPr>
          <p:cNvPr id="1028" name="Picture 4" descr="E:\Οι εικόνες μου\Animation Factory Essential Collection 3 Vol 11\animations\flags\nations_g_to_n\greece_fa_lb.gif"/>
          <p:cNvPicPr>
            <a:picLocks noChangeAspect="1" noChangeArrowheads="1" noCrop="1"/>
          </p:cNvPicPr>
          <p:nvPr/>
        </p:nvPicPr>
        <p:blipFill>
          <a:blip r:embed="rId4"/>
          <a:srcRect/>
          <a:stretch>
            <a:fillRect/>
          </a:stretch>
        </p:blipFill>
        <p:spPr bwMode="auto">
          <a:xfrm>
            <a:off x="5105400" y="457201"/>
            <a:ext cx="1485900" cy="1133475"/>
          </a:xfrm>
          <a:prstGeom prst="rect">
            <a:avLst/>
          </a:prstGeom>
          <a:noFill/>
        </p:spPr>
      </p:pic>
      <p:pic>
        <p:nvPicPr>
          <p:cNvPr id="1029" name="Picture 5" descr="E:\Οι εικόνες μου\Animation Factory Essential Collection 3 Vol 11\animations\flags\nations_o_to_z\portugal_fa_lb.gif"/>
          <p:cNvPicPr>
            <a:picLocks noChangeAspect="1" noChangeArrowheads="1" noCrop="1"/>
          </p:cNvPicPr>
          <p:nvPr/>
        </p:nvPicPr>
        <p:blipFill>
          <a:blip r:embed="rId5"/>
          <a:srcRect/>
          <a:stretch>
            <a:fillRect/>
          </a:stretch>
        </p:blipFill>
        <p:spPr bwMode="auto">
          <a:xfrm>
            <a:off x="990600" y="2209801"/>
            <a:ext cx="1485900" cy="1133475"/>
          </a:xfrm>
          <a:prstGeom prst="rect">
            <a:avLst/>
          </a:prstGeom>
          <a:noFill/>
        </p:spPr>
      </p:pic>
      <p:pic>
        <p:nvPicPr>
          <p:cNvPr id="1030" name="Picture 6" descr="E:\Οι εικόνες μου\Animation Factory Essential Collection 3 Vol 11\animations\flags\nations_o_to_z\romania_fa_lb.gif"/>
          <p:cNvPicPr>
            <a:picLocks noChangeAspect="1" noChangeArrowheads="1" noCrop="1"/>
          </p:cNvPicPr>
          <p:nvPr/>
        </p:nvPicPr>
        <p:blipFill>
          <a:blip r:embed="rId6"/>
          <a:srcRect/>
          <a:stretch>
            <a:fillRect/>
          </a:stretch>
        </p:blipFill>
        <p:spPr bwMode="auto">
          <a:xfrm>
            <a:off x="5181600" y="2057401"/>
            <a:ext cx="1485900" cy="1133475"/>
          </a:xfrm>
          <a:prstGeom prst="rect">
            <a:avLst/>
          </a:prstGeom>
          <a:noFill/>
        </p:spPr>
      </p:pic>
      <p:pic>
        <p:nvPicPr>
          <p:cNvPr id="1031" name="Picture 7" descr="E:\Οι εικόνες μου\Animation Factory Essential Collection 3 Vol 11\animations\flags\nations_o_to_z\spain_fa_lb.gif"/>
          <p:cNvPicPr>
            <a:picLocks noChangeAspect="1" noChangeArrowheads="1" noCrop="1"/>
          </p:cNvPicPr>
          <p:nvPr/>
        </p:nvPicPr>
        <p:blipFill>
          <a:blip r:embed="rId7"/>
          <a:srcRect/>
          <a:stretch>
            <a:fillRect/>
          </a:stretch>
        </p:blipFill>
        <p:spPr bwMode="auto">
          <a:xfrm>
            <a:off x="914400" y="3657602"/>
            <a:ext cx="1485900" cy="1133475"/>
          </a:xfrm>
          <a:prstGeom prst="rect">
            <a:avLst/>
          </a:prstGeom>
          <a:noFill/>
        </p:spPr>
      </p:pic>
      <p:pic>
        <p:nvPicPr>
          <p:cNvPr id="1032" name="Picture 8" descr="E:\Οι εικόνες μου\Animation Factory Essential Collection 3 Vol 11\animations\flags\treaty_organizations\european_union_dark_b_a_lb.gif"/>
          <p:cNvPicPr>
            <a:picLocks noChangeAspect="1" noChangeArrowheads="1" noCrop="1"/>
          </p:cNvPicPr>
          <p:nvPr/>
        </p:nvPicPr>
        <p:blipFill>
          <a:blip r:embed="rId8"/>
          <a:srcRect/>
          <a:stretch>
            <a:fillRect/>
          </a:stretch>
        </p:blipFill>
        <p:spPr bwMode="auto">
          <a:xfrm>
            <a:off x="4876801" y="3429000"/>
            <a:ext cx="1485900" cy="1133475"/>
          </a:xfrm>
          <a:prstGeom prst="rect">
            <a:avLst/>
          </a:prstGeom>
          <a:noFill/>
        </p:spPr>
      </p:pic>
      <p:pic>
        <p:nvPicPr>
          <p:cNvPr id="1033" name="Picture 9" descr="C:\Users\MARIA MIT\Desktop\Documents\ERASMUS+ MEDIA LITERACY\pictures\eu_flag_co_funded_pos_[rgb]_left.jpg"/>
          <p:cNvPicPr>
            <a:picLocks noChangeAspect="1" noChangeArrowheads="1"/>
          </p:cNvPicPr>
          <p:nvPr/>
        </p:nvPicPr>
        <p:blipFill>
          <a:blip r:embed="rId9" cstate="print"/>
          <a:srcRect/>
          <a:stretch>
            <a:fillRect/>
          </a:stretch>
        </p:blipFill>
        <p:spPr bwMode="auto">
          <a:xfrm>
            <a:off x="6324601" y="3581400"/>
            <a:ext cx="2590800" cy="738756"/>
          </a:xfrm>
          <a:prstGeom prst="rect">
            <a:avLst/>
          </a:prstGeom>
          <a:noFill/>
        </p:spPr>
      </p:pic>
      <p:sp>
        <p:nvSpPr>
          <p:cNvPr id="2049" name="Rectangle 1"/>
          <p:cNvSpPr>
            <a:spLocks noChangeArrowheads="1"/>
          </p:cNvSpPr>
          <p:nvPr/>
        </p:nvSpPr>
        <p:spPr bwMode="auto">
          <a:xfrm>
            <a:off x="381000" y="5486400"/>
            <a:ext cx="8339166" cy="1077202"/>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spAutoFit/>
          </a:bodyPr>
          <a:lstStyle/>
          <a:p>
            <a:r>
              <a:rPr lang="en-US" sz="1600" i="1" dirty="0">
                <a:solidFill>
                  <a:schemeClr val="bg1"/>
                </a:solidFill>
                <a:latin typeface="Calibri" pitchFamily="34" charset="0"/>
                <a:ea typeface="Times New Roman" pitchFamily="18" charset="0"/>
                <a:cs typeface="Arial" pitchFamily="34" charset="0"/>
              </a:rPr>
              <a:t>"This presentation has been prepared exclusively for educational purposes under the Creative Commons Attribution (</a:t>
            </a:r>
            <a:r>
              <a:rPr lang="en-GB" sz="1600" i="1" dirty="0">
                <a:solidFill>
                  <a:schemeClr val="bg1"/>
                </a:solidFill>
                <a:latin typeface="Calibri" pitchFamily="34" charset="0"/>
              </a:rPr>
              <a:t>Attribution, Share Alike) </a:t>
            </a:r>
            <a:r>
              <a:rPr lang="en-US" sz="1600" i="1" dirty="0">
                <a:solidFill>
                  <a:schemeClr val="bg1"/>
                </a:solidFill>
                <a:latin typeface="Calibri" pitchFamily="34" charset="0"/>
                <a:ea typeface="Times New Roman" pitchFamily="18" charset="0"/>
                <a:cs typeface="Arial" pitchFamily="34" charset="0"/>
              </a:rPr>
              <a:t>. No infringement is intended.</a:t>
            </a:r>
            <a:r>
              <a:rPr lang="en-US" sz="1600" i="1" dirty="0">
                <a:solidFill>
                  <a:schemeClr val="bg1"/>
                </a:solidFill>
                <a:latin typeface="Calibri" pitchFamily="34" charset="0"/>
                <a:ea typeface="Times New Roman" pitchFamily="18" charset="0"/>
                <a:cs typeface="Times New Roman" pitchFamily="18" charset="0"/>
              </a:rPr>
              <a:t> It is the outcome of a student project, and does not necessarily represent the views of the 3 </a:t>
            </a:r>
            <a:r>
              <a:rPr lang="en-US" sz="1600" i="1" dirty="0" err="1">
                <a:solidFill>
                  <a:schemeClr val="bg1"/>
                </a:solidFill>
                <a:latin typeface="Calibri" pitchFamily="34" charset="0"/>
                <a:ea typeface="Times New Roman" pitchFamily="18" charset="0"/>
                <a:cs typeface="Times New Roman" pitchFamily="18" charset="0"/>
              </a:rPr>
              <a:t>Gymnasio</a:t>
            </a:r>
            <a:r>
              <a:rPr lang="en-US" sz="1600" i="1" dirty="0">
                <a:solidFill>
                  <a:schemeClr val="bg1"/>
                </a:solidFill>
                <a:latin typeface="Calibri" pitchFamily="34" charset="0"/>
                <a:ea typeface="Times New Roman" pitchFamily="18" charset="0"/>
                <a:cs typeface="Times New Roman" pitchFamily="18" charset="0"/>
              </a:rPr>
              <a:t> of </a:t>
            </a:r>
            <a:r>
              <a:rPr lang="en-US" sz="1600" i="1" dirty="0" err="1">
                <a:solidFill>
                  <a:schemeClr val="bg1"/>
                </a:solidFill>
                <a:latin typeface="Calibri" pitchFamily="34" charset="0"/>
                <a:ea typeface="Times New Roman" pitchFamily="18" charset="0"/>
                <a:cs typeface="Times New Roman" pitchFamily="18" charset="0"/>
              </a:rPr>
              <a:t>Kalamata</a:t>
            </a:r>
            <a:r>
              <a:rPr lang="en-US" sz="1600" i="1" dirty="0">
                <a:solidFill>
                  <a:schemeClr val="bg1"/>
                </a:solidFill>
                <a:latin typeface="Calibri" pitchFamily="34" charset="0"/>
                <a:ea typeface="Times New Roman" pitchFamily="18" charset="0"/>
                <a:cs typeface="Times New Roman" pitchFamily="18" charset="0"/>
              </a:rPr>
              <a:t> or any other individuals referenced or acknowledged within the presentation.</a:t>
            </a:r>
            <a:endParaRPr lang="en-US" sz="1600" i="1" dirty="0">
              <a:solidFill>
                <a:schemeClr val="bg1"/>
              </a:solidFill>
              <a:latin typeface="Calibri" pitchFamily="34" charset="0"/>
              <a:cs typeface="Arial" pitchFamily="34" charset="0"/>
            </a:endParaRPr>
          </a:p>
        </p:txBody>
      </p:sp>
      <p:sp>
        <p:nvSpPr>
          <p:cNvPr id="16" name="15 - Θέση αριθμού διαφάνειας"/>
          <p:cNvSpPr>
            <a:spLocks noGrp="1"/>
          </p:cNvSpPr>
          <p:nvPr>
            <p:ph type="sldNum" sz="quarter" idx="12"/>
          </p:nvPr>
        </p:nvSpPr>
        <p:spPr>
          <a:xfrm>
            <a:off x="8763000" y="6477000"/>
            <a:ext cx="228600" cy="193194"/>
          </a:xfrm>
        </p:spPr>
        <p:txBody>
          <a:bodyPr/>
          <a:lstStyle/>
          <a:p>
            <a:fld id="{325B4E2B-043B-41ED-8207-47185C3AB799}" type="slidenum">
              <a:rPr lang="el-GR" sz="1200" smtClean="0">
                <a:solidFill>
                  <a:schemeClr val="bg1"/>
                </a:solidFill>
              </a:rPr>
              <a:pPr/>
              <a:t>2</a:t>
            </a:fld>
            <a:endParaRPr lang="el-GR" sz="1200" dirty="0">
              <a:solidFill>
                <a:schemeClr val="bg1"/>
              </a:solidFill>
            </a:endParaRPr>
          </a:p>
        </p:txBody>
      </p:sp>
    </p:spTree>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2CAE33-F5A1-4232-B0A1-D87436D28446}"/>
              </a:ext>
            </a:extLst>
          </p:cNvPr>
          <p:cNvSpPr>
            <a:spLocks noGrp="1"/>
          </p:cNvSpPr>
          <p:nvPr>
            <p:ph idx="1"/>
          </p:nvPr>
        </p:nvSpPr>
        <p:spPr>
          <a:xfrm>
            <a:off x="533400" y="914400"/>
            <a:ext cx="8229600" cy="990600"/>
          </a:xfrm>
        </p:spPr>
        <p:txBody>
          <a:bodyPr>
            <a:normAutofit/>
          </a:bodyPr>
          <a:lstStyle/>
          <a:p>
            <a:pPr marL="36576" indent="0">
              <a:spcBef>
                <a:spcPts val="2400"/>
              </a:spcBef>
              <a:buClrTx/>
              <a:buNone/>
            </a:pPr>
            <a:r>
              <a:rPr lang="en-US" dirty="0" smtClean="0">
                <a:solidFill>
                  <a:schemeClr val="bg1"/>
                </a:solidFill>
                <a:latin typeface="Franklin Gothic Book" pitchFamily="34" charset="0"/>
              </a:rPr>
              <a:t>Provide </a:t>
            </a:r>
            <a:r>
              <a:rPr lang="en-US" dirty="0">
                <a:solidFill>
                  <a:schemeClr val="bg1"/>
                </a:solidFill>
                <a:latin typeface="Franklin Gothic Book" pitchFamily="34" charset="0"/>
              </a:rPr>
              <a:t>information about the possibility to apply </a:t>
            </a:r>
            <a:r>
              <a:rPr lang="en-US" dirty="0" smtClean="0">
                <a:solidFill>
                  <a:schemeClr val="bg1"/>
                </a:solidFill>
                <a:latin typeface="Franklin Gothic Book" pitchFamily="34" charset="0"/>
              </a:rPr>
              <a:t>for asylum</a:t>
            </a:r>
            <a:endParaRPr lang="en-US" dirty="0">
              <a:solidFill>
                <a:schemeClr val="bg1"/>
              </a:solidFill>
              <a:latin typeface="Franklin Gothic Book" pitchFamily="34" charset="0"/>
            </a:endParaRPr>
          </a:p>
        </p:txBody>
      </p:sp>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20</a:t>
            </a:fld>
            <a:endParaRPr lang="el-GR" dirty="0"/>
          </a:p>
        </p:txBody>
      </p:sp>
      <p:sp>
        <p:nvSpPr>
          <p:cNvPr id="5" name="Θέση περιεχομένου 2">
            <a:extLst>
              <a:ext uri="{FF2B5EF4-FFF2-40B4-BE49-F238E27FC236}">
                <a16:creationId xmlns:a16="http://schemas.microsoft.com/office/drawing/2014/main" id="{C6442970-D5A1-443C-AF7D-4FC634DC0D8C}"/>
              </a:ext>
            </a:extLst>
          </p:cNvPr>
          <p:cNvSpPr txBox="1">
            <a:spLocks/>
          </p:cNvSpPr>
          <p:nvPr/>
        </p:nvSpPr>
        <p:spPr>
          <a:xfrm>
            <a:off x="304800" y="381000"/>
            <a:ext cx="4495800" cy="6858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Directives given are:</a:t>
            </a:r>
          </a:p>
        </p:txBody>
      </p:sp>
      <p:sp>
        <p:nvSpPr>
          <p:cNvPr id="6" name="5 - Ορθογώνιο"/>
          <p:cNvSpPr/>
          <p:nvPr/>
        </p:nvSpPr>
        <p:spPr>
          <a:xfrm>
            <a:off x="609600" y="2133600"/>
            <a:ext cx="8077200" cy="954107"/>
          </a:xfrm>
          <a:prstGeom prst="rect">
            <a:avLst/>
          </a:prstGeom>
        </p:spPr>
        <p:txBody>
          <a:bodyPr wrap="square">
            <a:spAutoFit/>
          </a:bodyPr>
          <a:lstStyle/>
          <a:p>
            <a:r>
              <a:rPr lang="en-US" sz="2800" dirty="0" smtClean="0">
                <a:solidFill>
                  <a:schemeClr val="bg1"/>
                </a:solidFill>
                <a:latin typeface="Franklin Gothic Book" pitchFamily="34" charset="0"/>
              </a:rPr>
              <a:t>Recognize the intention to apply for international protection</a:t>
            </a:r>
            <a:endParaRPr lang="el-GR" sz="2800" dirty="0">
              <a:latin typeface="Franklin Gothic Book" pitchFamily="34" charset="0"/>
            </a:endParaRPr>
          </a:p>
        </p:txBody>
      </p:sp>
      <p:sp>
        <p:nvSpPr>
          <p:cNvPr id="7" name="6 - Ορθογώνιο"/>
          <p:cNvSpPr/>
          <p:nvPr/>
        </p:nvSpPr>
        <p:spPr>
          <a:xfrm>
            <a:off x="685800" y="3352800"/>
            <a:ext cx="8153400" cy="1384995"/>
          </a:xfrm>
          <a:prstGeom prst="rect">
            <a:avLst/>
          </a:prstGeom>
        </p:spPr>
        <p:txBody>
          <a:bodyPr wrap="square">
            <a:spAutoFit/>
          </a:bodyPr>
          <a:lstStyle/>
          <a:p>
            <a:r>
              <a:rPr lang="en-US" sz="2800" dirty="0" smtClean="0">
                <a:solidFill>
                  <a:schemeClr val="bg1"/>
                </a:solidFill>
                <a:latin typeface="Franklin Gothic Book" pitchFamily="34" charset="0"/>
              </a:rPr>
              <a:t> If a person has expressed, in any way, a wish to apply for international protection, he/she becomes an applicant with all rights attached</a:t>
            </a:r>
            <a:endParaRPr lang="el-GR" sz="2800" dirty="0">
              <a:latin typeface="Franklin Gothic Book" pitchFamily="34" charset="0"/>
            </a:endParaRPr>
          </a:p>
        </p:txBody>
      </p:sp>
      <p:sp>
        <p:nvSpPr>
          <p:cNvPr id="8" name="7 - Ορθογώνιο"/>
          <p:cNvSpPr/>
          <p:nvPr/>
        </p:nvSpPr>
        <p:spPr>
          <a:xfrm>
            <a:off x="685800" y="5257800"/>
            <a:ext cx="8077200" cy="954107"/>
          </a:xfrm>
          <a:prstGeom prst="rect">
            <a:avLst/>
          </a:prstGeom>
        </p:spPr>
        <p:txBody>
          <a:bodyPr wrap="square">
            <a:spAutoFit/>
          </a:bodyPr>
          <a:lstStyle/>
          <a:p>
            <a:pPr marL="548640" lvl="0" indent="-411480">
              <a:spcBef>
                <a:spcPts val="2400"/>
              </a:spcBef>
              <a:buSzPct val="65000"/>
            </a:pPr>
            <a:r>
              <a:rPr lang="en-US" sz="2800" dirty="0" smtClean="0">
                <a:solidFill>
                  <a:prstClr val="black"/>
                </a:solidFill>
                <a:latin typeface="Franklin Gothic Book" pitchFamily="34" charset="0"/>
              </a:rPr>
              <a:t>Inform the applicant where and how the application may be  filed</a:t>
            </a:r>
            <a:endParaRPr lang="el-GR" sz="2800" dirty="0">
              <a:solidFill>
                <a:prstClr val="black"/>
              </a:solidFill>
              <a:latin typeface="Franklin Gothic Book" pitchFamily="34" charset="0"/>
            </a:endParaRPr>
          </a:p>
        </p:txBody>
      </p:sp>
    </p:spTree>
    <p:extLst>
      <p:ext uri="{BB962C8B-B14F-4D97-AF65-F5344CB8AC3E}">
        <p14:creationId xmlns:p14="http://schemas.microsoft.com/office/powerpoint/2010/main" val="185340820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28600" y="152400"/>
            <a:ext cx="8534400" cy="1905000"/>
          </a:xfrm>
          <a:prstGeom prst="rect">
            <a:avLst/>
          </a:prstGeom>
        </p:spPr>
        <p:txBody>
          <a:bodyPr vert="horz" lIns="45720" rIns="45720" anchor="ctr">
            <a:noAutofit/>
          </a:bodyPr>
          <a:lstStyle/>
          <a:p>
            <a:pPr marL="514350" lvl="0" indent="-514350" algn="ctr">
              <a:spcBef>
                <a:spcPct val="0"/>
              </a:spcBef>
            </a:pPr>
            <a:r>
              <a:rPr lang="en-US" sz="2400" dirty="0">
                <a:solidFill>
                  <a:schemeClr val="bg1"/>
                </a:solidFill>
              </a:rPr>
              <a:t>During the third stage they are interviewed by the Hellenic Asylum services. A translator is available if needed. The process then follows the legal procedure to see if they can be granted  temporary asylum   </a:t>
            </a:r>
            <a:endParaRPr kumimoji="0" lang="el-G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5 - Θέση αριθμού διαφάνειας"/>
          <p:cNvSpPr>
            <a:spLocks noGrp="1"/>
          </p:cNvSpPr>
          <p:nvPr>
            <p:ph type="sldNum" sz="quarter" idx="12"/>
          </p:nvPr>
        </p:nvSpPr>
        <p:spPr/>
        <p:txBody>
          <a:bodyPr/>
          <a:lstStyle/>
          <a:p>
            <a:fld id="{325B4E2B-043B-41ED-8207-47185C3AB799}" type="slidenum">
              <a:rPr lang="el-GR" sz="1400" smtClean="0"/>
              <a:pPr/>
              <a:t>21</a:t>
            </a:fld>
            <a:endParaRPr lang="el-GR" sz="1400" dirty="0"/>
          </a:p>
        </p:txBody>
      </p:sp>
      <p:pic>
        <p:nvPicPr>
          <p:cNvPr id="6147" name="Picture 3" descr="E:\5. TTLA - SPAIN\pictures migration\4.jpg"/>
          <p:cNvPicPr>
            <a:picLocks noChangeAspect="1" noChangeArrowheads="1"/>
          </p:cNvPicPr>
          <p:nvPr/>
        </p:nvPicPr>
        <p:blipFill>
          <a:blip r:embed="rId3"/>
          <a:srcRect/>
          <a:stretch>
            <a:fillRect/>
          </a:stretch>
        </p:blipFill>
        <p:spPr bwMode="auto">
          <a:xfrm>
            <a:off x="533400" y="1905000"/>
            <a:ext cx="4694836" cy="3124200"/>
          </a:xfrm>
          <a:prstGeom prst="rect">
            <a:avLst/>
          </a:prstGeom>
          <a:noFill/>
        </p:spPr>
      </p:pic>
      <p:pic>
        <p:nvPicPr>
          <p:cNvPr id="7" name="Picture 2" descr="E:\5. TTLA - SPAIN\pictures migration\7.jpg"/>
          <p:cNvPicPr>
            <a:picLocks noChangeAspect="1" noChangeArrowheads="1"/>
          </p:cNvPicPr>
          <p:nvPr/>
        </p:nvPicPr>
        <p:blipFill>
          <a:blip r:embed="rId4"/>
          <a:srcRect/>
          <a:stretch>
            <a:fillRect/>
          </a:stretch>
        </p:blipFill>
        <p:spPr bwMode="auto">
          <a:xfrm>
            <a:off x="4419600" y="3733800"/>
            <a:ext cx="4451506" cy="2962275"/>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3276600" cy="2057400"/>
          </a:xfrm>
        </p:spPr>
        <p:txBody>
          <a:bodyPr>
            <a:normAutofit/>
          </a:bodyPr>
          <a:lstStyle/>
          <a:p>
            <a:pPr algn="ctr"/>
            <a:r>
              <a:rPr lang="en-US" sz="3200" dirty="0">
                <a:solidFill>
                  <a:schemeClr val="bg1"/>
                </a:solidFill>
              </a:rPr>
              <a:t>actual application for asylum</a:t>
            </a:r>
            <a:endParaRPr lang="el-GR" sz="3200" dirty="0">
              <a:solidFill>
                <a:schemeClr val="bg1"/>
              </a:solidFill>
            </a:endParaRPr>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22</a:t>
            </a:fld>
            <a:endParaRPr lang="el-GR" dirty="0"/>
          </a:p>
        </p:txBody>
      </p:sp>
      <p:pic>
        <p:nvPicPr>
          <p:cNvPr id="7" name="3 - Θέση περιεχομένου" descr="espana.jpg"/>
          <p:cNvPicPr>
            <a:picLocks noGrp="1" noChangeAspect="1"/>
          </p:cNvPicPr>
          <p:nvPr>
            <p:ph idx="1"/>
          </p:nvPr>
        </p:nvPicPr>
        <p:blipFill>
          <a:blip r:embed="rId2" cstate="print"/>
          <a:stretch>
            <a:fillRect/>
          </a:stretch>
        </p:blipFill>
        <p:spPr>
          <a:xfrm>
            <a:off x="3733800" y="304800"/>
            <a:ext cx="4953000" cy="6273800"/>
          </a:xfrm>
          <a:prstGeom prst="rect">
            <a:avLst/>
          </a:prstGeom>
          <a:ln>
            <a:noFill/>
          </a:ln>
          <a:effectLst>
            <a:softEdge rad="112500"/>
          </a:effectLst>
        </p:spPr>
      </p:pic>
    </p:spTree>
  </p:cSld>
  <p:clrMapOvr>
    <a:masterClrMapping/>
  </p:clrMapOvr>
  <p:transition spd="med">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52400" y="152400"/>
            <a:ext cx="8001000" cy="609600"/>
          </a:xfrm>
          <a:prstGeom prst="rect">
            <a:avLst/>
          </a:prstGeom>
        </p:spPr>
        <p:txBody>
          <a:bodyPr vert="horz" lIns="45720" rIns="45720" anchor="ctr">
            <a:noAutofit/>
          </a:bodyPr>
          <a:lstStyle/>
          <a:p>
            <a:pPr marL="514350" lvl="0" indent="-514350" algn="ctr">
              <a:spcBef>
                <a:spcPct val="0"/>
              </a:spcBef>
            </a:pPr>
            <a:r>
              <a:rPr lang="en-US" sz="2400" dirty="0">
                <a:solidFill>
                  <a:schemeClr val="bg1"/>
                </a:solidFill>
              </a:rPr>
              <a:t>International protection Applicant card </a:t>
            </a:r>
            <a:endParaRPr kumimoji="0" lang="el-G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23</a:t>
            </a:fld>
            <a:endParaRPr lang="el-GR" dirty="0"/>
          </a:p>
        </p:txBody>
      </p:sp>
      <p:pic>
        <p:nvPicPr>
          <p:cNvPr id="7170" name="Picture 2" descr="E:\5. TTLA - SPAIN\pictures migration\FULLREGISTRATIONCARDe.png"/>
          <p:cNvPicPr>
            <a:picLocks noChangeAspect="1" noChangeArrowheads="1"/>
          </p:cNvPicPr>
          <p:nvPr/>
        </p:nvPicPr>
        <p:blipFill>
          <a:blip r:embed="rId2" cstate="print"/>
          <a:srcRect/>
          <a:stretch>
            <a:fillRect/>
          </a:stretch>
        </p:blipFill>
        <p:spPr bwMode="auto">
          <a:xfrm>
            <a:off x="152400" y="914400"/>
            <a:ext cx="6208712" cy="2962506"/>
          </a:xfrm>
          <a:prstGeom prst="rect">
            <a:avLst/>
          </a:prstGeom>
          <a:noFill/>
        </p:spPr>
      </p:pic>
      <p:pic>
        <p:nvPicPr>
          <p:cNvPr id="7171" name="Picture 3" descr="E:\5. TTLA - SPAIN\pictures migration\Deltio-aitountos.jpg"/>
          <p:cNvPicPr>
            <a:picLocks noChangeAspect="1" noChangeArrowheads="1"/>
          </p:cNvPicPr>
          <p:nvPr/>
        </p:nvPicPr>
        <p:blipFill>
          <a:blip r:embed="rId3"/>
          <a:srcRect/>
          <a:stretch>
            <a:fillRect/>
          </a:stretch>
        </p:blipFill>
        <p:spPr bwMode="auto">
          <a:xfrm>
            <a:off x="4531273" y="3352800"/>
            <a:ext cx="4612727" cy="3286125"/>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381000" y="152400"/>
            <a:ext cx="8534400" cy="3657600"/>
          </a:xfrm>
          <a:prstGeom prst="rect">
            <a:avLst/>
          </a:prstGeom>
        </p:spPr>
        <p:txBody>
          <a:bodyPr vert="horz" lIns="45720" rIns="45720" anchor="ctr">
            <a:noAutofit/>
          </a:bodyPr>
          <a:lstStyle/>
          <a:p>
            <a:pPr marL="514350" lvl="0" indent="-514350" algn="ctr">
              <a:spcBef>
                <a:spcPct val="0"/>
              </a:spcBef>
            </a:pPr>
            <a:r>
              <a:rPr lang="en-US" sz="2400" dirty="0">
                <a:solidFill>
                  <a:schemeClr val="bg1"/>
                </a:solidFill>
              </a:rPr>
              <a:t>When the procedure has been completed  the asylum seekers follow the approved path.  This means they may stay in Greece, be directed to another EU country  or may even be sent back..</a:t>
            </a:r>
          </a:p>
          <a:p>
            <a:pPr marL="514350" lvl="0" indent="-514350" algn="ctr">
              <a:spcBef>
                <a:spcPct val="0"/>
              </a:spcBef>
            </a:pPr>
            <a:r>
              <a:rPr lang="en-US" sz="2400" dirty="0">
                <a:solidFill>
                  <a:schemeClr val="bg1"/>
                </a:solidFill>
              </a:rPr>
              <a:t>  </a:t>
            </a:r>
            <a:endParaRPr kumimoji="0" lang="el-G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2 - Ορθογώνιο"/>
          <p:cNvSpPr/>
          <p:nvPr/>
        </p:nvSpPr>
        <p:spPr>
          <a:xfrm>
            <a:off x="838200" y="3276600"/>
            <a:ext cx="5480988" cy="369332"/>
          </a:xfrm>
          <a:prstGeom prst="rect">
            <a:avLst/>
          </a:prstGeom>
        </p:spPr>
        <p:txBody>
          <a:bodyPr wrap="none">
            <a:spAutoFit/>
          </a:bodyPr>
          <a:lstStyle/>
          <a:p>
            <a:r>
              <a:rPr lang="en-GB" b="1" dirty="0">
                <a:solidFill>
                  <a:schemeClr val="bg1"/>
                </a:solidFill>
              </a:rPr>
              <a:t>Outgoing Dublin requests for Greece: 2014-2017</a:t>
            </a:r>
            <a:endParaRPr lang="el-GR" dirty="0">
              <a:solidFill>
                <a:schemeClr val="bg1"/>
              </a:solidFill>
            </a:endParaRPr>
          </a:p>
        </p:txBody>
      </p:sp>
      <p:pic>
        <p:nvPicPr>
          <p:cNvPr id="1026" name="Picture 2" descr="C:\Users\ACER\Desktop\Outgoing Dublin requests 2014-2017.png"/>
          <p:cNvPicPr>
            <a:picLocks noChangeAspect="1" noChangeArrowheads="1"/>
          </p:cNvPicPr>
          <p:nvPr/>
        </p:nvPicPr>
        <p:blipFill>
          <a:blip r:embed="rId2"/>
          <a:srcRect/>
          <a:stretch>
            <a:fillRect/>
          </a:stretch>
        </p:blipFill>
        <p:spPr bwMode="auto">
          <a:xfrm>
            <a:off x="1295400" y="3733800"/>
            <a:ext cx="6757987" cy="2097087"/>
          </a:xfrm>
          <a:prstGeom prst="rect">
            <a:avLst/>
          </a:prstGeom>
          <a:noFill/>
        </p:spPr>
      </p:pic>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24</a:t>
            </a:fld>
            <a:endParaRPr lang="el-GR" dirty="0"/>
          </a:p>
        </p:txBody>
      </p:sp>
    </p:spTree>
  </p:cSld>
  <p:clrMapOvr>
    <a:masterClrMapping/>
  </p:clrMapOvr>
  <p:transition spd="med">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25</a:t>
            </a:fld>
            <a:endParaRPr lang="el-GR" dirty="0"/>
          </a:p>
        </p:txBody>
      </p:sp>
      <p:sp>
        <p:nvSpPr>
          <p:cNvPr id="5" name="4 - Ορθογώνιο"/>
          <p:cNvSpPr/>
          <p:nvPr/>
        </p:nvSpPr>
        <p:spPr>
          <a:xfrm>
            <a:off x="304800" y="457200"/>
            <a:ext cx="8686800" cy="1384995"/>
          </a:xfrm>
          <a:prstGeom prst="rect">
            <a:avLst/>
          </a:prstGeom>
        </p:spPr>
        <p:txBody>
          <a:bodyPr wrap="square">
            <a:spAutoFit/>
          </a:bodyPr>
          <a:lstStyle/>
          <a:p>
            <a:r>
              <a:rPr lang="en-US" sz="2800" dirty="0">
                <a:solidFill>
                  <a:schemeClr val="bg1"/>
                </a:solidFill>
              </a:rPr>
              <a:t>outgoing requests to other Member States under the Dublin Regulation. </a:t>
            </a:r>
          </a:p>
          <a:p>
            <a:r>
              <a:rPr lang="en-US" sz="2800" dirty="0">
                <a:solidFill>
                  <a:schemeClr val="bg1"/>
                </a:solidFill>
              </a:rPr>
              <a:t>7,231 requests were accepted and 2,163 rejected</a:t>
            </a:r>
            <a:endParaRPr lang="el-GR" sz="2800" dirty="0"/>
          </a:p>
        </p:txBody>
      </p:sp>
      <p:pic>
        <p:nvPicPr>
          <p:cNvPr id="8194" name="Picture 2" descr="E:\5. TTLA - SPAIN\pictures migration\refugees-737356.jpg"/>
          <p:cNvPicPr>
            <a:picLocks noChangeAspect="1" noChangeArrowheads="1"/>
          </p:cNvPicPr>
          <p:nvPr/>
        </p:nvPicPr>
        <p:blipFill>
          <a:blip r:embed="rId2"/>
          <a:srcRect/>
          <a:stretch>
            <a:fillRect/>
          </a:stretch>
        </p:blipFill>
        <p:spPr bwMode="auto">
          <a:xfrm>
            <a:off x="381001" y="1981200"/>
            <a:ext cx="5029200" cy="2983424"/>
          </a:xfrm>
          <a:prstGeom prst="rect">
            <a:avLst/>
          </a:prstGeom>
          <a:noFill/>
        </p:spPr>
      </p:pic>
      <p:pic>
        <p:nvPicPr>
          <p:cNvPr id="8195" name="Picture 3" descr="E:\5. TTLA - SPAIN\pictures migration\reunification.jpg"/>
          <p:cNvPicPr>
            <a:picLocks noChangeAspect="1" noChangeArrowheads="1"/>
          </p:cNvPicPr>
          <p:nvPr/>
        </p:nvPicPr>
        <p:blipFill>
          <a:blip r:embed="rId3"/>
          <a:srcRect/>
          <a:stretch>
            <a:fillRect/>
          </a:stretch>
        </p:blipFill>
        <p:spPr bwMode="auto">
          <a:xfrm>
            <a:off x="5365230" y="4114800"/>
            <a:ext cx="3778770" cy="2514600"/>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304800"/>
            <a:ext cx="8610600" cy="830997"/>
          </a:xfrm>
          <a:prstGeom prst="rect">
            <a:avLst/>
          </a:prstGeom>
        </p:spPr>
        <p:txBody>
          <a:bodyPr wrap="square">
            <a:spAutoFit/>
          </a:bodyPr>
          <a:lstStyle/>
          <a:p>
            <a:r>
              <a:rPr lang="en-US" sz="2400" dirty="0">
                <a:solidFill>
                  <a:schemeClr val="bg1"/>
                </a:solidFill>
                <a:latin typeface="+mj-lt"/>
              </a:rPr>
              <a:t>The majority of outgoing requests continue to take place in the context of family reunification:</a:t>
            </a:r>
            <a:endParaRPr lang="el-GR" sz="2400" dirty="0">
              <a:solidFill>
                <a:schemeClr val="bg1"/>
              </a:solidFill>
              <a:latin typeface="+mj-lt"/>
            </a:endParaRPr>
          </a:p>
        </p:txBody>
      </p:sp>
      <p:pic>
        <p:nvPicPr>
          <p:cNvPr id="2050" name="Picture 2" descr="C:\Users\ACER\Desktop\Outgoing and incoming Dublin requests by criterion 2017.png"/>
          <p:cNvPicPr>
            <a:picLocks noChangeAspect="1" noChangeArrowheads="1"/>
          </p:cNvPicPr>
          <p:nvPr/>
        </p:nvPicPr>
        <p:blipFill>
          <a:blip r:embed="rId2"/>
          <a:srcRect/>
          <a:stretch>
            <a:fillRect/>
          </a:stretch>
        </p:blipFill>
        <p:spPr bwMode="auto">
          <a:xfrm>
            <a:off x="1219200" y="1214592"/>
            <a:ext cx="7086600" cy="5078258"/>
          </a:xfrm>
          <a:prstGeom prst="rect">
            <a:avLst/>
          </a:prstGeom>
          <a:noFill/>
        </p:spPr>
      </p:pic>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26</a:t>
            </a:fld>
            <a:endParaRPr lang="el-GR" dirty="0"/>
          </a:p>
        </p:txBody>
      </p:sp>
    </p:spTree>
  </p:cSld>
  <p:clrMapOvr>
    <a:masterClrMapping/>
  </p:clrMapOvr>
  <p:transition spd="med">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27</a:t>
            </a:fld>
            <a:endParaRPr lang="el-GR" dirty="0"/>
          </a:p>
        </p:txBody>
      </p:sp>
      <p:pic>
        <p:nvPicPr>
          <p:cNvPr id="1026" name="Picture 2" descr="C:\Users\ACER\Documents\ERASMUS+ OMIT\MEETINGS\5. TTLA - SPAIN\PRESENTATION\Asylum procedure in the context of the EU - Turkey statement.jpg"/>
          <p:cNvPicPr>
            <a:picLocks noChangeAspect="1" noChangeArrowheads="1"/>
          </p:cNvPicPr>
          <p:nvPr/>
        </p:nvPicPr>
        <p:blipFill>
          <a:blip r:embed="rId2"/>
          <a:srcRect/>
          <a:stretch>
            <a:fillRect/>
          </a:stretch>
        </p:blipFill>
        <p:spPr bwMode="auto">
          <a:xfrm>
            <a:off x="0" y="0"/>
            <a:ext cx="9146444" cy="6629400"/>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TextBox"/>
          <p:cNvSpPr txBox="1"/>
          <p:nvPr/>
        </p:nvSpPr>
        <p:spPr>
          <a:xfrm>
            <a:off x="304800" y="228600"/>
            <a:ext cx="8153400" cy="1938992"/>
          </a:xfrm>
          <a:prstGeom prst="rect">
            <a:avLst/>
          </a:prstGeom>
          <a:noFill/>
        </p:spPr>
        <p:txBody>
          <a:bodyPr wrap="square" rtlCol="0">
            <a:spAutoFit/>
          </a:bodyPr>
          <a:lstStyle/>
          <a:p>
            <a:pPr algn="ctr"/>
            <a:r>
              <a:rPr lang="en-US" sz="2400" dirty="0">
                <a:solidFill>
                  <a:schemeClr val="bg1"/>
                </a:solidFill>
              </a:rPr>
              <a:t>Information about refugees and Asylum seekers in Greece is translated into 5 languages.</a:t>
            </a:r>
          </a:p>
          <a:p>
            <a:pPr algn="ctr"/>
            <a:r>
              <a:rPr lang="en-US" sz="2400" dirty="0">
                <a:solidFill>
                  <a:schemeClr val="bg1"/>
                </a:solidFill>
              </a:rPr>
              <a:t>Governments usually guarantee basic human rights and security</a:t>
            </a:r>
            <a:r>
              <a:rPr lang="en-US" sz="2400" dirty="0"/>
              <a:t>.</a:t>
            </a:r>
          </a:p>
          <a:p>
            <a:pPr algn="ctr"/>
            <a:endParaRPr lang="el-GR" sz="2400" dirty="0"/>
          </a:p>
        </p:txBody>
      </p:sp>
      <p:sp>
        <p:nvSpPr>
          <p:cNvPr id="13" name="12 - Θέση αριθμού διαφάνειας"/>
          <p:cNvSpPr>
            <a:spLocks noGrp="1"/>
          </p:cNvSpPr>
          <p:nvPr>
            <p:ph type="sldNum" sz="quarter" idx="12"/>
          </p:nvPr>
        </p:nvSpPr>
        <p:spPr/>
        <p:txBody>
          <a:bodyPr/>
          <a:lstStyle/>
          <a:p>
            <a:fld id="{325B4E2B-043B-41ED-8207-47185C3AB799}" type="slidenum">
              <a:rPr lang="el-GR" smtClean="0"/>
              <a:pPr/>
              <a:t>28</a:t>
            </a:fld>
            <a:endParaRPr lang="el-GR" dirty="0"/>
          </a:p>
        </p:txBody>
      </p:sp>
      <p:pic>
        <p:nvPicPr>
          <p:cNvPr id="9218" name="Picture 2" descr="E:\5. TTLA - SPAIN\pictures migration\CspLPVdWAAAYaX8.jpg"/>
          <p:cNvPicPr>
            <a:picLocks noChangeAspect="1" noChangeArrowheads="1"/>
          </p:cNvPicPr>
          <p:nvPr/>
        </p:nvPicPr>
        <p:blipFill>
          <a:blip r:embed="rId2"/>
          <a:srcRect/>
          <a:stretch>
            <a:fillRect/>
          </a:stretch>
        </p:blipFill>
        <p:spPr bwMode="auto">
          <a:xfrm>
            <a:off x="1524000" y="1905000"/>
            <a:ext cx="5791200" cy="4343400"/>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29</a:t>
            </a:fld>
            <a:endParaRPr lang="el-GR" dirty="0"/>
          </a:p>
        </p:txBody>
      </p:sp>
      <p:sp>
        <p:nvSpPr>
          <p:cNvPr id="5" name="4 - TextBox"/>
          <p:cNvSpPr txBox="1"/>
          <p:nvPr/>
        </p:nvSpPr>
        <p:spPr>
          <a:xfrm>
            <a:off x="457200" y="228600"/>
            <a:ext cx="8001000" cy="461665"/>
          </a:xfrm>
          <a:prstGeom prst="rect">
            <a:avLst/>
          </a:prstGeom>
          <a:noFill/>
        </p:spPr>
        <p:txBody>
          <a:bodyPr wrap="square" rtlCol="0">
            <a:spAutoFit/>
          </a:bodyPr>
          <a:lstStyle/>
          <a:p>
            <a:pPr algn="ctr"/>
            <a:r>
              <a:rPr lang="en-US" sz="2400" dirty="0">
                <a:solidFill>
                  <a:schemeClr val="bg1"/>
                </a:solidFill>
              </a:rPr>
              <a:t>PROBLEMS THAN HAVE ARISEN</a:t>
            </a:r>
          </a:p>
        </p:txBody>
      </p:sp>
      <p:pic>
        <p:nvPicPr>
          <p:cNvPr id="1027" name="Picture 3" descr="E:\5. TTLA - SPAIN\pictures migration\Migrants walk along the border fence between in Horgos, Serbia,.jpg"/>
          <p:cNvPicPr>
            <a:picLocks noChangeAspect="1" noChangeArrowheads="1"/>
          </p:cNvPicPr>
          <p:nvPr/>
        </p:nvPicPr>
        <p:blipFill>
          <a:blip r:embed="rId2"/>
          <a:srcRect/>
          <a:stretch>
            <a:fillRect/>
          </a:stretch>
        </p:blipFill>
        <p:spPr bwMode="auto">
          <a:xfrm>
            <a:off x="468291" y="990600"/>
            <a:ext cx="8675709" cy="4876800"/>
          </a:xfrm>
          <a:prstGeom prst="rect">
            <a:avLst/>
          </a:prstGeom>
          <a:noFill/>
        </p:spPr>
      </p:pic>
      <p:pic>
        <p:nvPicPr>
          <p:cNvPr id="6" name="Picture 2" descr="E:\5. TTLA - SPAIN\pictures migration\FYROM Sends 11,803 Migrants Back to Greece.jpg"/>
          <p:cNvPicPr>
            <a:picLocks noChangeAspect="1" noChangeArrowheads="1"/>
          </p:cNvPicPr>
          <p:nvPr/>
        </p:nvPicPr>
        <p:blipFill>
          <a:blip r:embed="rId3"/>
          <a:srcRect/>
          <a:stretch>
            <a:fillRect/>
          </a:stretch>
        </p:blipFill>
        <p:spPr bwMode="auto">
          <a:xfrm>
            <a:off x="0" y="914400"/>
            <a:ext cx="9052560" cy="5029200"/>
          </a:xfrm>
          <a:prstGeom prst="rect">
            <a:avLst/>
          </a:prstGeom>
          <a:noFill/>
        </p:spPr>
      </p:pic>
      <p:pic>
        <p:nvPicPr>
          <p:cNvPr id="1028" name="Picture 4" descr="E:\5. TTLA - SPAIN\pictures migration\2C3A42B700000578-3232763-image-a-1_1442157020464.jpg"/>
          <p:cNvPicPr>
            <a:picLocks noChangeAspect="1" noChangeArrowheads="1"/>
          </p:cNvPicPr>
          <p:nvPr/>
        </p:nvPicPr>
        <p:blipFill>
          <a:blip r:embed="rId4"/>
          <a:srcRect/>
          <a:stretch>
            <a:fillRect/>
          </a:stretch>
        </p:blipFill>
        <p:spPr bwMode="auto">
          <a:xfrm>
            <a:off x="1" y="838200"/>
            <a:ext cx="9144000" cy="6019800"/>
          </a:xfrm>
          <a:prstGeom prst="rect">
            <a:avLst/>
          </a:prstGeom>
          <a:noFill/>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extLst>
              <p:ext uri="{D42A27DB-BD31-4B8C-83A1-F6EECF244321}">
                <p14:modId xmlns:p14="http://schemas.microsoft.com/office/powerpoint/2010/main" val="2619580554"/>
              </p:ext>
            </p:extLst>
          </p:nvPr>
        </p:nvGraphicFramePr>
        <p:xfrm>
          <a:off x="0" y="2564904"/>
          <a:ext cx="774035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3</a:t>
            </a:fld>
            <a:endParaRPr lang="el-GR" dirty="0"/>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30</a:t>
            </a:fld>
            <a:endParaRPr lang="el-GR" dirty="0"/>
          </a:p>
        </p:txBody>
      </p:sp>
      <p:sp>
        <p:nvSpPr>
          <p:cNvPr id="5" name="4 - Ορθογώνιο"/>
          <p:cNvSpPr/>
          <p:nvPr/>
        </p:nvSpPr>
        <p:spPr>
          <a:xfrm>
            <a:off x="0" y="228600"/>
            <a:ext cx="4724400" cy="523220"/>
          </a:xfrm>
          <a:prstGeom prst="rect">
            <a:avLst/>
          </a:prstGeom>
        </p:spPr>
        <p:txBody>
          <a:bodyPr wrap="square">
            <a:spAutoFit/>
          </a:bodyPr>
          <a:lstStyle/>
          <a:p>
            <a:pPr algn="ctr"/>
            <a:r>
              <a:rPr lang="en-US" sz="2800" dirty="0">
                <a:solidFill>
                  <a:schemeClr val="bg1"/>
                </a:solidFill>
              </a:rPr>
              <a:t>EU – Turkey Agreement.</a:t>
            </a:r>
          </a:p>
        </p:txBody>
      </p:sp>
      <p:pic>
        <p:nvPicPr>
          <p:cNvPr id="2050" name="Picture 2" descr="E:\5. TTLA - SPAIN\pictures migration\eu_turkey_migrant_deal___niels_bo_bojesen.jpg"/>
          <p:cNvPicPr>
            <a:picLocks noChangeAspect="1" noChangeArrowheads="1"/>
          </p:cNvPicPr>
          <p:nvPr/>
        </p:nvPicPr>
        <p:blipFill>
          <a:blip r:embed="rId2"/>
          <a:srcRect/>
          <a:stretch>
            <a:fillRect/>
          </a:stretch>
        </p:blipFill>
        <p:spPr bwMode="auto">
          <a:xfrm>
            <a:off x="0" y="2397233"/>
            <a:ext cx="5838825" cy="4460767"/>
          </a:xfrm>
          <a:prstGeom prst="rect">
            <a:avLst/>
          </a:prstGeom>
          <a:noFill/>
        </p:spPr>
      </p:pic>
      <p:pic>
        <p:nvPicPr>
          <p:cNvPr id="2051" name="Picture 3" descr="E:\5. TTLA - SPAIN\pictures migration\a41f72773d1b1876885810.jpg"/>
          <p:cNvPicPr>
            <a:picLocks noChangeAspect="1" noChangeArrowheads="1"/>
          </p:cNvPicPr>
          <p:nvPr/>
        </p:nvPicPr>
        <p:blipFill>
          <a:blip r:embed="rId3"/>
          <a:srcRect/>
          <a:stretch>
            <a:fillRect/>
          </a:stretch>
        </p:blipFill>
        <p:spPr bwMode="auto">
          <a:xfrm>
            <a:off x="4648200" y="228600"/>
            <a:ext cx="4273626" cy="3103721"/>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325B4E2B-043B-41ED-8207-47185C3AB799}" type="slidenum">
              <a:rPr lang="el-GR" smtClean="0"/>
              <a:pPr/>
              <a:t>31</a:t>
            </a:fld>
            <a:endParaRPr lang="el-GR" dirty="0"/>
          </a:p>
        </p:txBody>
      </p:sp>
      <p:sp>
        <p:nvSpPr>
          <p:cNvPr id="8" name="7 - Ορθογώνιο"/>
          <p:cNvSpPr/>
          <p:nvPr/>
        </p:nvSpPr>
        <p:spPr>
          <a:xfrm>
            <a:off x="0" y="0"/>
            <a:ext cx="6096000" cy="523220"/>
          </a:xfrm>
          <a:prstGeom prst="rect">
            <a:avLst/>
          </a:prstGeom>
        </p:spPr>
        <p:txBody>
          <a:bodyPr wrap="square">
            <a:spAutoFit/>
          </a:bodyPr>
          <a:lstStyle/>
          <a:p>
            <a:pPr algn="ctr"/>
            <a:r>
              <a:rPr lang="en-US" sz="2800" dirty="0">
                <a:solidFill>
                  <a:schemeClr val="bg1"/>
                </a:solidFill>
              </a:rPr>
              <a:t>The living conditions in the hotspots</a:t>
            </a:r>
          </a:p>
        </p:txBody>
      </p:sp>
      <p:pic>
        <p:nvPicPr>
          <p:cNvPr id="3074" name="Picture 2" descr="E:\5. TTLA - SPAIN\pictures migration\idomeni.jpg"/>
          <p:cNvPicPr>
            <a:picLocks noChangeAspect="1" noChangeArrowheads="1"/>
          </p:cNvPicPr>
          <p:nvPr/>
        </p:nvPicPr>
        <p:blipFill>
          <a:blip r:embed="rId2"/>
          <a:srcRect/>
          <a:stretch>
            <a:fillRect/>
          </a:stretch>
        </p:blipFill>
        <p:spPr bwMode="auto">
          <a:xfrm>
            <a:off x="228600" y="609600"/>
            <a:ext cx="8915400" cy="5886203"/>
          </a:xfrm>
          <a:prstGeom prst="rect">
            <a:avLst/>
          </a:prstGeom>
          <a:noFill/>
        </p:spPr>
      </p:pic>
      <p:pic>
        <p:nvPicPr>
          <p:cNvPr id="11" name="10 - Εικόνα" descr="espana8.jpg"/>
          <p:cNvPicPr>
            <a:picLocks noChangeAspect="1"/>
          </p:cNvPicPr>
          <p:nvPr/>
        </p:nvPicPr>
        <p:blipFill>
          <a:blip r:embed="rId3" cstate="print"/>
          <a:stretch>
            <a:fillRect/>
          </a:stretch>
        </p:blipFill>
        <p:spPr>
          <a:xfrm>
            <a:off x="0" y="457200"/>
            <a:ext cx="9188116" cy="6019800"/>
          </a:xfrm>
          <a:prstGeom prst="rect">
            <a:avLst/>
          </a:prstGeom>
          <a:ln>
            <a:noFill/>
          </a:ln>
          <a:effectLst>
            <a:softEdge rad="112500"/>
          </a:effectLst>
        </p:spPr>
      </p:pic>
      <p:pic>
        <p:nvPicPr>
          <p:cNvPr id="12" name="3 - Θέση περιεχομένου" descr="espana4.jpg"/>
          <p:cNvPicPr>
            <a:picLocks noGrp="1" noChangeAspect="1"/>
          </p:cNvPicPr>
          <p:nvPr>
            <p:ph idx="1"/>
          </p:nvPr>
        </p:nvPicPr>
        <p:blipFill>
          <a:blip r:embed="rId4" cstate="print"/>
          <a:stretch>
            <a:fillRect/>
          </a:stretch>
        </p:blipFill>
        <p:spPr>
          <a:xfrm>
            <a:off x="0" y="533400"/>
            <a:ext cx="9192320" cy="6324600"/>
          </a:xfrm>
          <a:prstGeom prst="rect">
            <a:avLst/>
          </a:prstGeom>
          <a:ln>
            <a:noFill/>
          </a:ln>
          <a:effectLst>
            <a:softEdge rad="112500"/>
          </a:effectLst>
        </p:spPr>
      </p:pic>
      <p:pic>
        <p:nvPicPr>
          <p:cNvPr id="13" name="12 - Εικόνα" descr="espana5.jpg"/>
          <p:cNvPicPr>
            <a:picLocks noChangeAspect="1"/>
          </p:cNvPicPr>
          <p:nvPr/>
        </p:nvPicPr>
        <p:blipFill>
          <a:blip r:embed="rId5" cstate="print"/>
          <a:stretch>
            <a:fillRect/>
          </a:stretch>
        </p:blipFill>
        <p:spPr>
          <a:xfrm>
            <a:off x="0" y="533400"/>
            <a:ext cx="9144000" cy="6324600"/>
          </a:xfrm>
          <a:prstGeom prst="rect">
            <a:avLst/>
          </a:prstGeom>
          <a:ln>
            <a:noFill/>
          </a:ln>
          <a:effectLst>
            <a:softEdge rad="112500"/>
          </a:effec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32</a:t>
            </a:fld>
            <a:endParaRPr lang="el-GR" dirty="0"/>
          </a:p>
        </p:txBody>
      </p:sp>
      <p:sp>
        <p:nvSpPr>
          <p:cNvPr id="5" name="4 - Ορθογώνιο"/>
          <p:cNvSpPr/>
          <p:nvPr/>
        </p:nvSpPr>
        <p:spPr>
          <a:xfrm>
            <a:off x="304800" y="228600"/>
            <a:ext cx="7543800" cy="523220"/>
          </a:xfrm>
          <a:prstGeom prst="rect">
            <a:avLst/>
          </a:prstGeom>
        </p:spPr>
        <p:txBody>
          <a:bodyPr wrap="square">
            <a:spAutoFit/>
          </a:bodyPr>
          <a:lstStyle/>
          <a:p>
            <a:pPr algn="ctr"/>
            <a:r>
              <a:rPr lang="en-US" sz="2800" dirty="0">
                <a:solidFill>
                  <a:schemeClr val="bg1"/>
                </a:solidFill>
              </a:rPr>
              <a:t>All EU countries must share the burden</a:t>
            </a:r>
          </a:p>
        </p:txBody>
      </p:sp>
      <p:pic>
        <p:nvPicPr>
          <p:cNvPr id="4098" name="Picture 2" descr="E:\5. TTLA - SPAIN\pictures migration\detain a woman Budapest heading to the Austrian border.jpg"/>
          <p:cNvPicPr>
            <a:picLocks noChangeAspect="1" noChangeArrowheads="1"/>
          </p:cNvPicPr>
          <p:nvPr/>
        </p:nvPicPr>
        <p:blipFill>
          <a:blip r:embed="rId2"/>
          <a:srcRect/>
          <a:stretch>
            <a:fillRect/>
          </a:stretch>
        </p:blipFill>
        <p:spPr bwMode="auto">
          <a:xfrm>
            <a:off x="411018" y="1371600"/>
            <a:ext cx="8732982" cy="4648200"/>
          </a:xfrm>
          <a:prstGeom prst="rect">
            <a:avLst/>
          </a:prstGeom>
          <a:noFill/>
        </p:spPr>
      </p:pic>
      <p:pic>
        <p:nvPicPr>
          <p:cNvPr id="4099" name="Picture 3" descr="E:\5. TTLA - SPAIN\pictures migration\poland refuses.jpg"/>
          <p:cNvPicPr>
            <a:picLocks noChangeAspect="1" noChangeArrowheads="1"/>
          </p:cNvPicPr>
          <p:nvPr/>
        </p:nvPicPr>
        <p:blipFill>
          <a:blip r:embed="rId3"/>
          <a:srcRect/>
          <a:stretch>
            <a:fillRect/>
          </a:stretch>
        </p:blipFill>
        <p:spPr bwMode="auto">
          <a:xfrm>
            <a:off x="304800" y="685800"/>
            <a:ext cx="8600872" cy="6033448"/>
          </a:xfrm>
          <a:prstGeom prst="rect">
            <a:avLst/>
          </a:prstGeom>
          <a:noFill/>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048000"/>
            <a:ext cx="7467600" cy="1143000"/>
          </a:xfrm>
        </p:spPr>
        <p:txBody>
          <a:bodyPr>
            <a:normAutofit fontScale="90000"/>
          </a:bodyPr>
          <a:lstStyle/>
          <a:p>
            <a:r>
              <a:rPr lang="en-US" dirty="0">
                <a:solidFill>
                  <a:schemeClr val="bg1"/>
                </a:solidFill>
              </a:rPr>
              <a:t>Thank you for your attention</a:t>
            </a:r>
            <a:endParaRPr lang="el-GR" dirty="0">
              <a:solidFill>
                <a:schemeClr val="bg1"/>
              </a:solidFill>
            </a:endParaRPr>
          </a:p>
        </p:txBody>
      </p:sp>
      <p:sp>
        <p:nvSpPr>
          <p:cNvPr id="3" name="2 - Θέση αριθμού διαφάνειας"/>
          <p:cNvSpPr>
            <a:spLocks noGrp="1"/>
          </p:cNvSpPr>
          <p:nvPr>
            <p:ph type="sldNum" sz="quarter" idx="12"/>
          </p:nvPr>
        </p:nvSpPr>
        <p:spPr/>
        <p:txBody>
          <a:bodyPr/>
          <a:lstStyle/>
          <a:p>
            <a:fld id="{325B4E2B-043B-41ED-8207-47185C3AB799}" type="slidenum">
              <a:rPr lang="el-GR" smtClean="0"/>
              <a:pPr/>
              <a:t>33</a:t>
            </a:fld>
            <a:endParaRPr lang="el-GR" dirty="0"/>
          </a:p>
        </p:txBody>
      </p:sp>
    </p:spTree>
  </p:cSld>
  <p:clrMapOvr>
    <a:masterClrMapping/>
  </p:clrMapOvr>
  <p:transition spd="med">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solidFill>
                  <a:schemeClr val="bg1"/>
                </a:solidFill>
              </a:rPr>
              <a:t>BIBLIOGRAPHY</a:t>
            </a:r>
            <a:endParaRPr lang="el-GR" dirty="0">
              <a:solidFill>
                <a:schemeClr val="bg1"/>
              </a:solidFill>
            </a:endParaRPr>
          </a:p>
        </p:txBody>
      </p:sp>
      <p:sp>
        <p:nvSpPr>
          <p:cNvPr id="3" name="2 - Θέση περιεχομένου"/>
          <p:cNvSpPr>
            <a:spLocks noGrp="1"/>
          </p:cNvSpPr>
          <p:nvPr>
            <p:ph idx="1"/>
          </p:nvPr>
        </p:nvSpPr>
        <p:spPr>
          <a:xfrm>
            <a:off x="609600" y="1447800"/>
            <a:ext cx="7467600" cy="4800600"/>
          </a:xfrm>
        </p:spPr>
        <p:txBody>
          <a:bodyPr>
            <a:normAutofit lnSpcReduction="10000"/>
          </a:bodyPr>
          <a:lstStyle/>
          <a:p>
            <a:r>
              <a:rPr lang="en-GB" sz="2400" dirty="0">
                <a:latin typeface="+mj-lt"/>
                <a:hlinkClick r:id="rId2"/>
              </a:rPr>
              <a:t>https://www.asylumineurope.org/reports/country/greece/asylum-procedure</a:t>
            </a:r>
            <a:endParaRPr lang="en-GB" sz="2400" dirty="0">
              <a:latin typeface="+mj-lt"/>
            </a:endParaRPr>
          </a:p>
          <a:p>
            <a:r>
              <a:rPr lang="en-GB" sz="2400" dirty="0">
                <a:hlinkClick r:id="rId3"/>
              </a:rPr>
              <a:t>https://www.asylumineurope.org/reports/country/greece/overview-legal-framework</a:t>
            </a:r>
            <a:endParaRPr lang="el-GR" sz="2400" dirty="0"/>
          </a:p>
          <a:p>
            <a:r>
              <a:rPr lang="en-GB" sz="2400" dirty="0">
                <a:latin typeface="+mj-lt"/>
                <a:hlinkClick r:id="rId4"/>
              </a:rPr>
              <a:t>https://www.bbc.com/news/world-europe-44660699</a:t>
            </a:r>
            <a:endParaRPr lang="en-GB" sz="2400" dirty="0">
              <a:latin typeface="+mj-lt"/>
            </a:endParaRPr>
          </a:p>
          <a:p>
            <a:r>
              <a:rPr lang="en-GB" sz="2400" u="sng" dirty="0">
                <a:hlinkClick r:id="rId5"/>
              </a:rPr>
              <a:t>https://tvxs.gr/news/ellada/i-diadikasia-aitisis-asyloy-plirofories-se-18-glosses</a:t>
            </a:r>
            <a:endParaRPr lang="en-GB" sz="2400" u="sng" dirty="0"/>
          </a:p>
          <a:p>
            <a:r>
              <a:rPr lang="en-GB" sz="2400" dirty="0">
                <a:hlinkClick r:id="rId6"/>
              </a:rPr>
              <a:t>https://www.synigoros.gr/?i=foreigner.el.prosfiges-nomo8esia</a:t>
            </a:r>
            <a:endParaRPr lang="en-GB" sz="2400" dirty="0"/>
          </a:p>
          <a:p>
            <a:r>
              <a:rPr lang="en-GB" sz="2400" dirty="0">
                <a:latin typeface="+mj-lt"/>
                <a:hlinkClick r:id="rId7"/>
              </a:rPr>
              <a:t>http://asylo.gov.gr/?page_id=107</a:t>
            </a:r>
            <a:endParaRPr lang="en-GB" sz="2400" dirty="0">
              <a:latin typeface="+mj-lt"/>
            </a:endParaRPr>
          </a:p>
          <a:p>
            <a:r>
              <a:rPr lang="en-GB" sz="2400" dirty="0">
                <a:solidFill>
                  <a:schemeClr val="bg1"/>
                </a:solidFill>
                <a:latin typeface="+mj-lt"/>
              </a:rPr>
              <a:t>http://asylo.gov.gr/en/?page_id=72</a:t>
            </a:r>
            <a:endParaRPr lang="el-GR" sz="2400" dirty="0">
              <a:solidFill>
                <a:schemeClr val="bg1"/>
              </a:solidFill>
              <a:latin typeface="+mj-lt"/>
            </a:endParaRPr>
          </a:p>
        </p:txBody>
      </p:sp>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34</a:t>
            </a:fld>
            <a:endParaRPr lang="el-GR" dirty="0"/>
          </a:p>
        </p:txBody>
      </p:sp>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609600" y="1219200"/>
            <a:ext cx="7467600" cy="980728"/>
          </a:xfrm>
          <a:prstGeom prst="rect">
            <a:avLst/>
          </a:prstGeom>
        </p:spPr>
        <p:txBody>
          <a:bodyPr vert="horz" lIns="45720" rIns="45720"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600" b="1" i="0" u="none" strike="noStrike" kern="1200" cap="all"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sp>
        <p:nvSpPr>
          <p:cNvPr id="7" name="6 - Ορθογώνιο"/>
          <p:cNvSpPr/>
          <p:nvPr/>
        </p:nvSpPr>
        <p:spPr>
          <a:xfrm>
            <a:off x="685800" y="304801"/>
            <a:ext cx="7391400" cy="2677656"/>
          </a:xfrm>
          <a:prstGeom prst="rect">
            <a:avLst/>
          </a:prstGeom>
        </p:spPr>
        <p:txBody>
          <a:bodyPr wrap="square">
            <a:spAutoFit/>
          </a:bodyPr>
          <a:lstStyle/>
          <a:p>
            <a:r>
              <a:rPr lang="en-US" sz="2400" b="1" dirty="0"/>
              <a:t>                    Migration in Europe.</a:t>
            </a:r>
          </a:p>
          <a:p>
            <a:endParaRPr lang="en-US" sz="2400" b="1" dirty="0"/>
          </a:p>
          <a:p>
            <a:pPr>
              <a:buFont typeface="Arial" pitchFamily="34" charset="0"/>
              <a:buChar char="•"/>
            </a:pPr>
            <a:r>
              <a:rPr lang="en-US" sz="2400" b="1" dirty="0"/>
              <a:t>Mostly illegal</a:t>
            </a:r>
          </a:p>
          <a:p>
            <a:endParaRPr lang="en-US" sz="2400" b="1" dirty="0"/>
          </a:p>
          <a:p>
            <a:pPr>
              <a:buFont typeface="Arial" pitchFamily="34" charset="0"/>
              <a:buChar char="•"/>
            </a:pPr>
            <a:r>
              <a:rPr lang="en-US" sz="2400" b="1" dirty="0"/>
              <a:t> Through the vast shorelines of Spain, Italy and Greece </a:t>
            </a:r>
          </a:p>
          <a:p>
            <a:endParaRPr lang="el-GR" sz="2400" dirty="0"/>
          </a:p>
        </p:txBody>
      </p:sp>
      <p:pic>
        <p:nvPicPr>
          <p:cNvPr id="5" name="4 - Εικόνα" descr="5.jpg"/>
          <p:cNvPicPr>
            <a:picLocks noChangeAspect="1"/>
          </p:cNvPicPr>
          <p:nvPr/>
        </p:nvPicPr>
        <p:blipFill>
          <a:blip r:embed="rId2"/>
          <a:stretch>
            <a:fillRect/>
          </a:stretch>
        </p:blipFill>
        <p:spPr>
          <a:xfrm>
            <a:off x="685800" y="2590800"/>
            <a:ext cx="7584688" cy="4038600"/>
          </a:xfrm>
          <a:prstGeom prst="rect">
            <a:avLst/>
          </a:prstGeom>
        </p:spPr>
      </p:pic>
      <p:sp>
        <p:nvSpPr>
          <p:cNvPr id="8" name="7 - Θέση αριθμού διαφάνειας"/>
          <p:cNvSpPr>
            <a:spLocks noGrp="1"/>
          </p:cNvSpPr>
          <p:nvPr>
            <p:ph type="sldNum" sz="quarter" idx="12"/>
          </p:nvPr>
        </p:nvSpPr>
        <p:spPr/>
        <p:txBody>
          <a:bodyPr/>
          <a:lstStyle/>
          <a:p>
            <a:fld id="{325B4E2B-043B-41ED-8207-47185C3AB799}" type="slidenum">
              <a:rPr lang="el-GR" smtClean="0"/>
              <a:pPr/>
              <a:t>4</a:t>
            </a:fld>
            <a:endParaRPr lang="el-GR"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38200" y="533400"/>
            <a:ext cx="2667000" cy="523220"/>
          </a:xfrm>
          <a:prstGeom prst="rect">
            <a:avLst/>
          </a:prstGeom>
        </p:spPr>
        <p:txBody>
          <a:bodyPr wrap="square">
            <a:spAutoFit/>
          </a:bodyPr>
          <a:lstStyle/>
          <a:p>
            <a:r>
              <a:rPr lang="en-US" sz="2800" dirty="0"/>
              <a:t>In numbers.</a:t>
            </a:r>
            <a:endParaRPr lang="el-GR" sz="2800" dirty="0"/>
          </a:p>
        </p:txBody>
      </p:sp>
      <p:pic>
        <p:nvPicPr>
          <p:cNvPr id="6" name="5 - Εικόνα" descr="_chart-migrants_italy_greece_spain-4sp79-nc (1).png"/>
          <p:cNvPicPr>
            <a:picLocks noChangeAspect="1"/>
          </p:cNvPicPr>
          <p:nvPr/>
        </p:nvPicPr>
        <p:blipFill>
          <a:blip r:embed="rId2"/>
          <a:stretch>
            <a:fillRect/>
          </a:stretch>
        </p:blipFill>
        <p:spPr>
          <a:xfrm>
            <a:off x="228600" y="1600200"/>
            <a:ext cx="8740900" cy="4572000"/>
          </a:xfrm>
          <a:prstGeom prst="rect">
            <a:avLst/>
          </a:prstGeom>
        </p:spPr>
      </p:pic>
      <p:sp>
        <p:nvSpPr>
          <p:cNvPr id="7" name="6 - Θέση αριθμού διαφάνειας"/>
          <p:cNvSpPr>
            <a:spLocks noGrp="1"/>
          </p:cNvSpPr>
          <p:nvPr>
            <p:ph type="sldNum" sz="quarter" idx="12"/>
          </p:nvPr>
        </p:nvSpPr>
        <p:spPr/>
        <p:txBody>
          <a:bodyPr/>
          <a:lstStyle/>
          <a:p>
            <a:fld id="{325B4E2B-043B-41ED-8207-47185C3AB799}" type="slidenum">
              <a:rPr lang="el-GR" smtClean="0"/>
              <a:pPr/>
              <a:t>5</a:t>
            </a:fld>
            <a:endParaRPr lang="el-GR" dirty="0"/>
          </a:p>
        </p:txBody>
      </p:sp>
    </p:spTree>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04800" y="228600"/>
            <a:ext cx="8534400" cy="646331"/>
          </a:xfrm>
          <a:prstGeom prst="rect">
            <a:avLst/>
          </a:prstGeom>
          <a:noFill/>
        </p:spPr>
        <p:txBody>
          <a:bodyPr wrap="square" rtlCol="0">
            <a:spAutoFit/>
          </a:bodyPr>
          <a:lstStyle/>
          <a:p>
            <a:pPr algn="ctr"/>
            <a:r>
              <a:rPr lang="en-US" sz="3600" dirty="0"/>
              <a:t>What is Asylum and how is it granted?</a:t>
            </a:r>
            <a:endParaRPr lang="el-GR" sz="3600" dirty="0"/>
          </a:p>
        </p:txBody>
      </p:sp>
      <p:sp>
        <p:nvSpPr>
          <p:cNvPr id="3" name="2 - Στρογγύλεμα μίας γωνίας ορθογωνίου"/>
          <p:cNvSpPr/>
          <p:nvPr/>
        </p:nvSpPr>
        <p:spPr>
          <a:xfrm>
            <a:off x="762000" y="1066800"/>
            <a:ext cx="7391400" cy="2438400"/>
          </a:xfrm>
          <a:prstGeom prst="round1Rect">
            <a:avLst/>
          </a:prstGeom>
          <a:solidFill>
            <a:srgbClr val="79B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Asylum is protection or safety, especially that given by a government to people who have been forced to leave their own countries for their safety or because of war</a:t>
            </a:r>
            <a:endParaRPr lang="el-GR" sz="2800" b="1" dirty="0">
              <a:solidFill>
                <a:schemeClr val="bg1"/>
              </a:solidFill>
            </a:endParaRPr>
          </a:p>
        </p:txBody>
      </p:sp>
      <p:sp>
        <p:nvSpPr>
          <p:cNvPr id="4" name="3 - Στρογγύλεμα μίας γωνίας ορθογωνίου"/>
          <p:cNvSpPr/>
          <p:nvPr/>
        </p:nvSpPr>
        <p:spPr>
          <a:xfrm>
            <a:off x="381000" y="4114800"/>
            <a:ext cx="8229600" cy="1676400"/>
          </a:xfrm>
          <a:prstGeom prst="round1Rect">
            <a:avLst/>
          </a:prstGeom>
          <a:solidFill>
            <a:srgbClr val="79B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Law (L) 4375/2016 in April 2016</a:t>
            </a:r>
          </a:p>
          <a:p>
            <a:endParaRPr lang="en-US" sz="2800" b="1" dirty="0"/>
          </a:p>
          <a:p>
            <a:r>
              <a:rPr lang="en-GB" sz="2800" b="1" dirty="0">
                <a:hlinkClick r:id="rId2"/>
              </a:rPr>
              <a:t>http://www.refworld.org/docid/573ad4cb4.html</a:t>
            </a:r>
            <a:r>
              <a:rPr lang="en-GB" sz="2800" b="1" dirty="0"/>
              <a:t> </a:t>
            </a:r>
            <a:endParaRPr lang="el-GR" sz="2800" b="1" dirty="0"/>
          </a:p>
        </p:txBody>
      </p:sp>
      <p:sp>
        <p:nvSpPr>
          <p:cNvPr id="5" name="4 - Θέση αριθμού διαφάνειας"/>
          <p:cNvSpPr>
            <a:spLocks noGrp="1"/>
          </p:cNvSpPr>
          <p:nvPr>
            <p:ph type="sldNum" sz="quarter" idx="12"/>
          </p:nvPr>
        </p:nvSpPr>
        <p:spPr/>
        <p:txBody>
          <a:bodyPr/>
          <a:lstStyle/>
          <a:p>
            <a:fld id="{325B4E2B-043B-41ED-8207-47185C3AB799}" type="slidenum">
              <a:rPr lang="el-GR" smtClean="0"/>
              <a:pPr/>
              <a:t>6</a:t>
            </a:fld>
            <a:endParaRPr lang="el-GR"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8600" y="152400"/>
            <a:ext cx="8229600" cy="1569660"/>
          </a:xfrm>
          <a:prstGeom prst="rect">
            <a:avLst/>
          </a:prstGeom>
        </p:spPr>
        <p:txBody>
          <a:bodyPr wrap="square">
            <a:spAutoFit/>
          </a:bodyPr>
          <a:lstStyle/>
          <a:p>
            <a:pPr fontAlgn="base"/>
            <a:r>
              <a:rPr lang="en-US" sz="2400" dirty="0"/>
              <a:t>Syria, Iraq, Afghanistan, Nigeria and Pakistan. Eritrea, Somalia, Bangladesh, Iran  and a number of Sub-Saharan countries </a:t>
            </a:r>
          </a:p>
          <a:p>
            <a:pPr fontAlgn="base"/>
            <a:r>
              <a:rPr lang="en-US" sz="2400" dirty="0"/>
              <a:t>.</a:t>
            </a:r>
          </a:p>
        </p:txBody>
      </p:sp>
      <p:pic>
        <p:nvPicPr>
          <p:cNvPr id="5" name="4 - Εικόνα" descr="countries_of_origin_640-nc.png"/>
          <p:cNvPicPr>
            <a:picLocks noChangeAspect="1"/>
          </p:cNvPicPr>
          <p:nvPr/>
        </p:nvPicPr>
        <p:blipFill>
          <a:blip r:embed="rId2"/>
          <a:stretch>
            <a:fillRect/>
          </a:stretch>
        </p:blipFill>
        <p:spPr>
          <a:xfrm>
            <a:off x="1143000" y="1371600"/>
            <a:ext cx="6096851" cy="5344271"/>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2897358" y="167154"/>
            <a:ext cx="3240360" cy="523220"/>
          </a:xfrm>
          <a:prstGeom prst="rect">
            <a:avLst/>
          </a:prstGeom>
          <a:noFill/>
        </p:spPr>
        <p:txBody>
          <a:bodyPr wrap="square" rtlCol="0">
            <a:spAutoFit/>
          </a:bodyPr>
          <a:lstStyle/>
          <a:p>
            <a:pPr algn="ctr"/>
            <a:r>
              <a:rPr lang="en-US" sz="2800" u="sng" dirty="0"/>
              <a:t>Asylum seekers</a:t>
            </a:r>
            <a:endParaRPr lang="el-GR" sz="2800" u="sng" dirty="0"/>
          </a:p>
        </p:txBody>
      </p:sp>
      <p:graphicFrame>
        <p:nvGraphicFramePr>
          <p:cNvPr id="8" name="7 - Διάγραμμα"/>
          <p:cNvGraphicFramePr/>
          <p:nvPr/>
        </p:nvGraphicFramePr>
        <p:xfrm>
          <a:off x="1447800" y="990600"/>
          <a:ext cx="6096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 TextBox"/>
          <p:cNvSpPr txBox="1"/>
          <p:nvPr/>
        </p:nvSpPr>
        <p:spPr>
          <a:xfrm>
            <a:off x="3657600" y="1905000"/>
            <a:ext cx="1440160" cy="1477328"/>
          </a:xfrm>
          <a:prstGeom prst="rect">
            <a:avLst/>
          </a:prstGeom>
          <a:noFill/>
        </p:spPr>
        <p:txBody>
          <a:bodyPr wrap="square" rtlCol="0">
            <a:spAutoFit/>
          </a:bodyPr>
          <a:lstStyle/>
          <a:p>
            <a:pPr algn="ctr"/>
            <a:r>
              <a:rPr lang="en-US" dirty="0"/>
              <a:t>Syria</a:t>
            </a:r>
          </a:p>
          <a:p>
            <a:pPr algn="ctr"/>
            <a:r>
              <a:rPr lang="en-US" dirty="0"/>
              <a:t>Iran</a:t>
            </a:r>
          </a:p>
          <a:p>
            <a:pPr algn="ctr"/>
            <a:r>
              <a:rPr lang="en-US" dirty="0"/>
              <a:t>Pakistan</a:t>
            </a:r>
          </a:p>
          <a:p>
            <a:pPr algn="ctr"/>
            <a:r>
              <a:rPr lang="en-US" dirty="0"/>
              <a:t>Afghanistan</a:t>
            </a:r>
          </a:p>
          <a:p>
            <a:pPr algn="ctr"/>
            <a:endParaRPr lang="el-GR" dirty="0"/>
          </a:p>
        </p:txBody>
      </p:sp>
      <p:sp>
        <p:nvSpPr>
          <p:cNvPr id="11" name="10 - TextBox"/>
          <p:cNvSpPr txBox="1"/>
          <p:nvPr/>
        </p:nvSpPr>
        <p:spPr>
          <a:xfrm>
            <a:off x="3505200" y="3657600"/>
            <a:ext cx="1800200" cy="1200329"/>
          </a:xfrm>
          <a:prstGeom prst="rect">
            <a:avLst/>
          </a:prstGeom>
          <a:noFill/>
        </p:spPr>
        <p:txBody>
          <a:bodyPr wrap="square" rtlCol="0">
            <a:spAutoFit/>
          </a:bodyPr>
          <a:lstStyle/>
          <a:p>
            <a:r>
              <a:rPr lang="en-US" dirty="0"/>
              <a:t>32.983 women</a:t>
            </a:r>
          </a:p>
          <a:p>
            <a:r>
              <a:rPr lang="en-US" dirty="0"/>
              <a:t>69.201 men</a:t>
            </a:r>
          </a:p>
          <a:p>
            <a:r>
              <a:rPr lang="en-US" dirty="0"/>
              <a:t>32.272 minors</a:t>
            </a:r>
          </a:p>
          <a:p>
            <a:endParaRPr lang="el-GR" dirty="0"/>
          </a:p>
        </p:txBody>
      </p:sp>
      <p:sp>
        <p:nvSpPr>
          <p:cNvPr id="12" name="11 - TextBox"/>
          <p:cNvSpPr txBox="1"/>
          <p:nvPr/>
        </p:nvSpPr>
        <p:spPr>
          <a:xfrm>
            <a:off x="5257800" y="3962400"/>
            <a:ext cx="1368152" cy="1754326"/>
          </a:xfrm>
          <a:prstGeom prst="rect">
            <a:avLst/>
          </a:prstGeom>
          <a:noFill/>
        </p:spPr>
        <p:txBody>
          <a:bodyPr wrap="square" rtlCol="0">
            <a:spAutoFit/>
          </a:bodyPr>
          <a:lstStyle/>
          <a:p>
            <a:pPr algn="ctr"/>
            <a:r>
              <a:rPr lang="en-US" dirty="0"/>
              <a:t>0,5% people</a:t>
            </a:r>
          </a:p>
          <a:p>
            <a:pPr algn="ctr"/>
            <a:r>
              <a:rPr lang="en-US" dirty="0"/>
              <a:t>over 65 years old</a:t>
            </a:r>
          </a:p>
          <a:p>
            <a:pPr algn="ctr"/>
            <a:endParaRPr lang="en-US" dirty="0"/>
          </a:p>
          <a:p>
            <a:pPr algn="ctr"/>
            <a:endParaRPr lang="el-GR" dirty="0"/>
          </a:p>
        </p:txBody>
      </p:sp>
      <p:sp>
        <p:nvSpPr>
          <p:cNvPr id="13" name="12 - TextBox"/>
          <p:cNvSpPr txBox="1"/>
          <p:nvPr/>
        </p:nvSpPr>
        <p:spPr>
          <a:xfrm>
            <a:off x="5029200" y="5181600"/>
            <a:ext cx="1728192" cy="646331"/>
          </a:xfrm>
          <a:prstGeom prst="rect">
            <a:avLst/>
          </a:prstGeom>
          <a:noFill/>
        </p:spPr>
        <p:txBody>
          <a:bodyPr wrap="square" rtlCol="0">
            <a:spAutoFit/>
          </a:bodyPr>
          <a:lstStyle/>
          <a:p>
            <a:r>
              <a:rPr lang="en-US" dirty="0"/>
              <a:t>42.9% young people(18-24)</a:t>
            </a:r>
            <a:endParaRPr lang="el-GR" dirty="0"/>
          </a:p>
        </p:txBody>
      </p:sp>
      <p:sp>
        <p:nvSpPr>
          <p:cNvPr id="14" name="13 - TextBox"/>
          <p:cNvSpPr txBox="1"/>
          <p:nvPr/>
        </p:nvSpPr>
        <p:spPr>
          <a:xfrm>
            <a:off x="4572000" y="5867400"/>
            <a:ext cx="2736304" cy="646331"/>
          </a:xfrm>
          <a:prstGeom prst="rect">
            <a:avLst/>
          </a:prstGeom>
          <a:noFill/>
        </p:spPr>
        <p:txBody>
          <a:bodyPr wrap="square" rtlCol="0">
            <a:spAutoFit/>
          </a:bodyPr>
          <a:lstStyle/>
          <a:p>
            <a:r>
              <a:rPr lang="en-US" dirty="0"/>
              <a:t>Unaccompanied minors: 4.401 people </a:t>
            </a:r>
            <a:endParaRPr lang="el-GR" dirty="0"/>
          </a:p>
        </p:txBody>
      </p:sp>
      <p:sp>
        <p:nvSpPr>
          <p:cNvPr id="16" name="15 - TextBox"/>
          <p:cNvSpPr txBox="1"/>
          <p:nvPr/>
        </p:nvSpPr>
        <p:spPr>
          <a:xfrm>
            <a:off x="2057400" y="4724400"/>
            <a:ext cx="1872208" cy="1754326"/>
          </a:xfrm>
          <a:prstGeom prst="rect">
            <a:avLst/>
          </a:prstGeom>
          <a:noFill/>
        </p:spPr>
        <p:txBody>
          <a:bodyPr wrap="square" rtlCol="0">
            <a:spAutoFit/>
          </a:bodyPr>
          <a:lstStyle/>
          <a:p>
            <a:pPr algn="ctr"/>
            <a:r>
              <a:rPr lang="en-US" dirty="0"/>
              <a:t>486 girls</a:t>
            </a:r>
          </a:p>
          <a:p>
            <a:pPr algn="ctr"/>
            <a:r>
              <a:rPr lang="en-US" dirty="0"/>
              <a:t>3.915 boys</a:t>
            </a:r>
          </a:p>
          <a:p>
            <a:pPr algn="ctr"/>
            <a:r>
              <a:rPr lang="en-US" dirty="0"/>
              <a:t>374 minors international protection </a:t>
            </a:r>
          </a:p>
          <a:p>
            <a:pPr algn="ctr"/>
            <a:r>
              <a:rPr lang="en-US" dirty="0"/>
              <a:t>(others) </a:t>
            </a:r>
            <a:endParaRPr lang="el-GR" dirty="0"/>
          </a:p>
        </p:txBody>
      </p:sp>
      <p:sp>
        <p:nvSpPr>
          <p:cNvPr id="10" name="9 - Θέση αριθμού διαφάνειας"/>
          <p:cNvSpPr>
            <a:spLocks noGrp="1"/>
          </p:cNvSpPr>
          <p:nvPr>
            <p:ph type="sldNum" sz="quarter" idx="12"/>
          </p:nvPr>
        </p:nvSpPr>
        <p:spPr/>
        <p:txBody>
          <a:bodyPr/>
          <a:lstStyle/>
          <a:p>
            <a:fld id="{325B4E2B-043B-41ED-8207-47185C3AB799}" type="slidenum">
              <a:rPr lang="el-GR" smtClean="0"/>
              <a:pPr/>
              <a:t>8</a:t>
            </a:fld>
            <a:endParaRPr lang="el-GR" dirty="0"/>
          </a:p>
        </p:txBody>
      </p:sp>
    </p:spTree>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 </a:t>
            </a:r>
            <a:endParaRPr lang="el-GR" dirty="0"/>
          </a:p>
        </p:txBody>
      </p:sp>
      <p:pic>
        <p:nvPicPr>
          <p:cNvPr id="5" name="4 - Θέση περιεχομένου" descr="ihml vol.jpg"/>
          <p:cNvPicPr>
            <a:picLocks noGrp="1" noChangeAspect="1"/>
          </p:cNvPicPr>
          <p:nvPr>
            <p:ph idx="1"/>
          </p:nvPr>
        </p:nvPicPr>
        <p:blipFill>
          <a:blip r:embed="rId2" cstate="print"/>
          <a:stretch>
            <a:fillRect/>
          </a:stretch>
        </p:blipFill>
        <p:spPr>
          <a:xfrm>
            <a:off x="3182" y="152400"/>
            <a:ext cx="9140818" cy="6705600"/>
          </a:xfrm>
        </p:spPr>
      </p:pic>
      <p:sp>
        <p:nvSpPr>
          <p:cNvPr id="4" name="3 - Θέση αριθμού διαφάνειας"/>
          <p:cNvSpPr>
            <a:spLocks noGrp="1"/>
          </p:cNvSpPr>
          <p:nvPr>
            <p:ph type="sldNum" sz="quarter" idx="12"/>
          </p:nvPr>
        </p:nvSpPr>
        <p:spPr/>
        <p:txBody>
          <a:bodyPr/>
          <a:lstStyle/>
          <a:p>
            <a:fld id="{325B4E2B-043B-41ED-8207-47185C3AB799}" type="slidenum">
              <a:rPr lang="el-GR" smtClean="0"/>
              <a:pPr/>
              <a:t>9</a:t>
            </a:fld>
            <a:endParaRPr lang="el-GR" dirty="0"/>
          </a:p>
        </p:txBody>
      </p:sp>
    </p:spTree>
  </p:cSld>
  <p:clrMapOvr>
    <a:masterClrMapping/>
  </p:clrMapOvr>
  <p:transition spd="med">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1527</TotalTime>
  <Words>711</Words>
  <Application>Microsoft Office PowerPoint</Application>
  <PresentationFormat>Προβολή στην οθόνη (4:3)</PresentationFormat>
  <Paragraphs>135</Paragraphs>
  <Slides>34</Slides>
  <Notes>2</Notes>
  <HiddenSlides>0</HiddenSlides>
  <MMClips>1</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34</vt:i4>
      </vt:variant>
    </vt:vector>
  </HeadingPairs>
  <TitlesOfParts>
    <vt:vector size="46" baseType="lpstr">
      <vt:lpstr>宋体</vt:lpstr>
      <vt:lpstr>Arial</vt:lpstr>
      <vt:lpstr>Book Antiqua</vt:lpstr>
      <vt:lpstr>Calibri</vt:lpstr>
      <vt:lpstr>Franklin Gothic Book</vt:lpstr>
      <vt:lpstr>Lucida Sans</vt:lpstr>
      <vt:lpstr>Times New Roman</vt:lpstr>
      <vt:lpstr>Trebuchet MS</vt:lpstr>
      <vt:lpstr>Wingdings</vt:lpstr>
      <vt:lpstr>Wingdings 2</vt:lpstr>
      <vt:lpstr>Wingdings 3</vt:lpstr>
      <vt:lpstr>Αποκορύφωμα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The legislative procedure</vt:lpstr>
      <vt:lpstr>Authorization procedure for Asylum</vt:lpstr>
      <vt:lpstr>Παρουσίαση του PowerPoint</vt:lpstr>
      <vt:lpstr>The actual procedure - Evros   and the Eastern Aegean Islands</vt:lpstr>
      <vt:lpstr>Παρουσίαση του PowerPoint</vt:lpstr>
      <vt:lpstr>The officials working under this agency have obligations when dealing with persons who may wish to apply for international protection.</vt:lpstr>
      <vt:lpstr>Παρουσίαση του PowerPoint</vt:lpstr>
      <vt:lpstr>Παρουσίαση του PowerPoint</vt:lpstr>
      <vt:lpstr>Παρουσίαση του PowerPoint</vt:lpstr>
      <vt:lpstr>Παρουσίαση του PowerPoint</vt:lpstr>
      <vt:lpstr>actual application for asylum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Thank you for your attention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Τάκης</dc:creator>
  <cp:lastModifiedBy>Maria Mitarea</cp:lastModifiedBy>
  <cp:revision>175</cp:revision>
  <cp:lastPrinted>2018-10-17T08:50:12Z</cp:lastPrinted>
  <dcterms:created xsi:type="dcterms:W3CDTF">2018-10-07T19:30:30Z</dcterms:created>
  <dcterms:modified xsi:type="dcterms:W3CDTF">2019-08-04T06:56:03Z</dcterms:modified>
</cp:coreProperties>
</file>