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57" r:id="rId3"/>
    <p:sldId id="260" r:id="rId4"/>
    <p:sldId id="258" r:id="rId5"/>
    <p:sldId id="268" r:id="rId6"/>
    <p:sldId id="259" r:id="rId7"/>
    <p:sldId id="269" r:id="rId8"/>
    <p:sldId id="262" r:id="rId9"/>
    <p:sldId id="263" r:id="rId10"/>
    <p:sldId id="264" r:id="rId11"/>
    <p:sldId id="265" r:id="rId12"/>
    <p:sldId id="266" r:id="rId13"/>
    <p:sldId id="267"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595" autoAdjust="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4588C-4C28-4AAA-851B-046B855896F3}" type="doc">
      <dgm:prSet loTypeId="urn:microsoft.com/office/officeart/2005/8/layout/vList2" loCatId="list" qsTypeId="urn:microsoft.com/office/officeart/2005/8/quickstyle/3d7" qsCatId="3D" csTypeId="urn:microsoft.com/office/officeart/2005/8/colors/accent1_2" csCatId="accent1"/>
      <dgm:spPr/>
      <dgm:t>
        <a:bodyPr/>
        <a:lstStyle/>
        <a:p>
          <a:endParaRPr lang="el-GR"/>
        </a:p>
      </dgm:t>
    </dgm:pt>
    <dgm:pt modelId="{22CCD55C-BB28-4AB5-A531-5D446DBEB14E}">
      <dgm:prSet/>
      <dgm:spPr/>
      <dgm:t>
        <a:bodyPr/>
        <a:lstStyle/>
        <a:p>
          <a:pPr algn="ctr" rtl="0"/>
          <a:r>
            <a:rPr lang="en-US" dirty="0" smtClean="0"/>
            <a:t>Asylum &amp; Push-Pull Factors</a:t>
          </a:r>
          <a:endParaRPr lang="el-GR" dirty="0"/>
        </a:p>
      </dgm:t>
    </dgm:pt>
    <dgm:pt modelId="{557138AF-3D7D-4C61-949A-20EE96ABF4F6}" type="parTrans" cxnId="{D86C0371-9715-43CC-A6E5-94A6224116EC}">
      <dgm:prSet/>
      <dgm:spPr/>
      <dgm:t>
        <a:bodyPr/>
        <a:lstStyle/>
        <a:p>
          <a:endParaRPr lang="el-GR"/>
        </a:p>
      </dgm:t>
    </dgm:pt>
    <dgm:pt modelId="{9FE8F16F-3EAD-4216-B7D7-3310781CA428}" type="sibTrans" cxnId="{D86C0371-9715-43CC-A6E5-94A6224116EC}">
      <dgm:prSet/>
      <dgm:spPr/>
      <dgm:t>
        <a:bodyPr/>
        <a:lstStyle/>
        <a:p>
          <a:endParaRPr lang="el-GR"/>
        </a:p>
      </dgm:t>
    </dgm:pt>
    <dgm:pt modelId="{827647BF-53A8-4753-84E2-17CA30677929}" type="pres">
      <dgm:prSet presAssocID="{3504588C-4C28-4AAA-851B-046B855896F3}" presName="linear" presStyleCnt="0">
        <dgm:presLayoutVars>
          <dgm:animLvl val="lvl"/>
          <dgm:resizeHandles val="exact"/>
        </dgm:presLayoutVars>
      </dgm:prSet>
      <dgm:spPr/>
      <dgm:t>
        <a:bodyPr/>
        <a:lstStyle/>
        <a:p>
          <a:endParaRPr lang="el-GR"/>
        </a:p>
      </dgm:t>
    </dgm:pt>
    <dgm:pt modelId="{83B90DAD-2761-4F3F-8332-5C3173D490FE}" type="pres">
      <dgm:prSet presAssocID="{22CCD55C-BB28-4AB5-A531-5D446DBEB14E}" presName="parentText" presStyleLbl="node1" presStyleIdx="0" presStyleCnt="1" custLinFactNeighborX="-7437" custLinFactNeighborY="-212">
        <dgm:presLayoutVars>
          <dgm:chMax val="0"/>
          <dgm:bulletEnabled val="1"/>
        </dgm:presLayoutVars>
      </dgm:prSet>
      <dgm:spPr/>
      <dgm:t>
        <a:bodyPr/>
        <a:lstStyle/>
        <a:p>
          <a:endParaRPr lang="el-GR"/>
        </a:p>
      </dgm:t>
    </dgm:pt>
  </dgm:ptLst>
  <dgm:cxnLst>
    <dgm:cxn modelId="{4E393CB1-F4D2-4131-B66D-1167F3A9CC01}" type="presOf" srcId="{22CCD55C-BB28-4AB5-A531-5D446DBEB14E}" destId="{83B90DAD-2761-4F3F-8332-5C3173D490FE}" srcOrd="0" destOrd="0" presId="urn:microsoft.com/office/officeart/2005/8/layout/vList2"/>
    <dgm:cxn modelId="{39A7A5D4-4F50-4AC1-B87A-F98639C3FAB7}" type="presOf" srcId="{3504588C-4C28-4AAA-851B-046B855896F3}" destId="{827647BF-53A8-4753-84E2-17CA30677929}" srcOrd="0" destOrd="0" presId="urn:microsoft.com/office/officeart/2005/8/layout/vList2"/>
    <dgm:cxn modelId="{D86C0371-9715-43CC-A6E5-94A6224116EC}" srcId="{3504588C-4C28-4AAA-851B-046B855896F3}" destId="{22CCD55C-BB28-4AB5-A531-5D446DBEB14E}" srcOrd="0" destOrd="0" parTransId="{557138AF-3D7D-4C61-949A-20EE96ABF4F6}" sibTransId="{9FE8F16F-3EAD-4216-B7D7-3310781CA428}"/>
    <dgm:cxn modelId="{3E0AB8CC-14F6-4E44-96F1-F5E217B2A20C}" type="presParOf" srcId="{827647BF-53A8-4753-84E2-17CA30677929}" destId="{83B90DAD-2761-4F3F-8332-5C3173D490F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488472-3D4D-475B-B14E-42B4EBA688CA}"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l-GR"/>
        </a:p>
      </dgm:t>
    </dgm:pt>
    <dgm:pt modelId="{6B12467C-3ABA-49C1-98C1-EB7F75DBE053}">
      <dgm:prSet phldrT="[Κείμενο]" custT="1"/>
      <dgm:spPr/>
      <dgm:t>
        <a:bodyPr/>
        <a:lstStyle/>
        <a:p>
          <a:pPr algn="ctr"/>
          <a:endParaRPr lang="en-US" sz="1700" dirty="0" smtClean="0"/>
        </a:p>
      </dgm:t>
    </dgm:pt>
    <dgm:pt modelId="{CC5E4C7B-6FD6-417B-99A4-8C4865D19ACA}" type="parTrans" cxnId="{7C787320-3438-4848-9870-399CCE07824F}">
      <dgm:prSet/>
      <dgm:spPr/>
      <dgm:t>
        <a:bodyPr/>
        <a:lstStyle/>
        <a:p>
          <a:endParaRPr lang="el-GR"/>
        </a:p>
      </dgm:t>
    </dgm:pt>
    <dgm:pt modelId="{A4F41B9E-88ED-40AF-927C-42E03ACCB145}" type="sibTrans" cxnId="{7C787320-3438-4848-9870-399CCE07824F}">
      <dgm:prSet/>
      <dgm:spPr/>
      <dgm:t>
        <a:bodyPr/>
        <a:lstStyle/>
        <a:p>
          <a:endParaRPr lang="el-GR"/>
        </a:p>
      </dgm:t>
    </dgm:pt>
    <dgm:pt modelId="{5BC52C97-232D-4ED4-B5A2-1782254C52C9}">
      <dgm:prSet phldrT="[Κείμενο]"/>
      <dgm:spPr/>
      <dgm:t>
        <a:bodyPr/>
        <a:lstStyle/>
        <a:p>
          <a:endParaRPr lang="el-GR" dirty="0"/>
        </a:p>
      </dgm:t>
    </dgm:pt>
    <dgm:pt modelId="{9755BD0A-FBB8-44C1-A667-0FA1696DF33B}" type="parTrans" cxnId="{56F3B71B-AA3B-4CED-8DC9-29D12EF35E21}">
      <dgm:prSet/>
      <dgm:spPr/>
      <dgm:t>
        <a:bodyPr/>
        <a:lstStyle/>
        <a:p>
          <a:endParaRPr lang="el-GR"/>
        </a:p>
      </dgm:t>
    </dgm:pt>
    <dgm:pt modelId="{214EC17C-11C9-43D9-92F6-4E000AB55DFC}" type="sibTrans" cxnId="{56F3B71B-AA3B-4CED-8DC9-29D12EF35E21}">
      <dgm:prSet/>
      <dgm:spPr/>
      <dgm:t>
        <a:bodyPr/>
        <a:lstStyle/>
        <a:p>
          <a:endParaRPr lang="el-GR"/>
        </a:p>
      </dgm:t>
    </dgm:pt>
    <dgm:pt modelId="{9AB91D2C-1F42-490A-85C4-11D61F32B228}">
      <dgm:prSet phldrT="[Κείμενο]"/>
      <dgm:spPr/>
      <dgm:t>
        <a:bodyPr/>
        <a:lstStyle/>
        <a:p>
          <a:endParaRPr lang="el-GR" dirty="0"/>
        </a:p>
      </dgm:t>
    </dgm:pt>
    <dgm:pt modelId="{535373CF-0A42-4FEB-A558-54A1DA464F10}" type="parTrans" cxnId="{8DFC7659-5A58-4BE2-AA42-56F5CAC98E6E}">
      <dgm:prSet/>
      <dgm:spPr/>
      <dgm:t>
        <a:bodyPr/>
        <a:lstStyle/>
        <a:p>
          <a:endParaRPr lang="el-GR"/>
        </a:p>
      </dgm:t>
    </dgm:pt>
    <dgm:pt modelId="{82EEE908-3CE9-4FB5-8B78-7F5D8CC60C6C}" type="sibTrans" cxnId="{8DFC7659-5A58-4BE2-AA42-56F5CAC98E6E}">
      <dgm:prSet/>
      <dgm:spPr/>
      <dgm:t>
        <a:bodyPr/>
        <a:lstStyle/>
        <a:p>
          <a:endParaRPr lang="el-GR"/>
        </a:p>
      </dgm:t>
    </dgm:pt>
    <dgm:pt modelId="{646D8D4B-96CB-4338-98FE-D76D4AF902D7}">
      <dgm:prSet phldrT="[Κείμενο]"/>
      <dgm:spPr/>
      <dgm:t>
        <a:bodyPr/>
        <a:lstStyle/>
        <a:p>
          <a:endParaRPr lang="el-GR" dirty="0"/>
        </a:p>
      </dgm:t>
    </dgm:pt>
    <dgm:pt modelId="{4EEA1778-0F4F-425B-B230-E00C29C53C2C}" type="parTrans" cxnId="{4A59E50D-1CB2-4A7E-A49E-9A4260750C7A}">
      <dgm:prSet/>
      <dgm:spPr/>
      <dgm:t>
        <a:bodyPr/>
        <a:lstStyle/>
        <a:p>
          <a:endParaRPr lang="el-GR"/>
        </a:p>
      </dgm:t>
    </dgm:pt>
    <dgm:pt modelId="{37837FDD-22FC-49B5-8852-CBE63D6564D3}" type="sibTrans" cxnId="{4A59E50D-1CB2-4A7E-A49E-9A4260750C7A}">
      <dgm:prSet/>
      <dgm:spPr/>
      <dgm:t>
        <a:bodyPr/>
        <a:lstStyle/>
        <a:p>
          <a:endParaRPr lang="el-GR"/>
        </a:p>
      </dgm:t>
    </dgm:pt>
    <dgm:pt modelId="{21EA02AF-C1AD-4153-9351-B0C0E06DFF54}" type="pres">
      <dgm:prSet presAssocID="{3B488472-3D4D-475B-B14E-42B4EBA688CA}" presName="compositeShape" presStyleCnt="0">
        <dgm:presLayoutVars>
          <dgm:chMax val="9"/>
          <dgm:dir/>
          <dgm:resizeHandles val="exact"/>
        </dgm:presLayoutVars>
      </dgm:prSet>
      <dgm:spPr/>
      <dgm:t>
        <a:bodyPr/>
        <a:lstStyle/>
        <a:p>
          <a:endParaRPr lang="el-GR"/>
        </a:p>
      </dgm:t>
    </dgm:pt>
    <dgm:pt modelId="{2F9BBBE5-BEFF-411E-87B3-C6B191AE405E}" type="pres">
      <dgm:prSet presAssocID="{3B488472-3D4D-475B-B14E-42B4EBA688CA}" presName="triangle1" presStyleLbl="node1" presStyleIdx="0" presStyleCnt="4" custScaleX="107716" custScaleY="103225" custLinFactNeighborX="-776" custLinFactNeighborY="-2420">
        <dgm:presLayoutVars>
          <dgm:bulletEnabled val="1"/>
        </dgm:presLayoutVars>
      </dgm:prSet>
      <dgm:spPr/>
      <dgm:t>
        <a:bodyPr/>
        <a:lstStyle/>
        <a:p>
          <a:endParaRPr lang="el-GR"/>
        </a:p>
      </dgm:t>
    </dgm:pt>
    <dgm:pt modelId="{5C35C4EC-D60D-4867-B5A6-6748772E3AB9}" type="pres">
      <dgm:prSet presAssocID="{3B488472-3D4D-475B-B14E-42B4EBA688CA}" presName="triangle2" presStyleLbl="node1" presStyleIdx="1" presStyleCnt="4" custScaleX="115357" custScaleY="112903" custLinFactNeighborX="-1795" custLinFactNeighborY="-806">
        <dgm:presLayoutVars>
          <dgm:bulletEnabled val="1"/>
        </dgm:presLayoutVars>
      </dgm:prSet>
      <dgm:spPr/>
      <dgm:t>
        <a:bodyPr/>
        <a:lstStyle/>
        <a:p>
          <a:endParaRPr lang="el-GR"/>
        </a:p>
      </dgm:t>
    </dgm:pt>
    <dgm:pt modelId="{94B53F08-C522-483F-8084-B0B8F03CF9B7}" type="pres">
      <dgm:prSet presAssocID="{3B488472-3D4D-475B-B14E-42B4EBA688CA}" presName="triangle3" presStyleLbl="node1" presStyleIdx="2" presStyleCnt="4" custScaleY="107259">
        <dgm:presLayoutVars>
          <dgm:bulletEnabled val="1"/>
        </dgm:presLayoutVars>
      </dgm:prSet>
      <dgm:spPr/>
      <dgm:t>
        <a:bodyPr/>
        <a:lstStyle/>
        <a:p>
          <a:endParaRPr lang="el-GR"/>
        </a:p>
      </dgm:t>
    </dgm:pt>
    <dgm:pt modelId="{F7B2086B-EC98-455C-AF2F-B05FC6D9EE6A}" type="pres">
      <dgm:prSet presAssocID="{3B488472-3D4D-475B-B14E-42B4EBA688CA}" presName="triangle4" presStyleLbl="node1" presStyleIdx="3" presStyleCnt="4" custScaleX="120415" custScaleY="112903" custLinFactNeighborX="1824" custLinFactNeighborY="-1274">
        <dgm:presLayoutVars>
          <dgm:bulletEnabled val="1"/>
        </dgm:presLayoutVars>
      </dgm:prSet>
      <dgm:spPr/>
      <dgm:t>
        <a:bodyPr/>
        <a:lstStyle/>
        <a:p>
          <a:endParaRPr lang="el-GR"/>
        </a:p>
      </dgm:t>
    </dgm:pt>
  </dgm:ptLst>
  <dgm:cxnLst>
    <dgm:cxn modelId="{5358E7A1-9F55-4435-894C-10FE6BD352D6}" type="presOf" srcId="{5BC52C97-232D-4ED4-B5A2-1782254C52C9}" destId="{5C35C4EC-D60D-4867-B5A6-6748772E3AB9}" srcOrd="0" destOrd="0" presId="urn:microsoft.com/office/officeart/2005/8/layout/pyramid4"/>
    <dgm:cxn modelId="{56F3B71B-AA3B-4CED-8DC9-29D12EF35E21}" srcId="{3B488472-3D4D-475B-B14E-42B4EBA688CA}" destId="{5BC52C97-232D-4ED4-B5A2-1782254C52C9}" srcOrd="1" destOrd="0" parTransId="{9755BD0A-FBB8-44C1-A667-0FA1696DF33B}" sibTransId="{214EC17C-11C9-43D9-92F6-4E000AB55DFC}"/>
    <dgm:cxn modelId="{6D64AD66-F7F3-4294-AF13-69F8C067DD85}" type="presOf" srcId="{9AB91D2C-1F42-490A-85C4-11D61F32B228}" destId="{94B53F08-C522-483F-8084-B0B8F03CF9B7}" srcOrd="0" destOrd="0" presId="urn:microsoft.com/office/officeart/2005/8/layout/pyramid4"/>
    <dgm:cxn modelId="{4A59E50D-1CB2-4A7E-A49E-9A4260750C7A}" srcId="{3B488472-3D4D-475B-B14E-42B4EBA688CA}" destId="{646D8D4B-96CB-4338-98FE-D76D4AF902D7}" srcOrd="3" destOrd="0" parTransId="{4EEA1778-0F4F-425B-B230-E00C29C53C2C}" sibTransId="{37837FDD-22FC-49B5-8852-CBE63D6564D3}"/>
    <dgm:cxn modelId="{8DFC7659-5A58-4BE2-AA42-56F5CAC98E6E}" srcId="{3B488472-3D4D-475B-B14E-42B4EBA688CA}" destId="{9AB91D2C-1F42-490A-85C4-11D61F32B228}" srcOrd="2" destOrd="0" parTransId="{535373CF-0A42-4FEB-A558-54A1DA464F10}" sibTransId="{82EEE908-3CE9-4FB5-8B78-7F5D8CC60C6C}"/>
    <dgm:cxn modelId="{21561D38-B2B7-4952-A693-BC344A4B4F18}" type="presOf" srcId="{6B12467C-3ABA-49C1-98C1-EB7F75DBE053}" destId="{2F9BBBE5-BEFF-411E-87B3-C6B191AE405E}" srcOrd="0" destOrd="0" presId="urn:microsoft.com/office/officeart/2005/8/layout/pyramid4"/>
    <dgm:cxn modelId="{471ABBB3-B928-4A28-BB7D-56C984112B89}" type="presOf" srcId="{3B488472-3D4D-475B-B14E-42B4EBA688CA}" destId="{21EA02AF-C1AD-4153-9351-B0C0E06DFF54}" srcOrd="0" destOrd="0" presId="urn:microsoft.com/office/officeart/2005/8/layout/pyramid4"/>
    <dgm:cxn modelId="{A75B2111-8267-4D80-B2F5-61E99557D798}" type="presOf" srcId="{646D8D4B-96CB-4338-98FE-D76D4AF902D7}" destId="{F7B2086B-EC98-455C-AF2F-B05FC6D9EE6A}" srcOrd="0" destOrd="0" presId="urn:microsoft.com/office/officeart/2005/8/layout/pyramid4"/>
    <dgm:cxn modelId="{7C787320-3438-4848-9870-399CCE07824F}" srcId="{3B488472-3D4D-475B-B14E-42B4EBA688CA}" destId="{6B12467C-3ABA-49C1-98C1-EB7F75DBE053}" srcOrd="0" destOrd="0" parTransId="{CC5E4C7B-6FD6-417B-99A4-8C4865D19ACA}" sibTransId="{A4F41B9E-88ED-40AF-927C-42E03ACCB145}"/>
    <dgm:cxn modelId="{B2701106-C148-426E-8781-E864C1AE6481}" type="presParOf" srcId="{21EA02AF-C1AD-4153-9351-B0C0E06DFF54}" destId="{2F9BBBE5-BEFF-411E-87B3-C6B191AE405E}" srcOrd="0" destOrd="0" presId="urn:microsoft.com/office/officeart/2005/8/layout/pyramid4"/>
    <dgm:cxn modelId="{DD6CB967-A5C0-4D5E-9C5B-BDE7BB37B445}" type="presParOf" srcId="{21EA02AF-C1AD-4153-9351-B0C0E06DFF54}" destId="{5C35C4EC-D60D-4867-B5A6-6748772E3AB9}" srcOrd="1" destOrd="0" presId="urn:microsoft.com/office/officeart/2005/8/layout/pyramid4"/>
    <dgm:cxn modelId="{CDB302ED-04C8-4924-AA8E-93CAE46F6CD3}" type="presParOf" srcId="{21EA02AF-C1AD-4153-9351-B0C0E06DFF54}" destId="{94B53F08-C522-483F-8084-B0B8F03CF9B7}" srcOrd="2" destOrd="0" presId="urn:microsoft.com/office/officeart/2005/8/layout/pyramid4"/>
    <dgm:cxn modelId="{FF24F8B1-D97C-437A-BAEF-DC982C56FC23}" type="presParOf" srcId="{21EA02AF-C1AD-4153-9351-B0C0E06DFF54}" destId="{F7B2086B-EC98-455C-AF2F-B05FC6D9EE6A}"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13E6D-8B11-470C-BF86-B3491645BC85}"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l-GR"/>
        </a:p>
      </dgm:t>
    </dgm:pt>
    <dgm:pt modelId="{2F641AF1-0DA5-44A9-98FD-8CE7B5BDBD8A}">
      <dgm:prSet phldrT="[Κείμενο]" custT="1"/>
      <dgm:spPr/>
      <dgm:t>
        <a:bodyPr/>
        <a:lstStyle/>
        <a:p>
          <a:r>
            <a:rPr lang="en-US" sz="1400" dirty="0" smtClean="0"/>
            <a:t>Access to justice</a:t>
          </a:r>
        </a:p>
      </dgm:t>
    </dgm:pt>
    <dgm:pt modelId="{3BA5013D-8D31-4D82-8323-B45B756256F7}" type="parTrans" cxnId="{DD04C98D-B718-4545-9438-559AB7A70208}">
      <dgm:prSet/>
      <dgm:spPr/>
      <dgm:t>
        <a:bodyPr/>
        <a:lstStyle/>
        <a:p>
          <a:endParaRPr lang="el-GR"/>
        </a:p>
      </dgm:t>
    </dgm:pt>
    <dgm:pt modelId="{91978155-375F-4E32-B30E-4F23D669E7E2}" type="sibTrans" cxnId="{DD04C98D-B718-4545-9438-559AB7A70208}">
      <dgm:prSet/>
      <dgm:spPr/>
      <dgm:t>
        <a:bodyPr/>
        <a:lstStyle/>
        <a:p>
          <a:endParaRPr lang="el-GR"/>
        </a:p>
      </dgm:t>
    </dgm:pt>
    <dgm:pt modelId="{5DEC49A9-500E-4F1E-9DCE-93F09C9DC343}">
      <dgm:prSet phldrT="[Κείμενο]" custT="1"/>
      <dgm:spPr/>
      <dgm:t>
        <a:bodyPr/>
        <a:lstStyle/>
        <a:p>
          <a:r>
            <a:rPr lang="en-US" sz="1400" dirty="0" smtClean="0"/>
            <a:t>Legal Assistance </a:t>
          </a:r>
          <a:endParaRPr lang="el-GR" sz="1400" dirty="0"/>
        </a:p>
      </dgm:t>
    </dgm:pt>
    <dgm:pt modelId="{A9ED4C07-A564-45BD-B51C-4C44182FF92A}" type="parTrans" cxnId="{D070DB28-3723-41EA-B46F-45CD23B9DBF6}">
      <dgm:prSet/>
      <dgm:spPr/>
      <dgm:t>
        <a:bodyPr/>
        <a:lstStyle/>
        <a:p>
          <a:endParaRPr lang="el-GR"/>
        </a:p>
      </dgm:t>
    </dgm:pt>
    <dgm:pt modelId="{F49A952E-E290-4A54-9B3F-B2DEC4F70840}" type="sibTrans" cxnId="{D070DB28-3723-41EA-B46F-45CD23B9DBF6}">
      <dgm:prSet/>
      <dgm:spPr/>
      <dgm:t>
        <a:bodyPr/>
        <a:lstStyle/>
        <a:p>
          <a:endParaRPr lang="el-GR"/>
        </a:p>
      </dgm:t>
    </dgm:pt>
    <dgm:pt modelId="{490A2EDC-1973-4982-8EC3-94E213C86C46}">
      <dgm:prSet phldrT="[Κείμενο]" custT="1"/>
      <dgm:spPr/>
      <dgm:t>
        <a:bodyPr/>
        <a:lstStyle/>
        <a:p>
          <a:r>
            <a:rPr lang="en-US" sz="1400" dirty="0" smtClean="0"/>
            <a:t>What is the procedure to get asylum</a:t>
          </a:r>
          <a:endParaRPr lang="el-GR" sz="1400" dirty="0"/>
        </a:p>
      </dgm:t>
    </dgm:pt>
    <dgm:pt modelId="{16775BB1-CF7D-4FC2-879C-D85E1FEA6857}" type="parTrans" cxnId="{B47E38D8-D43E-4637-ADF4-43B652F2B71E}">
      <dgm:prSet/>
      <dgm:spPr/>
      <dgm:t>
        <a:bodyPr/>
        <a:lstStyle/>
        <a:p>
          <a:endParaRPr lang="el-GR"/>
        </a:p>
      </dgm:t>
    </dgm:pt>
    <dgm:pt modelId="{35EFCABE-88DB-47DA-8F96-1FA19437B9DF}" type="sibTrans" cxnId="{B47E38D8-D43E-4637-ADF4-43B652F2B71E}">
      <dgm:prSet/>
      <dgm:spPr/>
      <dgm:t>
        <a:bodyPr/>
        <a:lstStyle/>
        <a:p>
          <a:endParaRPr lang="el-GR"/>
        </a:p>
      </dgm:t>
    </dgm:pt>
    <dgm:pt modelId="{52590BAD-C735-4AF1-989C-0FA1ED79BA39}">
      <dgm:prSet phldrT="[Κείμενο]" custT="1"/>
      <dgm:spPr/>
      <dgm:t>
        <a:bodyPr/>
        <a:lstStyle/>
        <a:p>
          <a:r>
            <a:rPr lang="en-US" sz="1400" dirty="0" smtClean="0"/>
            <a:t>Where can you apply for Asylum</a:t>
          </a:r>
          <a:endParaRPr lang="el-GR" sz="1400" dirty="0"/>
        </a:p>
      </dgm:t>
    </dgm:pt>
    <dgm:pt modelId="{EB1824D1-E1FD-4280-B06A-326734F24A11}" type="parTrans" cxnId="{474CFF45-45CF-4817-B44B-0C95911F3972}">
      <dgm:prSet/>
      <dgm:spPr/>
      <dgm:t>
        <a:bodyPr/>
        <a:lstStyle/>
        <a:p>
          <a:endParaRPr lang="el-GR"/>
        </a:p>
      </dgm:t>
    </dgm:pt>
    <dgm:pt modelId="{170367CF-68BF-4F0C-ABDE-8B3C20BF500F}" type="sibTrans" cxnId="{474CFF45-45CF-4817-B44B-0C95911F3972}">
      <dgm:prSet/>
      <dgm:spPr/>
      <dgm:t>
        <a:bodyPr/>
        <a:lstStyle/>
        <a:p>
          <a:endParaRPr lang="el-GR"/>
        </a:p>
      </dgm:t>
    </dgm:pt>
    <dgm:pt modelId="{2C176C8D-2A70-4213-B8A7-5713ACE088A6}" type="pres">
      <dgm:prSet presAssocID="{AA113E6D-8B11-470C-BF86-B3491645BC85}" presName="Name0" presStyleCnt="0">
        <dgm:presLayoutVars>
          <dgm:dir/>
          <dgm:animLvl val="lvl"/>
          <dgm:resizeHandles val="exact"/>
        </dgm:presLayoutVars>
      </dgm:prSet>
      <dgm:spPr/>
      <dgm:t>
        <a:bodyPr/>
        <a:lstStyle/>
        <a:p>
          <a:endParaRPr lang="el-GR"/>
        </a:p>
      </dgm:t>
    </dgm:pt>
    <dgm:pt modelId="{7FE72A0D-6604-4E4C-81E8-E295D19A8E60}" type="pres">
      <dgm:prSet presAssocID="{2F641AF1-0DA5-44A9-98FD-8CE7B5BDBD8A}" presName="composite" presStyleCnt="0"/>
      <dgm:spPr/>
    </dgm:pt>
    <dgm:pt modelId="{FEEA3874-7A91-41C8-8EFB-66EDE40ED70C}" type="pres">
      <dgm:prSet presAssocID="{2F641AF1-0DA5-44A9-98FD-8CE7B5BDBD8A}" presName="parTx" presStyleLbl="alignNode1" presStyleIdx="0" presStyleCnt="4" custScaleX="86455" custScaleY="41996" custLinFactX="104443" custLinFactY="-89358" custLinFactNeighborX="200000" custLinFactNeighborY="-100000">
        <dgm:presLayoutVars>
          <dgm:chMax val="0"/>
          <dgm:chPref val="0"/>
          <dgm:bulletEnabled val="1"/>
        </dgm:presLayoutVars>
      </dgm:prSet>
      <dgm:spPr/>
      <dgm:t>
        <a:bodyPr/>
        <a:lstStyle/>
        <a:p>
          <a:endParaRPr lang="el-GR"/>
        </a:p>
      </dgm:t>
    </dgm:pt>
    <dgm:pt modelId="{2B489DA1-3CFE-4777-9BD6-FE4E2C92EA4F}" type="pres">
      <dgm:prSet presAssocID="{2F641AF1-0DA5-44A9-98FD-8CE7B5BDBD8A}" presName="desTx" presStyleLbl="alignAccFollowNode1" presStyleIdx="0" presStyleCnt="4" custScaleX="88015" custScaleY="186214" custLinFactNeighborX="6411" custLinFactNeighborY="-2532">
        <dgm:presLayoutVars>
          <dgm:bulletEnabled val="1"/>
        </dgm:presLayoutVars>
      </dgm:prSet>
      <dgm:spPr/>
      <dgm:t>
        <a:bodyPr/>
        <a:lstStyle/>
        <a:p>
          <a:endParaRPr lang="el-GR"/>
        </a:p>
      </dgm:t>
    </dgm:pt>
    <dgm:pt modelId="{9378A79D-A465-4565-AE35-4BB5FBCCEE72}" type="pres">
      <dgm:prSet presAssocID="{91978155-375F-4E32-B30E-4F23D669E7E2}" presName="space" presStyleCnt="0"/>
      <dgm:spPr/>
    </dgm:pt>
    <dgm:pt modelId="{7AEA9817-C274-4BA2-B6B1-53B85D511697}" type="pres">
      <dgm:prSet presAssocID="{5DEC49A9-500E-4F1E-9DCE-93F09C9DC343}" presName="composite" presStyleCnt="0"/>
      <dgm:spPr/>
    </dgm:pt>
    <dgm:pt modelId="{AF6957CF-ACC5-4D05-ACC0-CB7E09692FA5}" type="pres">
      <dgm:prSet presAssocID="{5DEC49A9-500E-4F1E-9DCE-93F09C9DC343}" presName="parTx" presStyleLbl="alignNode1" presStyleIdx="1" presStyleCnt="4" custScaleX="89660" custScaleY="41996" custLinFactX="4324" custLinFactY="-85787" custLinFactNeighborX="100000" custLinFactNeighborY="-100000">
        <dgm:presLayoutVars>
          <dgm:chMax val="0"/>
          <dgm:chPref val="0"/>
          <dgm:bulletEnabled val="1"/>
        </dgm:presLayoutVars>
      </dgm:prSet>
      <dgm:spPr/>
      <dgm:t>
        <a:bodyPr/>
        <a:lstStyle/>
        <a:p>
          <a:endParaRPr lang="el-GR"/>
        </a:p>
      </dgm:t>
    </dgm:pt>
    <dgm:pt modelId="{42DE4229-8453-421B-B2CA-CACACFE0406B}" type="pres">
      <dgm:prSet presAssocID="{5DEC49A9-500E-4F1E-9DCE-93F09C9DC343}" presName="desTx" presStyleLbl="alignAccFollowNode1" presStyleIdx="1" presStyleCnt="4" custScaleX="90372" custScaleY="188614" custLinFactNeighborX="787" custLinFactNeighborY="-1332">
        <dgm:presLayoutVars>
          <dgm:bulletEnabled val="1"/>
        </dgm:presLayoutVars>
      </dgm:prSet>
      <dgm:spPr/>
    </dgm:pt>
    <dgm:pt modelId="{1BB83676-604B-47E2-B59D-ECD0B0F1B18A}" type="pres">
      <dgm:prSet presAssocID="{F49A952E-E290-4A54-9B3F-B2DEC4F70840}" presName="space" presStyleCnt="0"/>
      <dgm:spPr/>
    </dgm:pt>
    <dgm:pt modelId="{A39B61DA-1471-45AC-8CAA-55E9F183126B}" type="pres">
      <dgm:prSet presAssocID="{490A2EDC-1973-4982-8EC3-94E213C86C46}" presName="composite" presStyleCnt="0"/>
      <dgm:spPr/>
    </dgm:pt>
    <dgm:pt modelId="{4E0BC953-7255-4119-B5BD-C1EE66A70893}" type="pres">
      <dgm:prSet presAssocID="{490A2EDC-1973-4982-8EC3-94E213C86C46}" presName="parTx" presStyleLbl="alignNode1" presStyleIdx="2" presStyleCnt="4" custScaleX="89660" custScaleY="41996" custLinFactX="-100000" custLinFactY="-85787" custLinFactNeighborX="-101602" custLinFactNeighborY="-100000">
        <dgm:presLayoutVars>
          <dgm:chMax val="0"/>
          <dgm:chPref val="0"/>
          <dgm:bulletEnabled val="1"/>
        </dgm:presLayoutVars>
      </dgm:prSet>
      <dgm:spPr/>
      <dgm:t>
        <a:bodyPr/>
        <a:lstStyle/>
        <a:p>
          <a:endParaRPr lang="el-GR"/>
        </a:p>
      </dgm:t>
    </dgm:pt>
    <dgm:pt modelId="{705C431E-6B75-4DFC-8A07-6C93E2E0A816}" type="pres">
      <dgm:prSet presAssocID="{490A2EDC-1973-4982-8EC3-94E213C86C46}" presName="desTx" presStyleLbl="alignAccFollowNode1" presStyleIdx="2" presStyleCnt="4" custScaleX="86432" custScaleY="188479" custLinFactNeighborX="831" custLinFactNeighborY="-1400">
        <dgm:presLayoutVars>
          <dgm:bulletEnabled val="1"/>
        </dgm:presLayoutVars>
      </dgm:prSet>
      <dgm:spPr/>
    </dgm:pt>
    <dgm:pt modelId="{2D2EA75B-8BAE-4080-8A27-3C25313FEDE4}" type="pres">
      <dgm:prSet presAssocID="{35EFCABE-88DB-47DA-8F96-1FA19437B9DF}" presName="space" presStyleCnt="0"/>
      <dgm:spPr/>
    </dgm:pt>
    <dgm:pt modelId="{B4C9CEED-828A-415D-B522-C0B8FD5EE8C1}" type="pres">
      <dgm:prSet presAssocID="{52590BAD-C735-4AF1-989C-0FA1ED79BA39}" presName="composite" presStyleCnt="0"/>
      <dgm:spPr/>
    </dgm:pt>
    <dgm:pt modelId="{BE865A54-5C17-45F2-850D-9A33E97D1ECF}" type="pres">
      <dgm:prSet presAssocID="{52590BAD-C735-4AF1-989C-0FA1ED79BA39}" presName="parTx" presStyleLbl="alignNode1" presStyleIdx="3" presStyleCnt="4" custScaleX="89660" custScaleY="41996" custLinFactX="-100000" custLinFactY="-2300000" custLinFactNeighborX="-107376" custLinFactNeighborY="-2303207">
        <dgm:presLayoutVars>
          <dgm:chMax val="0"/>
          <dgm:chPref val="0"/>
          <dgm:bulletEnabled val="1"/>
        </dgm:presLayoutVars>
      </dgm:prSet>
      <dgm:spPr/>
      <dgm:t>
        <a:bodyPr/>
        <a:lstStyle/>
        <a:p>
          <a:endParaRPr lang="el-GR"/>
        </a:p>
      </dgm:t>
    </dgm:pt>
    <dgm:pt modelId="{1449F90F-40A6-4B10-8A8E-92F93BE82023}" type="pres">
      <dgm:prSet presAssocID="{52590BAD-C735-4AF1-989C-0FA1ED79BA39}" presName="desTx" presStyleLbl="alignAccFollowNode1" presStyleIdx="3" presStyleCnt="4" custScaleX="89923" custScaleY="180931" custLinFactNeighborX="-8037" custLinFactNeighborY="-5113">
        <dgm:presLayoutVars>
          <dgm:bulletEnabled val="1"/>
        </dgm:presLayoutVars>
      </dgm:prSet>
      <dgm:spPr/>
    </dgm:pt>
  </dgm:ptLst>
  <dgm:cxnLst>
    <dgm:cxn modelId="{39FC3F53-0073-424F-9436-EB9A2673CEA6}" type="presOf" srcId="{52590BAD-C735-4AF1-989C-0FA1ED79BA39}" destId="{BE865A54-5C17-45F2-850D-9A33E97D1ECF}" srcOrd="0" destOrd="0" presId="urn:microsoft.com/office/officeart/2005/8/layout/hList1"/>
    <dgm:cxn modelId="{1FC5C946-48B8-4B38-9A41-77499B172283}" type="presOf" srcId="{490A2EDC-1973-4982-8EC3-94E213C86C46}" destId="{4E0BC953-7255-4119-B5BD-C1EE66A70893}" srcOrd="0" destOrd="0" presId="urn:microsoft.com/office/officeart/2005/8/layout/hList1"/>
    <dgm:cxn modelId="{9FBDC0E5-E5BE-4E04-B9AA-CAF1D881D31A}" type="presOf" srcId="{AA113E6D-8B11-470C-BF86-B3491645BC85}" destId="{2C176C8D-2A70-4213-B8A7-5713ACE088A6}" srcOrd="0" destOrd="0" presId="urn:microsoft.com/office/officeart/2005/8/layout/hList1"/>
    <dgm:cxn modelId="{DD04C98D-B718-4545-9438-559AB7A70208}" srcId="{AA113E6D-8B11-470C-BF86-B3491645BC85}" destId="{2F641AF1-0DA5-44A9-98FD-8CE7B5BDBD8A}" srcOrd="0" destOrd="0" parTransId="{3BA5013D-8D31-4D82-8323-B45B756256F7}" sibTransId="{91978155-375F-4E32-B30E-4F23D669E7E2}"/>
    <dgm:cxn modelId="{B47E38D8-D43E-4637-ADF4-43B652F2B71E}" srcId="{AA113E6D-8B11-470C-BF86-B3491645BC85}" destId="{490A2EDC-1973-4982-8EC3-94E213C86C46}" srcOrd="2" destOrd="0" parTransId="{16775BB1-CF7D-4FC2-879C-D85E1FEA6857}" sibTransId="{35EFCABE-88DB-47DA-8F96-1FA19437B9DF}"/>
    <dgm:cxn modelId="{D070DB28-3723-41EA-B46F-45CD23B9DBF6}" srcId="{AA113E6D-8B11-470C-BF86-B3491645BC85}" destId="{5DEC49A9-500E-4F1E-9DCE-93F09C9DC343}" srcOrd="1" destOrd="0" parTransId="{A9ED4C07-A564-45BD-B51C-4C44182FF92A}" sibTransId="{F49A952E-E290-4A54-9B3F-B2DEC4F70840}"/>
    <dgm:cxn modelId="{ED72140E-37E2-48C6-937C-1562739B6EE6}" type="presOf" srcId="{5DEC49A9-500E-4F1E-9DCE-93F09C9DC343}" destId="{AF6957CF-ACC5-4D05-ACC0-CB7E09692FA5}" srcOrd="0" destOrd="0" presId="urn:microsoft.com/office/officeart/2005/8/layout/hList1"/>
    <dgm:cxn modelId="{0EE42A04-BA7D-4FC5-830A-ED81EDBAC500}" type="presOf" srcId="{2F641AF1-0DA5-44A9-98FD-8CE7B5BDBD8A}" destId="{FEEA3874-7A91-41C8-8EFB-66EDE40ED70C}" srcOrd="0" destOrd="0" presId="urn:microsoft.com/office/officeart/2005/8/layout/hList1"/>
    <dgm:cxn modelId="{474CFF45-45CF-4817-B44B-0C95911F3972}" srcId="{AA113E6D-8B11-470C-BF86-B3491645BC85}" destId="{52590BAD-C735-4AF1-989C-0FA1ED79BA39}" srcOrd="3" destOrd="0" parTransId="{EB1824D1-E1FD-4280-B06A-326734F24A11}" sibTransId="{170367CF-68BF-4F0C-ABDE-8B3C20BF500F}"/>
    <dgm:cxn modelId="{53CDFF8B-9466-401E-8110-401AA64EA21B}" type="presParOf" srcId="{2C176C8D-2A70-4213-B8A7-5713ACE088A6}" destId="{7FE72A0D-6604-4E4C-81E8-E295D19A8E60}" srcOrd="0" destOrd="0" presId="urn:microsoft.com/office/officeart/2005/8/layout/hList1"/>
    <dgm:cxn modelId="{5D5DB4A4-7EA7-4F98-ABF1-91453C3F66C3}" type="presParOf" srcId="{7FE72A0D-6604-4E4C-81E8-E295D19A8E60}" destId="{FEEA3874-7A91-41C8-8EFB-66EDE40ED70C}" srcOrd="0" destOrd="0" presId="urn:microsoft.com/office/officeart/2005/8/layout/hList1"/>
    <dgm:cxn modelId="{463A5CE6-624C-4EFD-B252-B503B871F746}" type="presParOf" srcId="{7FE72A0D-6604-4E4C-81E8-E295D19A8E60}" destId="{2B489DA1-3CFE-4777-9BD6-FE4E2C92EA4F}" srcOrd="1" destOrd="0" presId="urn:microsoft.com/office/officeart/2005/8/layout/hList1"/>
    <dgm:cxn modelId="{F96A83A3-8924-4D53-A02A-F053A9479877}" type="presParOf" srcId="{2C176C8D-2A70-4213-B8A7-5713ACE088A6}" destId="{9378A79D-A465-4565-AE35-4BB5FBCCEE72}" srcOrd="1" destOrd="0" presId="urn:microsoft.com/office/officeart/2005/8/layout/hList1"/>
    <dgm:cxn modelId="{578E7CA5-4628-491E-963C-29AA332132EA}" type="presParOf" srcId="{2C176C8D-2A70-4213-B8A7-5713ACE088A6}" destId="{7AEA9817-C274-4BA2-B6B1-53B85D511697}" srcOrd="2" destOrd="0" presId="urn:microsoft.com/office/officeart/2005/8/layout/hList1"/>
    <dgm:cxn modelId="{0ABD20A6-AAB7-4407-9C92-19E8D7FF20AB}" type="presParOf" srcId="{7AEA9817-C274-4BA2-B6B1-53B85D511697}" destId="{AF6957CF-ACC5-4D05-ACC0-CB7E09692FA5}" srcOrd="0" destOrd="0" presId="urn:microsoft.com/office/officeart/2005/8/layout/hList1"/>
    <dgm:cxn modelId="{7E6A91C3-C50C-49DC-968F-501FD40FD16A}" type="presParOf" srcId="{7AEA9817-C274-4BA2-B6B1-53B85D511697}" destId="{42DE4229-8453-421B-B2CA-CACACFE0406B}" srcOrd="1" destOrd="0" presId="urn:microsoft.com/office/officeart/2005/8/layout/hList1"/>
    <dgm:cxn modelId="{C346A38E-EA01-4425-9567-9B6BDC6D1B29}" type="presParOf" srcId="{2C176C8D-2A70-4213-B8A7-5713ACE088A6}" destId="{1BB83676-604B-47E2-B59D-ECD0B0F1B18A}" srcOrd="3" destOrd="0" presId="urn:microsoft.com/office/officeart/2005/8/layout/hList1"/>
    <dgm:cxn modelId="{0C53B03D-7B76-498C-B535-BB896D90F245}" type="presParOf" srcId="{2C176C8D-2A70-4213-B8A7-5713ACE088A6}" destId="{A39B61DA-1471-45AC-8CAA-55E9F183126B}" srcOrd="4" destOrd="0" presId="urn:microsoft.com/office/officeart/2005/8/layout/hList1"/>
    <dgm:cxn modelId="{6DC58D61-1F5E-47D9-9470-C4E389A27302}" type="presParOf" srcId="{A39B61DA-1471-45AC-8CAA-55E9F183126B}" destId="{4E0BC953-7255-4119-B5BD-C1EE66A70893}" srcOrd="0" destOrd="0" presId="urn:microsoft.com/office/officeart/2005/8/layout/hList1"/>
    <dgm:cxn modelId="{454FD08E-7364-4E8F-9019-92B254F7A2B9}" type="presParOf" srcId="{A39B61DA-1471-45AC-8CAA-55E9F183126B}" destId="{705C431E-6B75-4DFC-8A07-6C93E2E0A816}" srcOrd="1" destOrd="0" presId="urn:microsoft.com/office/officeart/2005/8/layout/hList1"/>
    <dgm:cxn modelId="{DF0A97CB-10D5-4939-9657-449028E36BA7}" type="presParOf" srcId="{2C176C8D-2A70-4213-B8A7-5713ACE088A6}" destId="{2D2EA75B-8BAE-4080-8A27-3C25313FEDE4}" srcOrd="5" destOrd="0" presId="urn:microsoft.com/office/officeart/2005/8/layout/hList1"/>
    <dgm:cxn modelId="{534DB5D7-8B1F-438A-B31B-018618C67710}" type="presParOf" srcId="{2C176C8D-2A70-4213-B8A7-5713ACE088A6}" destId="{B4C9CEED-828A-415D-B522-C0B8FD5EE8C1}" srcOrd="6" destOrd="0" presId="urn:microsoft.com/office/officeart/2005/8/layout/hList1"/>
    <dgm:cxn modelId="{5FC1DAB4-B077-4933-AE5C-FE8E8BE58252}" type="presParOf" srcId="{B4C9CEED-828A-415D-B522-C0B8FD5EE8C1}" destId="{BE865A54-5C17-45F2-850D-9A33E97D1ECF}" srcOrd="0" destOrd="0" presId="urn:microsoft.com/office/officeart/2005/8/layout/hList1"/>
    <dgm:cxn modelId="{5E359DCC-BF5F-465E-AB02-019D887814E4}" type="presParOf" srcId="{B4C9CEED-828A-415D-B522-C0B8FD5EE8C1}" destId="{1449F90F-40A6-4B10-8A8E-92F93BE8202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B90DAD-2761-4F3F-8332-5C3173D490FE}">
      <dsp:nvSpPr>
        <dsp:cNvPr id="0" name=""/>
        <dsp:cNvSpPr/>
      </dsp:nvSpPr>
      <dsp:spPr>
        <a:xfrm>
          <a:off x="0" y="0"/>
          <a:ext cx="6300192" cy="2007720"/>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n-US" sz="5200" kern="1200" dirty="0" smtClean="0"/>
            <a:t>Asylum &amp; Push-Pull Factors</a:t>
          </a:r>
          <a:endParaRPr lang="el-GR" sz="5200" kern="1200" dirty="0"/>
        </a:p>
      </dsp:txBody>
      <dsp:txXfrm>
        <a:off x="0" y="0"/>
        <a:ext cx="6300192" cy="2007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9BBBE5-BEFF-411E-87B3-C6B191AE405E}">
      <dsp:nvSpPr>
        <dsp:cNvPr id="0" name=""/>
        <dsp:cNvSpPr/>
      </dsp:nvSpPr>
      <dsp:spPr>
        <a:xfrm>
          <a:off x="1518447" y="-110327"/>
          <a:ext cx="2947437" cy="282454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US" sz="1700" kern="1200" dirty="0" smtClean="0"/>
        </a:p>
      </dsp:txBody>
      <dsp:txXfrm>
        <a:off x="1518447" y="-110327"/>
        <a:ext cx="2947437" cy="2824549"/>
      </dsp:txXfrm>
    </dsp:sp>
    <dsp:sp modelId="{5C35C4EC-D60D-4867-B5A6-6748772E3AB9}">
      <dsp:nvSpPr>
        <dsp:cNvPr id="0" name=""/>
        <dsp:cNvSpPr/>
      </dsp:nvSpPr>
      <dsp:spPr>
        <a:xfrm>
          <a:off x="17871" y="2471511"/>
          <a:ext cx="3156518" cy="308936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l-GR" sz="6500" kern="1200" dirty="0"/>
        </a:p>
      </dsp:txBody>
      <dsp:txXfrm>
        <a:off x="17871" y="2471511"/>
        <a:ext cx="3156518" cy="3089369"/>
      </dsp:txXfrm>
    </dsp:sp>
    <dsp:sp modelId="{94B53F08-C522-483F-8084-B0B8F03CF9B7}">
      <dsp:nvSpPr>
        <dsp:cNvPr id="0" name=""/>
        <dsp:cNvSpPr/>
      </dsp:nvSpPr>
      <dsp:spPr>
        <a:xfrm rot="10800000">
          <a:off x="1645247" y="2570784"/>
          <a:ext cx="2736304" cy="293493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l-GR" sz="6500" kern="1200" dirty="0"/>
        </a:p>
      </dsp:txBody>
      <dsp:txXfrm rot="10800000">
        <a:off x="1645247" y="2570784"/>
        <a:ext cx="2736304" cy="2934932"/>
      </dsp:txXfrm>
    </dsp:sp>
    <dsp:sp modelId="{F7B2086B-EC98-455C-AF2F-B05FC6D9EE6A}">
      <dsp:nvSpPr>
        <dsp:cNvPr id="0" name=""/>
        <dsp:cNvSpPr/>
      </dsp:nvSpPr>
      <dsp:spPr>
        <a:xfrm>
          <a:off x="2784001" y="2458705"/>
          <a:ext cx="3294920" cy="308936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l-GR" sz="6500" kern="1200" dirty="0"/>
        </a:p>
      </dsp:txBody>
      <dsp:txXfrm>
        <a:off x="2784001" y="2458705"/>
        <a:ext cx="3294920" cy="308936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EA3874-7A91-41C8-8EFB-66EDE40ED70C}">
      <dsp:nvSpPr>
        <dsp:cNvPr id="0" name=""/>
        <dsp:cNvSpPr/>
      </dsp:nvSpPr>
      <dsp:spPr>
        <a:xfrm>
          <a:off x="6840755" y="0"/>
          <a:ext cx="1937562" cy="376472"/>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Access to justice</a:t>
          </a:r>
        </a:p>
      </dsp:txBody>
      <dsp:txXfrm>
        <a:off x="6840755" y="0"/>
        <a:ext cx="1937562" cy="376472"/>
      </dsp:txXfrm>
    </dsp:sp>
    <dsp:sp modelId="{2B489DA1-3CFE-4777-9BD6-FE4E2C92EA4F}">
      <dsp:nvSpPr>
        <dsp:cNvPr id="0" name=""/>
        <dsp:cNvSpPr/>
      </dsp:nvSpPr>
      <dsp:spPr>
        <a:xfrm>
          <a:off x="144014" y="502366"/>
          <a:ext cx="1972523" cy="523425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AF6957CF-ACC5-4D05-ACC0-CB7E09692FA5}">
      <dsp:nvSpPr>
        <dsp:cNvPr id="0" name=""/>
        <dsp:cNvSpPr/>
      </dsp:nvSpPr>
      <dsp:spPr>
        <a:xfrm>
          <a:off x="4632623" y="3254"/>
          <a:ext cx="2009389" cy="376472"/>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Legal Assistance </a:t>
          </a:r>
          <a:endParaRPr lang="el-GR" sz="1400" kern="1200" dirty="0"/>
        </a:p>
      </dsp:txBody>
      <dsp:txXfrm>
        <a:off x="4632623" y="3254"/>
        <a:ext cx="2009389" cy="376472"/>
      </dsp:txXfrm>
    </dsp:sp>
    <dsp:sp modelId="{42DE4229-8453-421B-B2CA-CACACFE0406B}">
      <dsp:nvSpPr>
        <dsp:cNvPr id="0" name=""/>
        <dsp:cNvSpPr/>
      </dsp:nvSpPr>
      <dsp:spPr>
        <a:xfrm>
          <a:off x="2304254" y="502366"/>
          <a:ext cx="2025346" cy="5301713"/>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4E0BC953-7255-4119-B5BD-C1EE66A70893}">
      <dsp:nvSpPr>
        <dsp:cNvPr id="0" name=""/>
        <dsp:cNvSpPr/>
      </dsp:nvSpPr>
      <dsp:spPr>
        <a:xfrm>
          <a:off x="107573" y="3254"/>
          <a:ext cx="2009389" cy="376472"/>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What is the procedure to get asylum</a:t>
          </a:r>
          <a:endParaRPr lang="el-GR" sz="1400" kern="1200" dirty="0"/>
        </a:p>
      </dsp:txBody>
      <dsp:txXfrm>
        <a:off x="107573" y="3254"/>
        <a:ext cx="2009389" cy="376472"/>
      </dsp:txXfrm>
    </dsp:sp>
    <dsp:sp modelId="{705C431E-6B75-4DFC-8A07-6C93E2E0A816}">
      <dsp:nvSpPr>
        <dsp:cNvPr id="0" name=""/>
        <dsp:cNvSpPr/>
      </dsp:nvSpPr>
      <dsp:spPr>
        <a:xfrm>
          <a:off x="4680516" y="502352"/>
          <a:ext cx="1937046" cy="5297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E865A54-5C17-45F2-850D-9A33E97D1ECF}">
      <dsp:nvSpPr>
        <dsp:cNvPr id="0" name=""/>
        <dsp:cNvSpPr/>
      </dsp:nvSpPr>
      <dsp:spPr>
        <a:xfrm>
          <a:off x="2304265" y="0"/>
          <a:ext cx="2009389" cy="376472"/>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Where can you apply for Asylum</a:t>
          </a:r>
          <a:endParaRPr lang="el-GR" sz="1400" kern="1200" dirty="0"/>
        </a:p>
      </dsp:txBody>
      <dsp:txXfrm>
        <a:off x="2304265" y="0"/>
        <a:ext cx="2009389" cy="376472"/>
      </dsp:txXfrm>
    </dsp:sp>
    <dsp:sp modelId="{1449F90F-40A6-4B10-8A8E-92F93BE82023}">
      <dsp:nvSpPr>
        <dsp:cNvPr id="0" name=""/>
        <dsp:cNvSpPr/>
      </dsp:nvSpPr>
      <dsp:spPr>
        <a:xfrm>
          <a:off x="6768748" y="504067"/>
          <a:ext cx="2015284" cy="5085753"/>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3C30BA-CDA0-4114-908B-4012960277C9}" type="datetimeFigureOut">
              <a:rPr lang="el-GR" smtClean="0"/>
              <a:pPr/>
              <a:t>15/10/2018</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803DB-3EE0-454B-8E19-FD3A931D03B2}"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DB805-3478-4FF1-979A-0E5C47A79A68}" type="datetimeFigureOut">
              <a:rPr lang="el-GR" smtClean="0"/>
              <a:pPr/>
              <a:t>15/10/2018</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1DCE0-675C-4C52-BBCC-1781EA06756E}"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8" name="7 - Θέση αριθμού διαφάνειας"/>
          <p:cNvSpPr>
            <a:spLocks noGrp="1"/>
          </p:cNvSpPr>
          <p:nvPr>
            <p:ph type="sldNum" sz="quarter" idx="11"/>
          </p:nvPr>
        </p:nvSpPr>
        <p:spPr/>
        <p:txBody>
          <a:bodyPr/>
          <a:lstStyle/>
          <a:p>
            <a:fld id="{325B4E2B-043B-41ED-8207-47185C3AB799}"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CAF25F6-E88B-4B55-81FA-6CF3DE96DA11}" type="datetimeFigureOut">
              <a:rPr lang="el-GR" smtClean="0"/>
              <a:pPr/>
              <a:t>15/10/2018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25B4E2B-043B-41ED-8207-47185C3AB799}"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DCAF25F6-E88B-4B55-81FA-6CF3DE96DA11}" type="datetimeFigureOut">
              <a:rPr lang="el-GR" smtClean="0"/>
              <a:pPr/>
              <a:t>15/10/2018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25B4E2B-043B-41ED-8207-47185C3AB799}"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CAF25F6-E88B-4B55-81FA-6CF3DE96DA11}" type="datetimeFigureOut">
              <a:rPr lang="el-GR" smtClean="0"/>
              <a:pPr/>
              <a:t>15/10/2018</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25B4E2B-043B-41ED-8207-47185C3AB799}"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932;&#940;&#954;&#951;&#962;\Videos\Videoder\Who%20is%20an%20Asylum%20Seeker%201080%20x%201920.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nvGraphicFramePr>
        <p:xfrm>
          <a:off x="0" y="2996952"/>
          <a:ext cx="630019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TextBox"/>
          <p:cNvSpPr txBox="1"/>
          <p:nvPr/>
        </p:nvSpPr>
        <p:spPr>
          <a:xfrm>
            <a:off x="7668344" y="6457890"/>
            <a:ext cx="1872208" cy="400110"/>
          </a:xfrm>
          <a:prstGeom prst="rect">
            <a:avLst/>
          </a:prstGeom>
          <a:noFill/>
        </p:spPr>
        <p:txBody>
          <a:bodyPr wrap="square" rtlCol="0">
            <a:spAutoFit/>
          </a:bodyPr>
          <a:lstStyle/>
          <a:p>
            <a:r>
              <a:rPr lang="en-US" sz="2000" i="1" dirty="0" smtClean="0">
                <a:effectLst>
                  <a:outerShdw blurRad="38100" dist="38100" dir="2700000" algn="tl">
                    <a:srgbClr val="000000">
                      <a:alpha val="43137"/>
                    </a:srgbClr>
                  </a:outerShdw>
                </a:effectLst>
              </a:rPr>
              <a:t>Erasmus+ </a:t>
            </a:r>
            <a:endParaRPr lang="el-GR" sz="2000" i="1" dirty="0">
              <a:effectLst>
                <a:outerShdw blurRad="38100" dist="38100" dir="2700000" algn="tl">
                  <a:srgbClr val="000000">
                    <a:alpha val="43137"/>
                  </a:srgbClr>
                </a:outerShdw>
              </a:effectLst>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Κατακόρυφος πάπυρος"/>
          <p:cNvSpPr/>
          <p:nvPr/>
        </p:nvSpPr>
        <p:spPr>
          <a:xfrm>
            <a:off x="0" y="692696"/>
            <a:ext cx="3744416" cy="518457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2.678 people weren’t  included in the procedure of the family reunion. </a:t>
            </a:r>
          </a:p>
          <a:p>
            <a:pPr algn="ctr"/>
            <a:r>
              <a:rPr lang="en-US" dirty="0" smtClean="0"/>
              <a:t>Greece according to Euro stat is the 2</a:t>
            </a:r>
            <a:r>
              <a:rPr lang="en-US" baseline="30000" dirty="0" smtClean="0"/>
              <a:t>nd</a:t>
            </a:r>
            <a:r>
              <a:rPr lang="en-US" dirty="0" smtClean="0"/>
              <a:t> country in E.U regarding the percentage of the asylum seekers per 1 million residents (in combination with the financial problems) . It was hard to find solutions and harder to pursue policies concerning the living and integration of these people.</a:t>
            </a:r>
            <a:endParaRPr lang="el-GR" dirty="0"/>
          </a:p>
        </p:txBody>
      </p:sp>
      <p:sp>
        <p:nvSpPr>
          <p:cNvPr id="7" name="6 - TextBox"/>
          <p:cNvSpPr txBox="1"/>
          <p:nvPr/>
        </p:nvSpPr>
        <p:spPr>
          <a:xfrm>
            <a:off x="4572000" y="0"/>
            <a:ext cx="3240360" cy="400110"/>
          </a:xfrm>
          <a:prstGeom prst="rect">
            <a:avLst/>
          </a:prstGeom>
          <a:noFill/>
        </p:spPr>
        <p:txBody>
          <a:bodyPr wrap="square" rtlCol="0">
            <a:spAutoFit/>
          </a:bodyPr>
          <a:lstStyle/>
          <a:p>
            <a:pPr algn="ctr"/>
            <a:r>
              <a:rPr lang="en-US" sz="2000" u="sng" dirty="0" smtClean="0"/>
              <a:t>Asylum seekers</a:t>
            </a:r>
            <a:endParaRPr lang="el-GR" sz="2000" u="sng" dirty="0"/>
          </a:p>
        </p:txBody>
      </p:sp>
      <p:graphicFrame>
        <p:nvGraphicFramePr>
          <p:cNvPr id="8" name="7 - Διάγραμμα"/>
          <p:cNvGraphicFramePr/>
          <p:nvPr/>
        </p:nvGraphicFramePr>
        <p:xfrm>
          <a:off x="3203848" y="476672"/>
          <a:ext cx="6096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 TextBox"/>
          <p:cNvSpPr txBox="1"/>
          <p:nvPr/>
        </p:nvSpPr>
        <p:spPr>
          <a:xfrm>
            <a:off x="5652120" y="1556792"/>
            <a:ext cx="1440160" cy="1477328"/>
          </a:xfrm>
          <a:prstGeom prst="rect">
            <a:avLst/>
          </a:prstGeom>
          <a:noFill/>
        </p:spPr>
        <p:txBody>
          <a:bodyPr wrap="square" rtlCol="0">
            <a:spAutoFit/>
          </a:bodyPr>
          <a:lstStyle/>
          <a:p>
            <a:r>
              <a:rPr lang="en-US" dirty="0" smtClean="0"/>
              <a:t>Syria</a:t>
            </a:r>
          </a:p>
          <a:p>
            <a:r>
              <a:rPr lang="en-US" dirty="0" smtClean="0"/>
              <a:t>Iran</a:t>
            </a:r>
          </a:p>
          <a:p>
            <a:r>
              <a:rPr lang="en-US" dirty="0" smtClean="0"/>
              <a:t>Pakistan</a:t>
            </a:r>
          </a:p>
          <a:p>
            <a:r>
              <a:rPr lang="en-US" dirty="0" smtClean="0"/>
              <a:t>Afghanistan</a:t>
            </a:r>
          </a:p>
          <a:p>
            <a:endParaRPr lang="el-GR" dirty="0"/>
          </a:p>
        </p:txBody>
      </p:sp>
      <p:sp>
        <p:nvSpPr>
          <p:cNvPr id="11" name="10 - TextBox"/>
          <p:cNvSpPr txBox="1"/>
          <p:nvPr/>
        </p:nvSpPr>
        <p:spPr>
          <a:xfrm>
            <a:off x="5436096" y="3284984"/>
            <a:ext cx="1800200" cy="1200329"/>
          </a:xfrm>
          <a:prstGeom prst="rect">
            <a:avLst/>
          </a:prstGeom>
          <a:noFill/>
        </p:spPr>
        <p:txBody>
          <a:bodyPr wrap="square" rtlCol="0">
            <a:spAutoFit/>
          </a:bodyPr>
          <a:lstStyle/>
          <a:p>
            <a:r>
              <a:rPr lang="en-US" dirty="0" smtClean="0"/>
              <a:t>32.983 women</a:t>
            </a:r>
          </a:p>
          <a:p>
            <a:r>
              <a:rPr lang="en-US" dirty="0" smtClean="0"/>
              <a:t>69.201 men</a:t>
            </a:r>
          </a:p>
          <a:p>
            <a:r>
              <a:rPr lang="en-US" dirty="0" smtClean="0"/>
              <a:t>32.272 minors</a:t>
            </a:r>
          </a:p>
          <a:p>
            <a:endParaRPr lang="el-GR" dirty="0"/>
          </a:p>
        </p:txBody>
      </p:sp>
      <p:sp>
        <p:nvSpPr>
          <p:cNvPr id="12" name="11 - TextBox"/>
          <p:cNvSpPr txBox="1"/>
          <p:nvPr/>
        </p:nvSpPr>
        <p:spPr>
          <a:xfrm>
            <a:off x="7092280" y="3717032"/>
            <a:ext cx="1368152" cy="1754326"/>
          </a:xfrm>
          <a:prstGeom prst="rect">
            <a:avLst/>
          </a:prstGeom>
          <a:noFill/>
        </p:spPr>
        <p:txBody>
          <a:bodyPr wrap="square" rtlCol="0">
            <a:spAutoFit/>
          </a:bodyPr>
          <a:lstStyle/>
          <a:p>
            <a:r>
              <a:rPr lang="en-US" dirty="0" smtClean="0"/>
              <a:t>0,5% people</a:t>
            </a:r>
          </a:p>
          <a:p>
            <a:r>
              <a:rPr lang="en-US" dirty="0" smtClean="0"/>
              <a:t>over 65 years old</a:t>
            </a:r>
          </a:p>
          <a:p>
            <a:endParaRPr lang="en-US" dirty="0" smtClean="0"/>
          </a:p>
          <a:p>
            <a:endParaRPr lang="el-GR" dirty="0"/>
          </a:p>
        </p:txBody>
      </p:sp>
      <p:sp>
        <p:nvSpPr>
          <p:cNvPr id="13" name="12 - TextBox"/>
          <p:cNvSpPr txBox="1"/>
          <p:nvPr/>
        </p:nvSpPr>
        <p:spPr>
          <a:xfrm>
            <a:off x="6732240" y="4797152"/>
            <a:ext cx="1728192" cy="646331"/>
          </a:xfrm>
          <a:prstGeom prst="rect">
            <a:avLst/>
          </a:prstGeom>
          <a:noFill/>
        </p:spPr>
        <p:txBody>
          <a:bodyPr wrap="square" rtlCol="0">
            <a:spAutoFit/>
          </a:bodyPr>
          <a:lstStyle/>
          <a:p>
            <a:r>
              <a:rPr lang="en-US" dirty="0" smtClean="0"/>
              <a:t>42.9% young people(18-24)</a:t>
            </a:r>
            <a:endParaRPr lang="el-GR" dirty="0"/>
          </a:p>
        </p:txBody>
      </p:sp>
      <p:sp>
        <p:nvSpPr>
          <p:cNvPr id="14" name="13 - TextBox"/>
          <p:cNvSpPr txBox="1"/>
          <p:nvPr/>
        </p:nvSpPr>
        <p:spPr>
          <a:xfrm>
            <a:off x="6156176" y="5373216"/>
            <a:ext cx="2736304" cy="646331"/>
          </a:xfrm>
          <a:prstGeom prst="rect">
            <a:avLst/>
          </a:prstGeom>
          <a:noFill/>
        </p:spPr>
        <p:txBody>
          <a:bodyPr wrap="square" rtlCol="0">
            <a:spAutoFit/>
          </a:bodyPr>
          <a:lstStyle/>
          <a:p>
            <a:r>
              <a:rPr lang="en-US" dirty="0" smtClean="0"/>
              <a:t>Unaccompanied minors: 4.401 people </a:t>
            </a:r>
            <a:endParaRPr lang="el-GR" dirty="0"/>
          </a:p>
        </p:txBody>
      </p:sp>
      <p:sp>
        <p:nvSpPr>
          <p:cNvPr id="16" name="15 - TextBox"/>
          <p:cNvSpPr txBox="1"/>
          <p:nvPr/>
        </p:nvSpPr>
        <p:spPr>
          <a:xfrm>
            <a:off x="4139952" y="4149080"/>
            <a:ext cx="1872208" cy="1754326"/>
          </a:xfrm>
          <a:prstGeom prst="rect">
            <a:avLst/>
          </a:prstGeom>
          <a:noFill/>
        </p:spPr>
        <p:txBody>
          <a:bodyPr wrap="square" rtlCol="0">
            <a:spAutoFit/>
          </a:bodyPr>
          <a:lstStyle/>
          <a:p>
            <a:r>
              <a:rPr lang="en-US" dirty="0" smtClean="0"/>
              <a:t>486 girls</a:t>
            </a:r>
          </a:p>
          <a:p>
            <a:r>
              <a:rPr lang="en-US" dirty="0" smtClean="0"/>
              <a:t>3.915 boys</a:t>
            </a:r>
          </a:p>
          <a:p>
            <a:r>
              <a:rPr lang="en-US" dirty="0" smtClean="0"/>
              <a:t>374 minors international protection </a:t>
            </a:r>
          </a:p>
          <a:p>
            <a:r>
              <a:rPr lang="en-US" dirty="0" smtClean="0"/>
              <a:t>(others) </a:t>
            </a:r>
            <a:endParaRPr lang="el-GR" dirty="0"/>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Εικόνα" descr="espana8.jpg"/>
          <p:cNvPicPr>
            <a:picLocks noChangeAspect="1"/>
          </p:cNvPicPr>
          <p:nvPr/>
        </p:nvPicPr>
        <p:blipFill>
          <a:blip r:embed="rId2" cstate="print"/>
          <a:stretch>
            <a:fillRect/>
          </a:stretch>
        </p:blipFill>
        <p:spPr>
          <a:xfrm>
            <a:off x="755576" y="1052736"/>
            <a:ext cx="7200800" cy="4392488"/>
          </a:xfrm>
          <a:prstGeom prst="rect">
            <a:avLst/>
          </a:prstGeom>
          <a:ln>
            <a:noFill/>
          </a:ln>
          <a:effectLst>
            <a:softEdge rad="112500"/>
          </a:effectLst>
        </p:spPr>
      </p:pic>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Διάγραμμα ροής: Παραπομπή"/>
          <p:cNvSpPr/>
          <p:nvPr/>
        </p:nvSpPr>
        <p:spPr>
          <a:xfrm>
            <a:off x="0" y="476672"/>
            <a:ext cx="4572000" cy="295232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7" name="6 - Ευθύγραμμο βέλος σύνδεσης"/>
          <p:cNvCxnSpPr>
            <a:stCxn id="4" idx="5"/>
            <a:endCxn id="10" idx="1"/>
          </p:cNvCxnSpPr>
          <p:nvPr/>
        </p:nvCxnSpPr>
        <p:spPr>
          <a:xfrm>
            <a:off x="3902446" y="2996642"/>
            <a:ext cx="1216183" cy="15257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 name="9 - Διάγραμμα ροής: Παραπομπή"/>
          <p:cNvSpPr/>
          <p:nvPr/>
        </p:nvSpPr>
        <p:spPr>
          <a:xfrm>
            <a:off x="4427984" y="4121696"/>
            <a:ext cx="4716016" cy="273630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683568" y="764704"/>
            <a:ext cx="3384376" cy="2585323"/>
          </a:xfrm>
          <a:prstGeom prst="rect">
            <a:avLst/>
          </a:prstGeom>
          <a:noFill/>
        </p:spPr>
        <p:txBody>
          <a:bodyPr wrap="square" rtlCol="0">
            <a:spAutoFit/>
          </a:bodyPr>
          <a:lstStyle/>
          <a:p>
            <a:r>
              <a:rPr lang="en-US" dirty="0" smtClean="0"/>
              <a:t>Information about the refugees and the Asylum seekers in Greece translated in 5 languages.</a:t>
            </a:r>
          </a:p>
          <a:p>
            <a:r>
              <a:rPr lang="en-US" dirty="0" smtClean="0"/>
              <a:t>Governments usually guarantee basic human rights and the security of their citizens.</a:t>
            </a:r>
          </a:p>
          <a:p>
            <a:endParaRPr lang="el-GR" dirty="0"/>
          </a:p>
        </p:txBody>
      </p:sp>
      <p:sp>
        <p:nvSpPr>
          <p:cNvPr id="21" name="20 - TextBox"/>
          <p:cNvSpPr txBox="1"/>
          <p:nvPr/>
        </p:nvSpPr>
        <p:spPr>
          <a:xfrm>
            <a:off x="5220072" y="4509120"/>
            <a:ext cx="3384376" cy="1477328"/>
          </a:xfrm>
          <a:prstGeom prst="rect">
            <a:avLst/>
          </a:prstGeom>
          <a:noFill/>
        </p:spPr>
        <p:txBody>
          <a:bodyPr wrap="square" rtlCol="0">
            <a:spAutoFit/>
          </a:bodyPr>
          <a:lstStyle/>
          <a:p>
            <a:r>
              <a:rPr lang="en-US" dirty="0" smtClean="0"/>
              <a:t>When people become refugees the safety net is lost. Refugees that are being eradicated for war or persecution are often in a very vulnerable position.</a:t>
            </a:r>
          </a:p>
        </p:txBody>
      </p:sp>
      <p:sp>
        <p:nvSpPr>
          <p:cNvPr id="23" name="22 - Διάγραμμα ροής: Παραπομπή"/>
          <p:cNvSpPr/>
          <p:nvPr/>
        </p:nvSpPr>
        <p:spPr>
          <a:xfrm>
            <a:off x="4823520" y="0"/>
            <a:ext cx="4320480" cy="273630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27" name="26 - Ευθύγραμμο βέλος σύνδεσης"/>
          <p:cNvCxnSpPr>
            <a:stCxn id="4" idx="6"/>
            <a:endCxn id="23" idx="2"/>
          </p:cNvCxnSpPr>
          <p:nvPr/>
        </p:nvCxnSpPr>
        <p:spPr>
          <a:xfrm flipV="1">
            <a:off x="4572000" y="1368152"/>
            <a:ext cx="251520" cy="58468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37 - Ευθύγραμμο βέλος σύνδεσης"/>
          <p:cNvCxnSpPr>
            <a:stCxn id="23" idx="4"/>
            <a:endCxn id="10" idx="0"/>
          </p:cNvCxnSpPr>
          <p:nvPr/>
        </p:nvCxnSpPr>
        <p:spPr>
          <a:xfrm flipH="1">
            <a:off x="6785992" y="2736304"/>
            <a:ext cx="197768" cy="138539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46 - TextBox"/>
          <p:cNvSpPr txBox="1"/>
          <p:nvPr/>
        </p:nvSpPr>
        <p:spPr>
          <a:xfrm>
            <a:off x="5580112" y="260648"/>
            <a:ext cx="3168352" cy="2031325"/>
          </a:xfrm>
          <a:prstGeom prst="rect">
            <a:avLst/>
          </a:prstGeom>
          <a:noFill/>
        </p:spPr>
        <p:txBody>
          <a:bodyPr wrap="square" rtlCol="0">
            <a:spAutoFit/>
          </a:bodyPr>
          <a:lstStyle/>
          <a:p>
            <a:r>
              <a:rPr lang="en-US" dirty="0" smtClean="0"/>
              <a:t>Other countries didn’t allow the access to their ground and they didn’t offer protection or held, the can convict them in an intolerable situation, human rights, safety, their life is in danger.</a:t>
            </a:r>
            <a:endParaRPr lang="el-GR" dirty="0"/>
          </a:p>
        </p:txBody>
      </p:sp>
      <p:sp>
        <p:nvSpPr>
          <p:cNvPr id="49" name="48 - TextBox"/>
          <p:cNvSpPr txBox="1"/>
          <p:nvPr/>
        </p:nvSpPr>
        <p:spPr>
          <a:xfrm>
            <a:off x="467544" y="0"/>
            <a:ext cx="4680520" cy="369332"/>
          </a:xfrm>
          <a:prstGeom prst="rect">
            <a:avLst/>
          </a:prstGeom>
          <a:noFill/>
        </p:spPr>
        <p:txBody>
          <a:bodyPr wrap="square" rtlCol="0">
            <a:spAutoFit/>
          </a:bodyPr>
          <a:lstStyle/>
          <a:p>
            <a:pPr algn="ctr"/>
            <a:r>
              <a:rPr lang="en-US" b="1" u="sng" dirty="0" smtClean="0"/>
              <a:t>What happens to the refugees?</a:t>
            </a:r>
            <a:endParaRPr lang="el-GR" b="1" u="sng" dirty="0"/>
          </a:p>
        </p:txBody>
      </p:sp>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62074"/>
          </a:xfrm>
        </p:spPr>
        <p:txBody>
          <a:bodyPr>
            <a:normAutofit/>
          </a:bodyPr>
          <a:lstStyle/>
          <a:p>
            <a:pPr algn="ctr"/>
            <a:r>
              <a:rPr lang="en-US" sz="2200" b="1" dirty="0" smtClean="0"/>
              <a:t>Authorization procedure for the Asylum</a:t>
            </a:r>
            <a:endParaRPr lang="el-GR" sz="2200" b="1" dirty="0"/>
          </a:p>
        </p:txBody>
      </p:sp>
      <p:sp>
        <p:nvSpPr>
          <p:cNvPr id="4" name="3 - TextBox"/>
          <p:cNvSpPr txBox="1"/>
          <p:nvPr/>
        </p:nvSpPr>
        <p:spPr>
          <a:xfrm>
            <a:off x="179512" y="1628800"/>
            <a:ext cx="8784976" cy="4524315"/>
          </a:xfrm>
          <a:prstGeom prst="rect">
            <a:avLst/>
          </a:prstGeom>
          <a:noFill/>
        </p:spPr>
        <p:txBody>
          <a:bodyPr wrap="square" rtlCol="0">
            <a:spAutoFit/>
          </a:bodyPr>
          <a:lstStyle/>
          <a:p>
            <a:pPr>
              <a:buFont typeface="Wingdings" pitchFamily="2" charset="2"/>
              <a:buChar char="Ø"/>
            </a:pPr>
            <a:r>
              <a:rPr lang="en-US" dirty="0" smtClean="0"/>
              <a:t>Asylum service : Operates since June 2013, 1</a:t>
            </a:r>
            <a:r>
              <a:rPr lang="en-US" baseline="30000" dirty="0" smtClean="0"/>
              <a:t>st</a:t>
            </a:r>
            <a:r>
              <a:rPr lang="en-US" dirty="0" smtClean="0"/>
              <a:t> structure in Greece qualified for the consideration of international protection request.</a:t>
            </a:r>
          </a:p>
          <a:p>
            <a:endParaRPr lang="en-US" dirty="0" smtClean="0"/>
          </a:p>
          <a:p>
            <a:endParaRPr lang="en-US" dirty="0" smtClean="0"/>
          </a:p>
          <a:p>
            <a:endParaRPr lang="en-US" dirty="0" smtClean="0"/>
          </a:p>
          <a:p>
            <a:endParaRPr lang="en-US" dirty="0" smtClean="0"/>
          </a:p>
          <a:p>
            <a:pPr>
              <a:buFont typeface="Wingdings" pitchFamily="2" charset="2"/>
              <a:buChar char="Ø"/>
            </a:pPr>
            <a:r>
              <a:rPr lang="en-US" dirty="0" smtClean="0"/>
              <a:t>Refugee authority : Second-level examination of applications rejected from Asylum services.</a:t>
            </a:r>
          </a:p>
          <a:p>
            <a:endParaRPr lang="en-US" dirty="0" smtClean="0"/>
          </a:p>
          <a:p>
            <a:endParaRPr lang="en-US" dirty="0" smtClean="0"/>
          </a:p>
          <a:p>
            <a:endParaRPr lang="en-US" dirty="0" smtClean="0"/>
          </a:p>
          <a:p>
            <a:endParaRPr lang="en-US" dirty="0" smtClean="0"/>
          </a:p>
          <a:p>
            <a:pPr>
              <a:buFont typeface="Wingdings" pitchFamily="2" charset="2"/>
              <a:buChar char="Ø"/>
            </a:pPr>
            <a:r>
              <a:rPr lang="en-US" dirty="0" smtClean="0"/>
              <a:t>Reception and identification services : inauguration of a system for the reception and recording of the data and needs of those entering Greece without legal formulations including those wishing to seek Asylum.</a:t>
            </a:r>
          </a:p>
          <a:p>
            <a:endParaRPr lang="en-US" dirty="0" smtClean="0"/>
          </a:p>
        </p:txBody>
      </p:sp>
    </p:spTree>
  </p:cSld>
  <p:clrMapOvr>
    <a:masterClrMapping/>
  </p:clrMapOvr>
  <p:transition spd="slow">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espana4.jpg"/>
          <p:cNvPicPr>
            <a:picLocks noGrp="1" noChangeAspect="1"/>
          </p:cNvPicPr>
          <p:nvPr>
            <p:ph idx="1"/>
          </p:nvPr>
        </p:nvPicPr>
        <p:blipFill>
          <a:blip r:embed="rId2" cstate="print"/>
          <a:stretch>
            <a:fillRect/>
          </a:stretch>
        </p:blipFill>
        <p:spPr>
          <a:xfrm>
            <a:off x="251520" y="476672"/>
            <a:ext cx="5328592" cy="2969715"/>
          </a:xfrm>
          <a:prstGeom prst="rect">
            <a:avLst/>
          </a:prstGeom>
          <a:ln>
            <a:noFill/>
          </a:ln>
          <a:effectLst>
            <a:softEdge rad="112500"/>
          </a:effectLst>
        </p:spPr>
      </p:pic>
      <p:pic>
        <p:nvPicPr>
          <p:cNvPr id="5" name="4 - Εικόνα" descr="espana5.jpg"/>
          <p:cNvPicPr>
            <a:picLocks noChangeAspect="1"/>
          </p:cNvPicPr>
          <p:nvPr/>
        </p:nvPicPr>
        <p:blipFill>
          <a:blip r:embed="rId3" cstate="print"/>
          <a:stretch>
            <a:fillRect/>
          </a:stretch>
        </p:blipFill>
        <p:spPr>
          <a:xfrm>
            <a:off x="3923928" y="4005064"/>
            <a:ext cx="5040560" cy="2667000"/>
          </a:xfrm>
          <a:prstGeom prst="rect">
            <a:avLst/>
          </a:prstGeom>
          <a:ln>
            <a:noFill/>
          </a:ln>
          <a:effectLst>
            <a:softEdge rad="112500"/>
          </a:effectLst>
        </p:spPr>
      </p:pic>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p:cNvGraphicFramePr/>
          <p:nvPr/>
        </p:nvGraphicFramePr>
        <p:xfrm>
          <a:off x="179512" y="476672"/>
          <a:ext cx="8964488"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 TextBox"/>
          <p:cNvSpPr txBox="1"/>
          <p:nvPr/>
        </p:nvSpPr>
        <p:spPr>
          <a:xfrm>
            <a:off x="395536" y="1628800"/>
            <a:ext cx="1800200" cy="3785652"/>
          </a:xfrm>
          <a:prstGeom prst="rect">
            <a:avLst/>
          </a:prstGeom>
          <a:noFill/>
        </p:spPr>
        <p:txBody>
          <a:bodyPr wrap="square" rtlCol="0">
            <a:spAutoFit/>
          </a:bodyPr>
          <a:lstStyle/>
          <a:p>
            <a:r>
              <a:rPr lang="en-US" sz="1600" dirty="0" smtClean="0">
                <a:solidFill>
                  <a:schemeClr val="bg1"/>
                </a:solidFill>
              </a:rPr>
              <a:t>You must submit your application in person to one of the Regional Asylum Offices on Asylum Units.</a:t>
            </a:r>
          </a:p>
          <a:p>
            <a:r>
              <a:rPr lang="en-US" sz="1600" dirty="0" smtClean="0">
                <a:solidFill>
                  <a:schemeClr val="bg1"/>
                </a:solidFill>
              </a:rPr>
              <a:t>You must also submit applications for members of your family, provided that they are also in Greece and that they wish to do so.</a:t>
            </a:r>
            <a:endParaRPr lang="el-GR" sz="1600" dirty="0">
              <a:solidFill>
                <a:schemeClr val="bg1"/>
              </a:solidFill>
            </a:endParaRPr>
          </a:p>
        </p:txBody>
      </p:sp>
      <p:sp>
        <p:nvSpPr>
          <p:cNvPr id="8" name="7 - TextBox"/>
          <p:cNvSpPr txBox="1"/>
          <p:nvPr/>
        </p:nvSpPr>
        <p:spPr>
          <a:xfrm>
            <a:off x="2627784" y="1556792"/>
            <a:ext cx="1728192" cy="2554545"/>
          </a:xfrm>
          <a:prstGeom prst="rect">
            <a:avLst/>
          </a:prstGeom>
          <a:noFill/>
        </p:spPr>
        <p:txBody>
          <a:bodyPr wrap="square" rtlCol="0">
            <a:spAutoFit/>
          </a:bodyPr>
          <a:lstStyle/>
          <a:p>
            <a:r>
              <a:rPr lang="en-US" sz="1600" dirty="0" smtClean="0">
                <a:solidFill>
                  <a:schemeClr val="bg1"/>
                </a:solidFill>
              </a:rPr>
              <a:t>The competent authorities to register your application are the following:</a:t>
            </a:r>
          </a:p>
          <a:p>
            <a:pPr marL="342900" indent="-342900">
              <a:buAutoNum type="arabicPeriod"/>
            </a:pPr>
            <a:r>
              <a:rPr lang="en-US" sz="1600" dirty="0" smtClean="0">
                <a:solidFill>
                  <a:schemeClr val="bg1"/>
                </a:solidFill>
              </a:rPr>
              <a:t>Regional Asylum Services </a:t>
            </a:r>
          </a:p>
          <a:p>
            <a:pPr marL="342900" indent="-342900">
              <a:buAutoNum type="arabicPeriod"/>
            </a:pPr>
            <a:r>
              <a:rPr lang="en-US" sz="1600" dirty="0" smtClean="0">
                <a:solidFill>
                  <a:schemeClr val="bg1"/>
                </a:solidFill>
              </a:rPr>
              <a:t>Asylum Units</a:t>
            </a:r>
          </a:p>
          <a:p>
            <a:pPr marL="342900" indent="-342900"/>
            <a:r>
              <a:rPr lang="en-US" sz="1600" dirty="0" smtClean="0">
                <a:solidFill>
                  <a:schemeClr val="bg1"/>
                </a:solidFill>
              </a:rPr>
              <a:t> </a:t>
            </a:r>
            <a:endParaRPr lang="el-GR" sz="1600" dirty="0">
              <a:solidFill>
                <a:schemeClr val="bg1"/>
              </a:solidFill>
            </a:endParaRPr>
          </a:p>
        </p:txBody>
      </p:sp>
      <p:sp>
        <p:nvSpPr>
          <p:cNvPr id="9" name="8 - TextBox"/>
          <p:cNvSpPr txBox="1"/>
          <p:nvPr/>
        </p:nvSpPr>
        <p:spPr>
          <a:xfrm>
            <a:off x="4932040" y="1412776"/>
            <a:ext cx="1800200" cy="4278094"/>
          </a:xfrm>
          <a:prstGeom prst="rect">
            <a:avLst/>
          </a:prstGeom>
          <a:noFill/>
        </p:spPr>
        <p:txBody>
          <a:bodyPr wrap="square" rtlCol="0">
            <a:spAutoFit/>
          </a:bodyPr>
          <a:lstStyle/>
          <a:p>
            <a:r>
              <a:rPr lang="en-US" sz="1600" dirty="0" smtClean="0">
                <a:solidFill>
                  <a:schemeClr val="bg1"/>
                </a:solidFill>
              </a:rPr>
              <a:t>Everyone, needs legal assistance to ensure that :</a:t>
            </a:r>
          </a:p>
          <a:p>
            <a:pPr marL="342900" indent="-342900">
              <a:buFont typeface="+mj-lt"/>
              <a:buAutoNum type="alphaLcPeriod"/>
            </a:pPr>
            <a:r>
              <a:rPr lang="en-US" sz="1600" dirty="0" smtClean="0">
                <a:solidFill>
                  <a:schemeClr val="bg1"/>
                </a:solidFill>
              </a:rPr>
              <a:t>An appropriate asylum procedure is followed</a:t>
            </a:r>
          </a:p>
          <a:p>
            <a:pPr marL="342900" indent="-342900">
              <a:buFont typeface="+mj-lt"/>
              <a:buAutoNum type="alphaLcPeriod"/>
            </a:pPr>
            <a:r>
              <a:rPr lang="en-US" sz="1600" dirty="0" smtClean="0">
                <a:solidFill>
                  <a:schemeClr val="bg1"/>
                </a:solidFill>
              </a:rPr>
              <a:t>Identified vulnerabilities </a:t>
            </a:r>
          </a:p>
          <a:p>
            <a:pPr marL="342900" indent="-342900">
              <a:buFont typeface="+mj-lt"/>
              <a:buAutoNum type="alphaLcPeriod"/>
            </a:pPr>
            <a:r>
              <a:rPr lang="en-US" sz="1600" dirty="0" smtClean="0">
                <a:solidFill>
                  <a:schemeClr val="bg1"/>
                </a:solidFill>
              </a:rPr>
              <a:t>Deadlines are respected</a:t>
            </a:r>
          </a:p>
          <a:p>
            <a:pPr marL="342900" indent="-342900">
              <a:buFont typeface="+mj-lt"/>
              <a:buAutoNum type="alphaLcPeriod"/>
            </a:pPr>
            <a:r>
              <a:rPr lang="en-US" sz="1600" dirty="0" smtClean="0">
                <a:solidFill>
                  <a:schemeClr val="bg1"/>
                </a:solidFill>
              </a:rPr>
              <a:t>Basic living needs are met and their rights are respected.</a:t>
            </a:r>
            <a:endParaRPr lang="el-GR" sz="1600" dirty="0">
              <a:solidFill>
                <a:schemeClr val="bg1"/>
              </a:solidFill>
            </a:endParaRPr>
          </a:p>
        </p:txBody>
      </p:sp>
      <p:sp>
        <p:nvSpPr>
          <p:cNvPr id="10" name="9 - TextBox"/>
          <p:cNvSpPr txBox="1"/>
          <p:nvPr/>
        </p:nvSpPr>
        <p:spPr>
          <a:xfrm>
            <a:off x="7092280" y="1052737"/>
            <a:ext cx="1800200" cy="2554545"/>
          </a:xfrm>
          <a:prstGeom prst="rect">
            <a:avLst/>
          </a:prstGeom>
          <a:noFill/>
        </p:spPr>
        <p:txBody>
          <a:bodyPr wrap="square" rtlCol="0">
            <a:spAutoFit/>
          </a:bodyPr>
          <a:lstStyle/>
          <a:p>
            <a:r>
              <a:rPr lang="en-US" sz="1600" dirty="0" smtClean="0">
                <a:solidFill>
                  <a:schemeClr val="bg1"/>
                </a:solidFill>
              </a:rPr>
              <a:t>Asylum seekers often don’t meet the formal requirements under national law to be represented free of charge by a lawyer.</a:t>
            </a:r>
          </a:p>
          <a:p>
            <a:endParaRPr lang="el-GR" sz="1600" dirty="0">
              <a:solidFill>
                <a:schemeClr val="bg1"/>
              </a:solidFill>
            </a:endParaRPr>
          </a:p>
        </p:txBody>
      </p:sp>
      <p:sp>
        <p:nvSpPr>
          <p:cNvPr id="11" name="10 - TextBox"/>
          <p:cNvSpPr txBox="1"/>
          <p:nvPr/>
        </p:nvSpPr>
        <p:spPr>
          <a:xfrm>
            <a:off x="7020272" y="3356992"/>
            <a:ext cx="1872208" cy="369332"/>
          </a:xfrm>
          <a:prstGeom prst="rect">
            <a:avLst/>
          </a:prstGeom>
          <a:noFill/>
        </p:spPr>
        <p:txBody>
          <a:bodyPr wrap="square" rtlCol="0">
            <a:spAutoFit/>
          </a:bodyPr>
          <a:lstStyle/>
          <a:p>
            <a:pPr algn="ctr"/>
            <a:r>
              <a:rPr lang="en-US" dirty="0" smtClean="0">
                <a:solidFill>
                  <a:schemeClr val="bg1"/>
                </a:solidFill>
              </a:rPr>
              <a:t>Criminal courts</a:t>
            </a:r>
          </a:p>
        </p:txBody>
      </p:sp>
      <p:sp>
        <p:nvSpPr>
          <p:cNvPr id="12" name="11 - TextBox"/>
          <p:cNvSpPr txBox="1"/>
          <p:nvPr/>
        </p:nvSpPr>
        <p:spPr>
          <a:xfrm>
            <a:off x="6948264" y="3789040"/>
            <a:ext cx="2088232" cy="1600438"/>
          </a:xfrm>
          <a:prstGeom prst="rect">
            <a:avLst/>
          </a:prstGeom>
          <a:noFill/>
        </p:spPr>
        <p:txBody>
          <a:bodyPr wrap="square" rtlCol="0">
            <a:spAutoFit/>
          </a:bodyPr>
          <a:lstStyle/>
          <a:p>
            <a:r>
              <a:rPr lang="en-US" sz="1600" dirty="0" smtClean="0">
                <a:solidFill>
                  <a:schemeClr val="bg1"/>
                </a:solidFill>
              </a:rPr>
              <a:t>Although Greek law provides for legal aid, in practice the courts appoint lawyers only for very serious crimes  </a:t>
            </a:r>
            <a:r>
              <a:rPr lang="en-US" dirty="0" smtClean="0">
                <a:solidFill>
                  <a:schemeClr val="bg1"/>
                </a:solidFill>
              </a:rPr>
              <a:t> </a:t>
            </a:r>
            <a:endParaRPr lang="el-GR" dirty="0">
              <a:solidFill>
                <a:schemeClr val="bg1"/>
              </a:solidFill>
            </a:endParaRP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Έλλειψη"/>
          <p:cNvSpPr/>
          <p:nvPr/>
        </p:nvSpPr>
        <p:spPr>
          <a:xfrm>
            <a:off x="251520" y="1844824"/>
            <a:ext cx="3888432" cy="3960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Push Factors</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l-GR" dirty="0"/>
          </a:p>
        </p:txBody>
      </p:sp>
      <p:sp>
        <p:nvSpPr>
          <p:cNvPr id="6" name="5 - TextBox"/>
          <p:cNvSpPr txBox="1"/>
          <p:nvPr/>
        </p:nvSpPr>
        <p:spPr>
          <a:xfrm>
            <a:off x="1907704" y="260648"/>
            <a:ext cx="4680520" cy="461665"/>
          </a:xfrm>
          <a:prstGeom prst="rect">
            <a:avLst/>
          </a:prstGeom>
          <a:noFill/>
        </p:spPr>
        <p:txBody>
          <a:bodyPr wrap="square" rtlCol="0">
            <a:spAutoFit/>
          </a:bodyPr>
          <a:lstStyle/>
          <a:p>
            <a:pPr algn="ctr"/>
            <a:r>
              <a:rPr lang="en-US" sz="2400" b="1" dirty="0" smtClean="0"/>
              <a:t>Push &amp; Pull Factors</a:t>
            </a:r>
            <a:endParaRPr lang="el-GR" sz="2400" b="1" dirty="0"/>
          </a:p>
        </p:txBody>
      </p:sp>
      <p:sp>
        <p:nvSpPr>
          <p:cNvPr id="7" name="6 - TextBox"/>
          <p:cNvSpPr txBox="1"/>
          <p:nvPr/>
        </p:nvSpPr>
        <p:spPr>
          <a:xfrm>
            <a:off x="683568" y="2492896"/>
            <a:ext cx="2952328" cy="2031325"/>
          </a:xfrm>
          <a:prstGeom prst="rect">
            <a:avLst/>
          </a:prstGeom>
          <a:noFill/>
        </p:spPr>
        <p:txBody>
          <a:bodyPr wrap="square" rtlCol="0">
            <a:spAutoFit/>
          </a:bodyPr>
          <a:lstStyle/>
          <a:p>
            <a:r>
              <a:rPr lang="en-US" dirty="0" smtClean="0"/>
              <a:t>Something that makes people want to leave a place.</a:t>
            </a:r>
          </a:p>
          <a:p>
            <a:r>
              <a:rPr lang="en-US" dirty="0" smtClean="0"/>
              <a:t>Push factors:</a:t>
            </a:r>
          </a:p>
          <a:p>
            <a:pPr marL="342900" indent="-342900">
              <a:buAutoNum type="arabicPeriod"/>
            </a:pPr>
            <a:r>
              <a:rPr lang="en-US" dirty="0" smtClean="0"/>
              <a:t>Poverty</a:t>
            </a:r>
          </a:p>
          <a:p>
            <a:pPr marL="342900" indent="-342900">
              <a:buAutoNum type="arabicPeriod"/>
            </a:pPr>
            <a:r>
              <a:rPr lang="en-US" dirty="0" smtClean="0"/>
              <a:t>Fear</a:t>
            </a:r>
          </a:p>
          <a:p>
            <a:pPr marL="342900" indent="-342900">
              <a:buAutoNum type="arabicPeriod"/>
            </a:pPr>
            <a:r>
              <a:rPr lang="en-US" dirty="0" smtClean="0"/>
              <a:t>Disasters</a:t>
            </a:r>
          </a:p>
          <a:p>
            <a:pPr marL="342900" indent="-342900">
              <a:buAutoNum type="arabicPeriod"/>
            </a:pPr>
            <a:r>
              <a:rPr lang="en-US" dirty="0" smtClean="0"/>
              <a:t>Unemployment</a:t>
            </a:r>
            <a:endParaRPr lang="el-GR" dirty="0"/>
          </a:p>
        </p:txBody>
      </p:sp>
      <p:sp>
        <p:nvSpPr>
          <p:cNvPr id="8" name="7 - Έλλειψη"/>
          <p:cNvSpPr/>
          <p:nvPr/>
        </p:nvSpPr>
        <p:spPr>
          <a:xfrm>
            <a:off x="4860032" y="1844824"/>
            <a:ext cx="3960440"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Pull factors</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l-GR" dirty="0"/>
          </a:p>
        </p:txBody>
      </p:sp>
      <p:sp>
        <p:nvSpPr>
          <p:cNvPr id="9" name="8 - TextBox"/>
          <p:cNvSpPr txBox="1"/>
          <p:nvPr/>
        </p:nvSpPr>
        <p:spPr>
          <a:xfrm>
            <a:off x="5652120" y="2564904"/>
            <a:ext cx="2592288" cy="3416320"/>
          </a:xfrm>
          <a:prstGeom prst="rect">
            <a:avLst/>
          </a:prstGeom>
          <a:noFill/>
        </p:spPr>
        <p:txBody>
          <a:bodyPr wrap="square" rtlCol="0">
            <a:spAutoFit/>
          </a:bodyPr>
          <a:lstStyle/>
          <a:p>
            <a:r>
              <a:rPr lang="en-US" dirty="0" smtClean="0"/>
              <a:t>It is used to describe factors that attract people to a country, region, religion etc. It is opposite of a push factor, which involves conditions that motivate one to leave.</a:t>
            </a:r>
          </a:p>
          <a:p>
            <a:pPr marL="342900" indent="-342900">
              <a:buAutoNum type="arabicPeriod"/>
            </a:pPr>
            <a:r>
              <a:rPr lang="en-US" dirty="0" smtClean="0"/>
              <a:t>Potential jobs</a:t>
            </a:r>
          </a:p>
          <a:p>
            <a:pPr marL="342900" indent="-342900">
              <a:buAutoNum type="arabicPeriod"/>
            </a:pPr>
            <a:r>
              <a:rPr lang="en-US" dirty="0" smtClean="0"/>
              <a:t>Safer environment</a:t>
            </a:r>
          </a:p>
          <a:p>
            <a:pPr marL="342900" indent="-342900">
              <a:buAutoNum type="arabicPeriod"/>
            </a:pPr>
            <a:r>
              <a:rPr lang="en-US" dirty="0" smtClean="0"/>
              <a:t>Better services</a:t>
            </a:r>
          </a:p>
          <a:p>
            <a:endParaRPr lang="el-GR"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espaaana.jpg"/>
          <p:cNvPicPr>
            <a:picLocks noGrp="1" noChangeAspect="1"/>
          </p:cNvPicPr>
          <p:nvPr>
            <p:ph idx="1"/>
          </p:nvPr>
        </p:nvPicPr>
        <p:blipFill>
          <a:blip r:embed="rId2" cstate="print"/>
          <a:stretch>
            <a:fillRect/>
          </a:stretch>
        </p:blipFill>
        <p:spPr>
          <a:xfrm>
            <a:off x="899592" y="1484784"/>
            <a:ext cx="7056784" cy="4049162"/>
          </a:xfrm>
          <a:prstGeom prst="rect">
            <a:avLst/>
          </a:prstGeom>
          <a:ln>
            <a:noFill/>
          </a:ln>
          <a:effectLst>
            <a:softEdge rad="112500"/>
          </a:effectLst>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τρογγυλεμένο ορθογώνιο"/>
          <p:cNvSpPr/>
          <p:nvPr/>
        </p:nvSpPr>
        <p:spPr>
          <a:xfrm>
            <a:off x="1187624" y="1412776"/>
            <a:ext cx="6768752"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most notable “push factor” for Greek immigrants were poor economic conditions prevalent in Greece during the late 19</a:t>
            </a:r>
            <a:r>
              <a:rPr lang="en-US" baseline="30000" dirty="0" smtClean="0"/>
              <a:t>th</a:t>
            </a:r>
            <a:r>
              <a:rPr lang="en-US" dirty="0" smtClean="0"/>
              <a:t> century.</a:t>
            </a:r>
          </a:p>
          <a:p>
            <a:pPr algn="ctr"/>
            <a:endParaRPr lang="en-US" dirty="0" smtClean="0"/>
          </a:p>
          <a:p>
            <a:pPr algn="ctr"/>
            <a:r>
              <a:rPr lang="en-US" dirty="0" smtClean="0"/>
              <a:t>The United States economy in the late 19</a:t>
            </a:r>
            <a:r>
              <a:rPr lang="en-US" baseline="30000" dirty="0" smtClean="0"/>
              <a:t>th</a:t>
            </a:r>
            <a:r>
              <a:rPr lang="en-US" dirty="0" smtClean="0"/>
              <a:t>/early 20</a:t>
            </a:r>
            <a:r>
              <a:rPr lang="en-US" baseline="30000" dirty="0" smtClean="0"/>
              <a:t>th</a:t>
            </a:r>
            <a:r>
              <a:rPr lang="en-US" dirty="0" smtClean="0"/>
              <a:t> century allowed for many unskilled urban jobs to open up, perfect for immigrants.</a:t>
            </a:r>
          </a:p>
        </p:txBody>
      </p:sp>
      <p:sp>
        <p:nvSpPr>
          <p:cNvPr id="6" name="5 - TextBox"/>
          <p:cNvSpPr txBox="1"/>
          <p:nvPr/>
        </p:nvSpPr>
        <p:spPr>
          <a:xfrm>
            <a:off x="2627784" y="188640"/>
            <a:ext cx="3456384" cy="830997"/>
          </a:xfrm>
          <a:prstGeom prst="rect">
            <a:avLst/>
          </a:prstGeom>
          <a:noFill/>
        </p:spPr>
        <p:txBody>
          <a:bodyPr wrap="square" rtlCol="0">
            <a:spAutoFit/>
          </a:bodyPr>
          <a:lstStyle/>
          <a:p>
            <a:pPr algn="ctr"/>
            <a:r>
              <a:rPr lang="en-US" sz="2400" dirty="0" smtClean="0"/>
              <a:t>Push &amp; Pull factors at Greece</a:t>
            </a:r>
            <a:endParaRPr lang="el-GR" sz="2400"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692696"/>
          </a:xfrm>
        </p:spPr>
        <p:txBody>
          <a:bodyPr>
            <a:normAutofit/>
          </a:bodyPr>
          <a:lstStyle/>
          <a:p>
            <a:pPr algn="ctr"/>
            <a:r>
              <a:rPr lang="en-US" sz="1800" dirty="0" smtClean="0"/>
              <a:t>Immigrants here in Greece</a:t>
            </a:r>
            <a:endParaRPr lang="el-GR" sz="1800" dirty="0"/>
          </a:p>
        </p:txBody>
      </p:sp>
      <p:pic>
        <p:nvPicPr>
          <p:cNvPr id="6" name="5 - Θέση περιεχομένου" descr="espana3.jpg"/>
          <p:cNvPicPr>
            <a:picLocks noGrp="1" noChangeAspect="1"/>
          </p:cNvPicPr>
          <p:nvPr>
            <p:ph idx="1"/>
          </p:nvPr>
        </p:nvPicPr>
        <p:blipFill>
          <a:blip r:embed="rId2" cstate="print"/>
          <a:stretch>
            <a:fillRect/>
          </a:stretch>
        </p:blipFill>
        <p:spPr>
          <a:xfrm>
            <a:off x="827584" y="1196752"/>
            <a:ext cx="7250623" cy="4525963"/>
          </a:xfrm>
          <a:prstGeom prst="rect">
            <a:avLst/>
          </a:prstGeom>
          <a:ln>
            <a:noFill/>
          </a:ln>
          <a:effectLst>
            <a:softEdge rad="112500"/>
          </a:effectLst>
        </p:spPr>
      </p:pic>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051720" y="332656"/>
            <a:ext cx="4248472" cy="523220"/>
          </a:xfrm>
          <a:prstGeom prst="rect">
            <a:avLst/>
          </a:prstGeom>
          <a:noFill/>
        </p:spPr>
        <p:txBody>
          <a:bodyPr wrap="square" rtlCol="0">
            <a:spAutoFit/>
          </a:bodyPr>
          <a:lstStyle/>
          <a:p>
            <a:pPr algn="ctr"/>
            <a:r>
              <a:rPr lang="en-US" sz="2800" b="1" i="1" dirty="0" smtClean="0"/>
              <a:t>What is an Asylum ?</a:t>
            </a:r>
            <a:endParaRPr lang="el-GR" sz="2800" b="1" i="1" dirty="0"/>
          </a:p>
        </p:txBody>
      </p:sp>
      <p:sp>
        <p:nvSpPr>
          <p:cNvPr id="3" name="2 - Στρογγύλεμα μίας γωνίας ορθογωνίου"/>
          <p:cNvSpPr/>
          <p:nvPr/>
        </p:nvSpPr>
        <p:spPr>
          <a:xfrm>
            <a:off x="1763688" y="1772816"/>
            <a:ext cx="5328592" cy="302433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protection granted by a state to someone who has left their home country as a political refugee.</a:t>
            </a:r>
            <a:endParaRPr lang="el-GR" sz="2400"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1800" u="sng" dirty="0" smtClean="0"/>
              <a:t>That’s a Greek Asylum</a:t>
            </a:r>
            <a:endParaRPr lang="el-GR" sz="1800" u="sng" dirty="0"/>
          </a:p>
        </p:txBody>
      </p:sp>
      <p:pic>
        <p:nvPicPr>
          <p:cNvPr id="4" name="3 - Θέση περιεχομένου" descr="espana.jpg"/>
          <p:cNvPicPr>
            <a:picLocks noGrp="1" noChangeAspect="1"/>
          </p:cNvPicPr>
          <p:nvPr>
            <p:ph idx="1"/>
          </p:nvPr>
        </p:nvPicPr>
        <p:blipFill>
          <a:blip r:embed="rId2" cstate="print"/>
          <a:stretch>
            <a:fillRect/>
          </a:stretch>
        </p:blipFill>
        <p:spPr>
          <a:xfrm>
            <a:off x="2000232" y="500042"/>
            <a:ext cx="5092618" cy="5771634"/>
          </a:xfrm>
          <a:prstGeom prst="rect">
            <a:avLst/>
          </a:prstGeom>
          <a:ln>
            <a:noFill/>
          </a:ln>
          <a:effectLst>
            <a:softEdge rad="112500"/>
          </a:effectLst>
        </p:spPr>
      </p:pic>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116632"/>
            <a:ext cx="6675512" cy="360040"/>
          </a:xfrm>
        </p:spPr>
        <p:txBody>
          <a:bodyPr>
            <a:noAutofit/>
          </a:bodyPr>
          <a:lstStyle/>
          <a:p>
            <a:pPr algn="ctr"/>
            <a:r>
              <a:rPr lang="en-US" sz="2400" dirty="0" smtClean="0"/>
              <a:t>Who is an asylum seeker?</a:t>
            </a:r>
            <a:endParaRPr lang="el-GR" sz="2400" dirty="0"/>
          </a:p>
        </p:txBody>
      </p:sp>
      <p:pic>
        <p:nvPicPr>
          <p:cNvPr id="6" name="Who is an Asylum Seeker 1080 x 1920.mp4">
            <a:hlinkClick r:id="" action="ppaction://media"/>
          </p:cNvPr>
          <p:cNvPicPr>
            <a:picLocks noGrp="1" noRot="1" noChangeAspect="1"/>
          </p:cNvPicPr>
          <p:nvPr>
            <p:ph idx="1"/>
            <a:videoFile r:link="rId1"/>
          </p:nvPr>
        </p:nvPicPr>
        <p:blipFill>
          <a:blip r:embed="rId3" cstate="print"/>
          <a:stretch>
            <a:fillRect/>
          </a:stretch>
        </p:blipFill>
        <p:spPr>
          <a:xfrm>
            <a:off x="323528" y="620688"/>
            <a:ext cx="8595386" cy="6048672"/>
          </a:xfrm>
          <a:prstGeom prst="rect">
            <a:avLst/>
          </a:prstGeom>
        </p:spPr>
      </p:pic>
    </p:spTree>
  </p:cSld>
  <p:clrMapOvr>
    <a:masterClrMapping/>
  </p:clrMapOvr>
  <p:transition spd="slow">
    <p:pull/>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74638"/>
            <a:ext cx="6624736" cy="490066"/>
          </a:xfrm>
        </p:spPr>
        <p:txBody>
          <a:bodyPr>
            <a:normAutofit/>
          </a:bodyPr>
          <a:lstStyle/>
          <a:p>
            <a:pPr algn="ctr"/>
            <a:r>
              <a:rPr lang="en-US" sz="2400" b="1" i="1" dirty="0" smtClean="0"/>
              <a:t>Asylum in Greece</a:t>
            </a:r>
            <a:endParaRPr lang="el-GR" sz="2400" b="1" i="1" dirty="0"/>
          </a:p>
        </p:txBody>
      </p:sp>
      <p:sp>
        <p:nvSpPr>
          <p:cNvPr id="14" name="13 - Επεξήγηση με σύννεφο"/>
          <p:cNvSpPr/>
          <p:nvPr/>
        </p:nvSpPr>
        <p:spPr>
          <a:xfrm>
            <a:off x="0" y="836712"/>
            <a:ext cx="5724128" cy="295232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                The last 4 years 102.184 people have requested for asylum. </a:t>
            </a:r>
          </a:p>
          <a:p>
            <a:pPr algn="ctr"/>
            <a:r>
              <a:rPr lang="en-US" sz="1700" dirty="0" smtClean="0"/>
              <a:t>It required more than a year for the procedure to be completed. After the accordance between E.U- Turkey from March-11</a:t>
            </a:r>
            <a:r>
              <a:rPr lang="en-US" sz="1700" baseline="30000" dirty="0" smtClean="0"/>
              <a:t>th</a:t>
            </a:r>
            <a:r>
              <a:rPr lang="en-US" sz="1700" dirty="0" smtClean="0"/>
              <a:t> June 2017 there was a vertical decline in migratory flows to Greece (6.000 had to go back to Turkey)                                                                                                                     </a:t>
            </a:r>
          </a:p>
        </p:txBody>
      </p:sp>
      <p:sp>
        <p:nvSpPr>
          <p:cNvPr id="16" name="15 - Επεξήγηση με σύννεφο"/>
          <p:cNvSpPr/>
          <p:nvPr/>
        </p:nvSpPr>
        <p:spPr>
          <a:xfrm>
            <a:off x="3131840" y="3573016"/>
            <a:ext cx="5832648" cy="273630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19.970 people had requested in the Greek islands. Only 881 people got international protection. 8.409 were referred for examination at their requests on the islands due to vulnerability or because it was considered that it wasn’t safe for them to go back.</a:t>
            </a:r>
          </a:p>
        </p:txBody>
      </p:sp>
    </p:spTree>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TotalTime>
  <Words>689</Words>
  <Application>Microsoft Office PowerPoint</Application>
  <PresentationFormat>Προβολή στην οθόνη (4:3)</PresentationFormat>
  <Paragraphs>97</Paragraphs>
  <Slides>15</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Τεχνικό</vt:lpstr>
      <vt:lpstr>Διαφάνεια 1</vt:lpstr>
      <vt:lpstr>Διαφάνεια 2</vt:lpstr>
      <vt:lpstr>Διαφάνεια 3</vt:lpstr>
      <vt:lpstr>Διαφάνεια 4</vt:lpstr>
      <vt:lpstr>Immigrants here in Greece</vt:lpstr>
      <vt:lpstr>Διαφάνεια 6</vt:lpstr>
      <vt:lpstr>That’s a Greek Asylum</vt:lpstr>
      <vt:lpstr>Who is an asylum seeker?</vt:lpstr>
      <vt:lpstr>Asylum in Greece</vt:lpstr>
      <vt:lpstr>Διαφάνεια 10</vt:lpstr>
      <vt:lpstr>Διαφάνεια 11</vt:lpstr>
      <vt:lpstr>Διαφάνεια 12</vt:lpstr>
      <vt:lpstr>Authorization procedure for the Asylum</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Τάκης</dc:creator>
  <cp:lastModifiedBy>ACER</cp:lastModifiedBy>
  <cp:revision>77</cp:revision>
  <dcterms:created xsi:type="dcterms:W3CDTF">2018-10-07T19:30:30Z</dcterms:created>
  <dcterms:modified xsi:type="dcterms:W3CDTF">2018-10-15T12:24:55Z</dcterms:modified>
</cp:coreProperties>
</file>