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0"/>
  </p:notesMasterIdLst>
  <p:sldIdLst>
    <p:sldId id="257" r:id="rId2"/>
    <p:sldId id="271" r:id="rId3"/>
    <p:sldId id="270" r:id="rId4"/>
    <p:sldId id="277" r:id="rId5"/>
    <p:sldId id="278" r:id="rId6"/>
    <p:sldId id="279" r:id="rId7"/>
    <p:sldId id="280" r:id="rId8"/>
    <p:sldId id="281" r:id="rId9"/>
    <p:sldId id="282" r:id="rId10"/>
    <p:sldId id="272" r:id="rId11"/>
    <p:sldId id="273" r:id="rId12"/>
    <p:sldId id="274" r:id="rId13"/>
    <p:sldId id="275" r:id="rId14"/>
    <p:sldId id="276" r:id="rId15"/>
    <p:sldId id="283" r:id="rId16"/>
    <p:sldId id="284" r:id="rId17"/>
    <p:sldId id="285" r:id="rId18"/>
    <p:sldId id="269" r:id="rId19"/>
  </p:sldIdLst>
  <p:sldSz cx="6408738" cy="4789488"/>
  <p:notesSz cx="6858000" cy="9144000"/>
  <p:defaultTextStyle>
    <a:defPPr>
      <a:defRPr lang="el-GR"/>
    </a:defPPr>
    <a:lvl1pPr marL="0" algn="l" defTabSz="650670" rtl="0" eaLnBrk="1" latinLnBrk="0" hangingPunct="1">
      <a:defRPr sz="1300" kern="1200">
        <a:solidFill>
          <a:schemeClr val="tx1"/>
        </a:solidFill>
        <a:latin typeface="+mn-lt"/>
        <a:ea typeface="+mn-ea"/>
        <a:cs typeface="+mn-cs"/>
      </a:defRPr>
    </a:lvl1pPr>
    <a:lvl2pPr marL="325335" algn="l" defTabSz="650670" rtl="0" eaLnBrk="1" latinLnBrk="0" hangingPunct="1">
      <a:defRPr sz="1300" kern="1200">
        <a:solidFill>
          <a:schemeClr val="tx1"/>
        </a:solidFill>
        <a:latin typeface="+mn-lt"/>
        <a:ea typeface="+mn-ea"/>
        <a:cs typeface="+mn-cs"/>
      </a:defRPr>
    </a:lvl2pPr>
    <a:lvl3pPr marL="650670" algn="l" defTabSz="650670" rtl="0" eaLnBrk="1" latinLnBrk="0" hangingPunct="1">
      <a:defRPr sz="1300" kern="1200">
        <a:solidFill>
          <a:schemeClr val="tx1"/>
        </a:solidFill>
        <a:latin typeface="+mn-lt"/>
        <a:ea typeface="+mn-ea"/>
        <a:cs typeface="+mn-cs"/>
      </a:defRPr>
    </a:lvl3pPr>
    <a:lvl4pPr marL="976005" algn="l" defTabSz="650670" rtl="0" eaLnBrk="1" latinLnBrk="0" hangingPunct="1">
      <a:defRPr sz="1300" kern="1200">
        <a:solidFill>
          <a:schemeClr val="tx1"/>
        </a:solidFill>
        <a:latin typeface="+mn-lt"/>
        <a:ea typeface="+mn-ea"/>
        <a:cs typeface="+mn-cs"/>
      </a:defRPr>
    </a:lvl4pPr>
    <a:lvl5pPr marL="1301339" algn="l" defTabSz="650670" rtl="0" eaLnBrk="1" latinLnBrk="0" hangingPunct="1">
      <a:defRPr sz="1300" kern="1200">
        <a:solidFill>
          <a:schemeClr val="tx1"/>
        </a:solidFill>
        <a:latin typeface="+mn-lt"/>
        <a:ea typeface="+mn-ea"/>
        <a:cs typeface="+mn-cs"/>
      </a:defRPr>
    </a:lvl5pPr>
    <a:lvl6pPr marL="1626675" algn="l" defTabSz="650670" rtl="0" eaLnBrk="1" latinLnBrk="0" hangingPunct="1">
      <a:defRPr sz="1300" kern="1200">
        <a:solidFill>
          <a:schemeClr val="tx1"/>
        </a:solidFill>
        <a:latin typeface="+mn-lt"/>
        <a:ea typeface="+mn-ea"/>
        <a:cs typeface="+mn-cs"/>
      </a:defRPr>
    </a:lvl6pPr>
    <a:lvl7pPr marL="1952010" algn="l" defTabSz="650670" rtl="0" eaLnBrk="1" latinLnBrk="0" hangingPunct="1">
      <a:defRPr sz="1300" kern="1200">
        <a:solidFill>
          <a:schemeClr val="tx1"/>
        </a:solidFill>
        <a:latin typeface="+mn-lt"/>
        <a:ea typeface="+mn-ea"/>
        <a:cs typeface="+mn-cs"/>
      </a:defRPr>
    </a:lvl7pPr>
    <a:lvl8pPr marL="2277344" algn="l" defTabSz="650670" rtl="0" eaLnBrk="1" latinLnBrk="0" hangingPunct="1">
      <a:defRPr sz="1300" kern="1200">
        <a:solidFill>
          <a:schemeClr val="tx1"/>
        </a:solidFill>
        <a:latin typeface="+mn-lt"/>
        <a:ea typeface="+mn-ea"/>
        <a:cs typeface="+mn-cs"/>
      </a:defRPr>
    </a:lvl8pPr>
    <a:lvl9pPr marL="2602680" algn="l" defTabSz="65067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9">
          <p15:clr>
            <a:srgbClr val="A4A3A4"/>
          </p15:clr>
        </p15:guide>
        <p15:guide id="2" pos="20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696" y="84"/>
      </p:cViewPr>
      <p:guideLst>
        <p:guide orient="horz" pos="1509"/>
        <p:guide pos="20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88E5D-6EEB-4868-AA59-7C3D08961956}" type="datetimeFigureOut">
              <a:rPr lang="el-GR" smtClean="0"/>
              <a:pPr/>
              <a:t>29/7/2019</a:t>
            </a:fld>
            <a:endParaRPr lang="el-GR"/>
          </a:p>
        </p:txBody>
      </p:sp>
      <p:sp>
        <p:nvSpPr>
          <p:cNvPr id="4" name="3 - Θέση εικόνας διαφάνειας"/>
          <p:cNvSpPr>
            <a:spLocks noGrp="1" noRot="1" noChangeAspect="1"/>
          </p:cNvSpPr>
          <p:nvPr>
            <p:ph type="sldImg" idx="2"/>
          </p:nvPr>
        </p:nvSpPr>
        <p:spPr>
          <a:xfrm>
            <a:off x="1135063" y="685800"/>
            <a:ext cx="458787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41E59-DED8-4A84-8503-26765D102A6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0759986-B1F7-43EE-AB7D-F30F8A7ECFE0}"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1C441E59-DED8-4A84-8503-26765D102A68}" type="slidenum">
              <a:rPr lang="el-GR" smtClean="0"/>
              <a:pPr/>
              <a:t>15</a:t>
            </a:fld>
            <a:endParaRPr lang="el-GR"/>
          </a:p>
        </p:txBody>
      </p:sp>
    </p:spTree>
    <p:extLst>
      <p:ext uri="{BB962C8B-B14F-4D97-AF65-F5344CB8AC3E}">
        <p14:creationId xmlns:p14="http://schemas.microsoft.com/office/powerpoint/2010/main" val="372712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3038217" y="817056"/>
            <a:ext cx="3374564" cy="348757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373843" y="372516"/>
            <a:ext cx="4313642" cy="2181879"/>
          </a:xfrm>
        </p:spPr>
        <p:txBody>
          <a:bodyPr anchor="b">
            <a:normAutofit/>
          </a:bodyPr>
          <a:lstStyle>
            <a:lvl1pPr algn="l">
              <a:defRPr sz="3073">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373843" y="2684479"/>
            <a:ext cx="3472276" cy="1336326"/>
          </a:xfrm>
        </p:spPr>
        <p:txBody>
          <a:bodyPr anchor="t">
            <a:normAutofit/>
          </a:bodyPr>
          <a:lstStyle>
            <a:lvl1pPr marL="0" indent="0" algn="l">
              <a:buNone/>
              <a:defRPr sz="1397">
                <a:solidFill>
                  <a:schemeClr val="bg2">
                    <a:lumMod val="75000"/>
                  </a:schemeClr>
                </a:solidFill>
              </a:defRPr>
            </a:lvl1pPr>
            <a:lvl2pPr marL="319308" indent="0" algn="ctr">
              <a:buNone/>
              <a:defRPr>
                <a:solidFill>
                  <a:schemeClr val="tx1">
                    <a:tint val="75000"/>
                  </a:schemeClr>
                </a:solidFill>
              </a:defRPr>
            </a:lvl2pPr>
            <a:lvl3pPr marL="638617" indent="0" algn="ctr">
              <a:buNone/>
              <a:defRPr>
                <a:solidFill>
                  <a:schemeClr val="tx1">
                    <a:tint val="75000"/>
                  </a:schemeClr>
                </a:solidFill>
              </a:defRPr>
            </a:lvl3pPr>
            <a:lvl4pPr marL="957925" indent="0" algn="ctr">
              <a:buNone/>
              <a:defRPr>
                <a:solidFill>
                  <a:schemeClr val="tx1">
                    <a:tint val="75000"/>
                  </a:schemeClr>
                </a:solidFill>
              </a:defRPr>
            </a:lvl4pPr>
            <a:lvl5pPr marL="1277234" indent="0" algn="ctr">
              <a:buNone/>
              <a:defRPr>
                <a:solidFill>
                  <a:schemeClr val="tx1">
                    <a:tint val="75000"/>
                  </a:schemeClr>
                </a:solidFill>
              </a:defRPr>
            </a:lvl5pPr>
            <a:lvl6pPr marL="1596542" indent="0" algn="ctr">
              <a:buNone/>
              <a:defRPr>
                <a:solidFill>
                  <a:schemeClr val="tx1">
                    <a:tint val="75000"/>
                  </a:schemeClr>
                </a:solidFill>
              </a:defRPr>
            </a:lvl6pPr>
            <a:lvl7pPr marL="1915851" indent="0" algn="ctr">
              <a:buNone/>
              <a:defRPr>
                <a:solidFill>
                  <a:schemeClr val="tx1">
                    <a:tint val="75000"/>
                  </a:schemeClr>
                </a:solidFill>
              </a:defRPr>
            </a:lvl7pPr>
            <a:lvl8pPr marL="2235159" indent="0" algn="ctr">
              <a:buNone/>
              <a:defRPr>
                <a:solidFill>
                  <a:schemeClr val="tx1">
                    <a:tint val="75000"/>
                  </a:schemeClr>
                </a:solidFill>
              </a:defRPr>
            </a:lvl8pPr>
            <a:lvl9pPr marL="2554468"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301616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73844" y="3139775"/>
            <a:ext cx="4594097" cy="1064331"/>
          </a:xfrm>
        </p:spPr>
        <p:txBody>
          <a:bodyPr/>
          <a:lstStyle/>
          <a:p>
            <a:r>
              <a:rPr lang="el-GR" smtClean="0"/>
              <a:t>Στυλ κύριου τίτλου</a:t>
            </a:r>
            <a:endParaRPr lang="en-US" dirty="0"/>
          </a:p>
        </p:txBody>
      </p:sp>
      <p:sp>
        <p:nvSpPr>
          <p:cNvPr id="6" name="Picture Placeholder 2"/>
          <p:cNvSpPr>
            <a:spLocks noGrp="1" noChangeAspect="1"/>
          </p:cNvSpPr>
          <p:nvPr>
            <p:ph type="pic" idx="13"/>
          </p:nvPr>
        </p:nvSpPr>
        <p:spPr>
          <a:xfrm>
            <a:off x="373843" y="372516"/>
            <a:ext cx="5661052" cy="2181878"/>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117"/>
            </a:lvl1pPr>
            <a:lvl2pPr marL="319308" indent="0">
              <a:buNone/>
              <a:defRPr sz="1117"/>
            </a:lvl2pPr>
            <a:lvl3pPr marL="638617" indent="0">
              <a:buNone/>
              <a:defRPr sz="1117"/>
            </a:lvl3pPr>
            <a:lvl4pPr marL="957925" indent="0">
              <a:buNone/>
              <a:defRPr sz="1117"/>
            </a:lvl4pPr>
            <a:lvl5pPr marL="1277234" indent="0">
              <a:buNone/>
              <a:defRPr sz="1117"/>
            </a:lvl5pPr>
            <a:lvl6pPr marL="1596542" indent="0">
              <a:buNone/>
              <a:defRPr sz="1117"/>
            </a:lvl6pPr>
            <a:lvl7pPr marL="1915851" indent="0">
              <a:buNone/>
              <a:defRPr sz="1117"/>
            </a:lvl7pPr>
            <a:lvl8pPr marL="2235159" indent="0">
              <a:buNone/>
              <a:defRPr sz="1117"/>
            </a:lvl8pPr>
            <a:lvl9pPr marL="2554468" indent="0">
              <a:buNone/>
              <a:defRPr sz="1117"/>
            </a:lvl9pPr>
          </a:lstStyle>
          <a:p>
            <a:r>
              <a:rPr lang="el-GR" smtClean="0"/>
              <a:t>Κάντε κλικ στο εικονίδιο για να προσθέσετε εικόνα</a:t>
            </a:r>
            <a:endParaRPr lang="en-US" dirty="0"/>
          </a:p>
        </p:txBody>
      </p:sp>
      <p:sp>
        <p:nvSpPr>
          <p:cNvPr id="9" name="Text Placeholder 9"/>
          <p:cNvSpPr>
            <a:spLocks noGrp="1"/>
          </p:cNvSpPr>
          <p:nvPr>
            <p:ph type="body" sz="quarter" idx="14"/>
          </p:nvPr>
        </p:nvSpPr>
        <p:spPr>
          <a:xfrm>
            <a:off x="534063" y="2684479"/>
            <a:ext cx="5103253" cy="319299"/>
          </a:xfrm>
        </p:spPr>
        <p:txBody>
          <a:bodyPr anchor="t">
            <a:normAutofit/>
          </a:bodyPr>
          <a:lstStyle>
            <a:lvl1pPr marL="0" indent="0">
              <a:buFontTx/>
              <a:buNone/>
              <a:defRPr sz="1117"/>
            </a:lvl1pPr>
            <a:lvl2pPr marL="319308" indent="0">
              <a:buFontTx/>
              <a:buNone/>
              <a:defRPr/>
            </a:lvl2pPr>
            <a:lvl3pPr marL="638617" indent="0">
              <a:buFontTx/>
              <a:buNone/>
              <a:defRPr/>
            </a:lvl3pPr>
            <a:lvl4pPr marL="957925" indent="0">
              <a:buFontTx/>
              <a:buNone/>
              <a:defRPr/>
            </a:lvl4pPr>
            <a:lvl5pPr marL="1277234" indent="0">
              <a:buFontTx/>
              <a:buNone/>
              <a:defRPr/>
            </a:lvl5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E8046C33-DAD3-4F9E-8021-BBA2FAC32AA6}" type="datetimeFigureOut">
              <a:rPr lang="el-GR" smtClean="0"/>
              <a:pPr/>
              <a:t>29/7/2019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301757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73843" y="372516"/>
            <a:ext cx="5661052" cy="2022228"/>
          </a:xfrm>
        </p:spPr>
        <p:txBody>
          <a:bodyPr anchor="ctr">
            <a:normAutofit/>
          </a:bodyPr>
          <a:lstStyle>
            <a:lvl1pPr algn="l">
              <a:defRPr sz="1956"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373843" y="2873693"/>
            <a:ext cx="4474028" cy="1330413"/>
          </a:xfrm>
        </p:spPr>
        <p:txBody>
          <a:bodyPr anchor="ctr">
            <a:normAutofit/>
          </a:bodyPr>
          <a:lstStyle>
            <a:lvl1pPr marL="0" indent="0" algn="l">
              <a:buNone/>
              <a:defRPr sz="1257">
                <a:solidFill>
                  <a:schemeClr val="bg2">
                    <a:lumMod val="75000"/>
                  </a:schemeClr>
                </a:solidFill>
              </a:defRPr>
            </a:lvl1pPr>
            <a:lvl2pPr marL="319308" indent="0">
              <a:buNone/>
              <a:defRPr sz="1257">
                <a:solidFill>
                  <a:schemeClr val="tx1">
                    <a:tint val="75000"/>
                  </a:schemeClr>
                </a:solidFill>
              </a:defRPr>
            </a:lvl2pPr>
            <a:lvl3pPr marL="638617" indent="0">
              <a:buNone/>
              <a:defRPr sz="1117">
                <a:solidFill>
                  <a:schemeClr val="tx1">
                    <a:tint val="75000"/>
                  </a:schemeClr>
                </a:solidFill>
              </a:defRPr>
            </a:lvl3pPr>
            <a:lvl4pPr marL="957925" indent="0">
              <a:buNone/>
              <a:defRPr sz="978">
                <a:solidFill>
                  <a:schemeClr val="tx1">
                    <a:tint val="75000"/>
                  </a:schemeClr>
                </a:solidFill>
              </a:defRPr>
            </a:lvl4pPr>
            <a:lvl5pPr marL="1277234" indent="0">
              <a:buNone/>
              <a:defRPr sz="978">
                <a:solidFill>
                  <a:schemeClr val="tx1">
                    <a:tint val="75000"/>
                  </a:schemeClr>
                </a:solidFill>
              </a:defRPr>
            </a:lvl5pPr>
            <a:lvl6pPr marL="1596542" indent="0">
              <a:buNone/>
              <a:defRPr sz="978">
                <a:solidFill>
                  <a:schemeClr val="tx1">
                    <a:tint val="75000"/>
                  </a:schemeClr>
                </a:solidFill>
              </a:defRPr>
            </a:lvl6pPr>
            <a:lvl7pPr marL="1915851" indent="0">
              <a:buNone/>
              <a:defRPr sz="978">
                <a:solidFill>
                  <a:schemeClr val="tx1">
                    <a:tint val="75000"/>
                  </a:schemeClr>
                </a:solidFill>
              </a:defRPr>
            </a:lvl7pPr>
            <a:lvl8pPr marL="2235159" indent="0">
              <a:buNone/>
              <a:defRPr sz="978">
                <a:solidFill>
                  <a:schemeClr val="tx1">
                    <a:tint val="75000"/>
                  </a:schemeClr>
                </a:solidFill>
              </a:defRPr>
            </a:lvl8pPr>
            <a:lvl9pPr marL="2554468" indent="0">
              <a:buNone/>
              <a:defRPr sz="978">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2733736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0142" y="372516"/>
            <a:ext cx="4807806" cy="2022228"/>
          </a:xfrm>
        </p:spPr>
        <p:txBody>
          <a:bodyPr anchor="ctr">
            <a:normAutofit/>
          </a:bodyPr>
          <a:lstStyle>
            <a:lvl1pPr algn="l">
              <a:defRPr sz="1956"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747686" y="2394744"/>
            <a:ext cx="4487285" cy="337038"/>
          </a:xfrm>
        </p:spPr>
        <p:txBody>
          <a:bodyPr anchor="ctr"/>
          <a:lstStyle>
            <a:lvl1pPr marL="0" indent="0">
              <a:buFontTx/>
              <a:buNone/>
              <a:defRPr/>
            </a:lvl1pPr>
            <a:lvl2pPr marL="319308" indent="0">
              <a:buFontTx/>
              <a:buNone/>
              <a:defRPr/>
            </a:lvl2pPr>
            <a:lvl3pPr marL="638617" indent="0">
              <a:buFontTx/>
              <a:buNone/>
              <a:defRPr/>
            </a:lvl3pPr>
            <a:lvl4pPr marL="957925" indent="0">
              <a:buFontTx/>
              <a:buNone/>
              <a:defRPr/>
            </a:lvl4pPr>
            <a:lvl5pPr marL="1277234"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373844" y="3003780"/>
            <a:ext cx="4473193" cy="1200326"/>
          </a:xfrm>
        </p:spPr>
        <p:txBody>
          <a:bodyPr anchor="ctr">
            <a:normAutofit/>
          </a:bodyPr>
          <a:lstStyle>
            <a:lvl1pPr marL="0" indent="0" algn="l">
              <a:buNone/>
              <a:defRPr sz="1397">
                <a:solidFill>
                  <a:schemeClr val="bg2">
                    <a:lumMod val="75000"/>
                  </a:schemeClr>
                </a:solidFill>
              </a:defRPr>
            </a:lvl1pPr>
            <a:lvl2pPr marL="319308" indent="0">
              <a:buNone/>
              <a:defRPr sz="1257">
                <a:solidFill>
                  <a:schemeClr val="tx1">
                    <a:tint val="75000"/>
                  </a:schemeClr>
                </a:solidFill>
              </a:defRPr>
            </a:lvl2pPr>
            <a:lvl3pPr marL="638617" indent="0">
              <a:buNone/>
              <a:defRPr sz="1117">
                <a:solidFill>
                  <a:schemeClr val="tx1">
                    <a:tint val="75000"/>
                  </a:schemeClr>
                </a:solidFill>
              </a:defRPr>
            </a:lvl3pPr>
            <a:lvl4pPr marL="957925" indent="0">
              <a:buNone/>
              <a:defRPr sz="978">
                <a:solidFill>
                  <a:schemeClr val="tx1">
                    <a:tint val="75000"/>
                  </a:schemeClr>
                </a:solidFill>
              </a:defRPr>
            </a:lvl4pPr>
            <a:lvl5pPr marL="1277234" indent="0">
              <a:buNone/>
              <a:defRPr sz="978">
                <a:solidFill>
                  <a:schemeClr val="tx1">
                    <a:tint val="75000"/>
                  </a:schemeClr>
                </a:solidFill>
              </a:defRPr>
            </a:lvl5pPr>
            <a:lvl6pPr marL="1596542" indent="0">
              <a:buNone/>
              <a:defRPr sz="978">
                <a:solidFill>
                  <a:schemeClr val="tx1">
                    <a:tint val="75000"/>
                  </a:schemeClr>
                </a:solidFill>
              </a:defRPr>
            </a:lvl6pPr>
            <a:lvl7pPr marL="1915851" indent="0">
              <a:buNone/>
              <a:defRPr sz="978">
                <a:solidFill>
                  <a:schemeClr val="tx1">
                    <a:tint val="75000"/>
                  </a:schemeClr>
                </a:solidFill>
              </a:defRPr>
            </a:lvl7pPr>
            <a:lvl8pPr marL="2235159" indent="0">
              <a:buNone/>
              <a:defRPr sz="978">
                <a:solidFill>
                  <a:schemeClr val="tx1">
                    <a:tint val="75000"/>
                  </a:schemeClr>
                </a:solidFill>
              </a:defRPr>
            </a:lvl8pPr>
            <a:lvl9pPr marL="2554468" indent="0">
              <a:buNone/>
              <a:defRPr sz="978">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
        <p:nvSpPr>
          <p:cNvPr id="14" name="TextBox 13"/>
          <p:cNvSpPr txBox="1"/>
          <p:nvPr/>
        </p:nvSpPr>
        <p:spPr>
          <a:xfrm>
            <a:off x="160219" y="496285"/>
            <a:ext cx="320520" cy="408396"/>
          </a:xfrm>
          <a:prstGeom prst="rect">
            <a:avLst/>
          </a:prstGeom>
        </p:spPr>
        <p:txBody>
          <a:bodyPr vert="horz" lIns="63860" tIns="31930" rIns="63860" bIns="31930" rtlCol="0" anchor="ctr">
            <a:noAutofit/>
          </a:bodyPr>
          <a:lstStyle/>
          <a:p>
            <a:pPr lvl="0"/>
            <a:r>
              <a:rPr lang="en-US" sz="5587" dirty="0">
                <a:solidFill>
                  <a:schemeClr val="tx1"/>
                </a:solidFill>
                <a:effectLst/>
              </a:rPr>
              <a:t>“</a:t>
            </a:r>
          </a:p>
        </p:txBody>
      </p:sp>
      <p:sp>
        <p:nvSpPr>
          <p:cNvPr id="15" name="TextBox 14"/>
          <p:cNvSpPr txBox="1"/>
          <p:nvPr/>
        </p:nvSpPr>
        <p:spPr>
          <a:xfrm>
            <a:off x="5394022" y="1933535"/>
            <a:ext cx="320520" cy="408396"/>
          </a:xfrm>
          <a:prstGeom prst="rect">
            <a:avLst/>
          </a:prstGeom>
        </p:spPr>
        <p:txBody>
          <a:bodyPr vert="horz" lIns="63860" tIns="31930" rIns="63860" bIns="31930" rtlCol="0" anchor="ctr">
            <a:noAutofit/>
          </a:bodyPr>
          <a:lstStyle/>
          <a:p>
            <a:pPr lvl="0" algn="r"/>
            <a:r>
              <a:rPr lang="en-US" sz="5587" dirty="0">
                <a:solidFill>
                  <a:schemeClr val="tx1"/>
                </a:solidFill>
                <a:effectLst/>
              </a:rPr>
              <a:t>”</a:t>
            </a:r>
          </a:p>
        </p:txBody>
      </p:sp>
    </p:spTree>
    <p:extLst>
      <p:ext uri="{BB962C8B-B14F-4D97-AF65-F5344CB8AC3E}">
        <p14:creationId xmlns:p14="http://schemas.microsoft.com/office/powerpoint/2010/main" val="140979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373844" y="2394744"/>
            <a:ext cx="4473193" cy="1185430"/>
          </a:xfrm>
        </p:spPr>
        <p:txBody>
          <a:bodyPr anchor="b">
            <a:normAutofit/>
          </a:bodyPr>
          <a:lstStyle>
            <a:lvl1pPr algn="l">
              <a:defRPr sz="1956"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373843" y="3584770"/>
            <a:ext cx="4474028" cy="619336"/>
          </a:xfrm>
        </p:spPr>
        <p:txBody>
          <a:bodyPr anchor="t">
            <a:normAutofit/>
          </a:bodyPr>
          <a:lstStyle>
            <a:lvl1pPr marL="0" indent="0" algn="l">
              <a:buNone/>
              <a:defRPr sz="1257">
                <a:solidFill>
                  <a:schemeClr val="bg2">
                    <a:lumMod val="75000"/>
                  </a:schemeClr>
                </a:solidFill>
              </a:defRPr>
            </a:lvl1pPr>
            <a:lvl2pPr marL="319308" indent="0">
              <a:buNone/>
              <a:defRPr sz="1257">
                <a:solidFill>
                  <a:schemeClr val="tx1">
                    <a:tint val="75000"/>
                  </a:schemeClr>
                </a:solidFill>
              </a:defRPr>
            </a:lvl2pPr>
            <a:lvl3pPr marL="638617" indent="0">
              <a:buNone/>
              <a:defRPr sz="1117">
                <a:solidFill>
                  <a:schemeClr val="tx1">
                    <a:tint val="75000"/>
                  </a:schemeClr>
                </a:solidFill>
              </a:defRPr>
            </a:lvl3pPr>
            <a:lvl4pPr marL="957925" indent="0">
              <a:buNone/>
              <a:defRPr sz="978">
                <a:solidFill>
                  <a:schemeClr val="tx1">
                    <a:tint val="75000"/>
                  </a:schemeClr>
                </a:solidFill>
              </a:defRPr>
            </a:lvl4pPr>
            <a:lvl5pPr marL="1277234" indent="0">
              <a:buNone/>
              <a:defRPr sz="978">
                <a:solidFill>
                  <a:schemeClr val="tx1">
                    <a:tint val="75000"/>
                  </a:schemeClr>
                </a:solidFill>
              </a:defRPr>
            </a:lvl5pPr>
            <a:lvl6pPr marL="1596542" indent="0">
              <a:buNone/>
              <a:defRPr sz="978">
                <a:solidFill>
                  <a:schemeClr val="tx1">
                    <a:tint val="75000"/>
                  </a:schemeClr>
                </a:solidFill>
              </a:defRPr>
            </a:lvl6pPr>
            <a:lvl7pPr marL="1915851" indent="0">
              <a:buNone/>
              <a:defRPr sz="978">
                <a:solidFill>
                  <a:schemeClr val="tx1">
                    <a:tint val="75000"/>
                  </a:schemeClr>
                </a:solidFill>
              </a:defRPr>
            </a:lvl7pPr>
            <a:lvl8pPr marL="2235159" indent="0">
              <a:buNone/>
              <a:defRPr sz="978">
                <a:solidFill>
                  <a:schemeClr val="tx1">
                    <a:tint val="75000"/>
                  </a:schemeClr>
                </a:solidFill>
              </a:defRPr>
            </a:lvl8pPr>
            <a:lvl9pPr marL="2554468" indent="0">
              <a:buNone/>
              <a:defRPr sz="978">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314345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600142" y="372516"/>
            <a:ext cx="4807805" cy="2022228"/>
          </a:xfrm>
        </p:spPr>
        <p:txBody>
          <a:bodyPr anchor="ctr">
            <a:normAutofit/>
          </a:bodyPr>
          <a:lstStyle>
            <a:lvl1pPr algn="l">
              <a:defRPr sz="1956"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373844" y="2714043"/>
            <a:ext cx="4473193" cy="733205"/>
          </a:xfrm>
        </p:spPr>
        <p:txBody>
          <a:bodyPr vert="horz" lIns="91440" tIns="45720" rIns="91440" bIns="45720" rtlCol="0" anchor="b">
            <a:normAutofit/>
          </a:bodyPr>
          <a:lstStyle>
            <a:lvl1pPr>
              <a:buNone/>
              <a:defRPr lang="en-US" sz="1397" b="0" cap="all" dirty="0">
                <a:ln w="3175" cmpd="sng">
                  <a:noFill/>
                </a:ln>
                <a:solidFill>
                  <a:schemeClr val="tx1"/>
                </a:solidFill>
                <a:effectLst/>
              </a:defRPr>
            </a:lvl1pPr>
          </a:lstStyle>
          <a:p>
            <a:pPr marL="0" lvl="0">
              <a:spcBef>
                <a:spcPct val="0"/>
              </a:spcBef>
              <a:buNone/>
            </a:pPr>
            <a:r>
              <a:rPr lang="el-GR" smtClean="0"/>
              <a:t>Επεξεργασία στυλ υποδείγματος κειμένου</a:t>
            </a:r>
          </a:p>
        </p:txBody>
      </p:sp>
      <p:sp>
        <p:nvSpPr>
          <p:cNvPr id="3" name="Text Placeholder 2"/>
          <p:cNvSpPr>
            <a:spLocks noGrp="1"/>
          </p:cNvSpPr>
          <p:nvPr>
            <p:ph type="body" idx="1"/>
          </p:nvPr>
        </p:nvSpPr>
        <p:spPr>
          <a:xfrm>
            <a:off x="373843" y="3459075"/>
            <a:ext cx="4473193" cy="745031"/>
          </a:xfrm>
        </p:spPr>
        <p:txBody>
          <a:bodyPr anchor="t">
            <a:normAutofit/>
          </a:bodyPr>
          <a:lstStyle>
            <a:lvl1pPr marL="0" indent="0" algn="l">
              <a:buNone/>
              <a:defRPr sz="1257">
                <a:solidFill>
                  <a:schemeClr val="bg2">
                    <a:lumMod val="75000"/>
                  </a:schemeClr>
                </a:solidFill>
              </a:defRPr>
            </a:lvl1pPr>
            <a:lvl2pPr marL="319308" indent="0">
              <a:buNone/>
              <a:defRPr sz="1257">
                <a:solidFill>
                  <a:schemeClr val="tx1">
                    <a:tint val="75000"/>
                  </a:schemeClr>
                </a:solidFill>
              </a:defRPr>
            </a:lvl2pPr>
            <a:lvl3pPr marL="638617" indent="0">
              <a:buNone/>
              <a:defRPr sz="1117">
                <a:solidFill>
                  <a:schemeClr val="tx1">
                    <a:tint val="75000"/>
                  </a:schemeClr>
                </a:solidFill>
              </a:defRPr>
            </a:lvl3pPr>
            <a:lvl4pPr marL="957925" indent="0">
              <a:buNone/>
              <a:defRPr sz="978">
                <a:solidFill>
                  <a:schemeClr val="tx1">
                    <a:tint val="75000"/>
                  </a:schemeClr>
                </a:solidFill>
              </a:defRPr>
            </a:lvl4pPr>
            <a:lvl5pPr marL="1277234" indent="0">
              <a:buNone/>
              <a:defRPr sz="978">
                <a:solidFill>
                  <a:schemeClr val="tx1">
                    <a:tint val="75000"/>
                  </a:schemeClr>
                </a:solidFill>
              </a:defRPr>
            </a:lvl5pPr>
            <a:lvl6pPr marL="1596542" indent="0">
              <a:buNone/>
              <a:defRPr sz="978">
                <a:solidFill>
                  <a:schemeClr val="tx1">
                    <a:tint val="75000"/>
                  </a:schemeClr>
                </a:solidFill>
              </a:defRPr>
            </a:lvl6pPr>
            <a:lvl7pPr marL="1915851" indent="0">
              <a:buNone/>
              <a:defRPr sz="978">
                <a:solidFill>
                  <a:schemeClr val="tx1">
                    <a:tint val="75000"/>
                  </a:schemeClr>
                </a:solidFill>
              </a:defRPr>
            </a:lvl7pPr>
            <a:lvl8pPr marL="2235159" indent="0">
              <a:buNone/>
              <a:defRPr sz="978">
                <a:solidFill>
                  <a:schemeClr val="tx1">
                    <a:tint val="75000"/>
                  </a:schemeClr>
                </a:solidFill>
              </a:defRPr>
            </a:lvl8pPr>
            <a:lvl9pPr marL="2554468" indent="0">
              <a:buNone/>
              <a:defRPr sz="978">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
        <p:nvSpPr>
          <p:cNvPr id="14" name="TextBox 13"/>
          <p:cNvSpPr txBox="1"/>
          <p:nvPr/>
        </p:nvSpPr>
        <p:spPr>
          <a:xfrm>
            <a:off x="160219" y="496285"/>
            <a:ext cx="320520" cy="408396"/>
          </a:xfrm>
          <a:prstGeom prst="rect">
            <a:avLst/>
          </a:prstGeom>
        </p:spPr>
        <p:txBody>
          <a:bodyPr vert="horz" lIns="63860" tIns="31930" rIns="63860" bIns="31930" rtlCol="0" anchor="ctr">
            <a:noAutofit/>
          </a:bodyPr>
          <a:lstStyle/>
          <a:p>
            <a:pPr lvl="0"/>
            <a:r>
              <a:rPr lang="en-US" sz="5587" dirty="0">
                <a:solidFill>
                  <a:schemeClr val="tx1"/>
                </a:solidFill>
                <a:effectLst/>
              </a:rPr>
              <a:t>“</a:t>
            </a:r>
          </a:p>
        </p:txBody>
      </p:sp>
      <p:sp>
        <p:nvSpPr>
          <p:cNvPr id="15" name="TextBox 14"/>
          <p:cNvSpPr txBox="1"/>
          <p:nvPr/>
        </p:nvSpPr>
        <p:spPr>
          <a:xfrm>
            <a:off x="5394022" y="1933535"/>
            <a:ext cx="320520" cy="408396"/>
          </a:xfrm>
          <a:prstGeom prst="rect">
            <a:avLst/>
          </a:prstGeom>
        </p:spPr>
        <p:txBody>
          <a:bodyPr vert="horz" lIns="63860" tIns="31930" rIns="63860" bIns="31930" rtlCol="0" anchor="ctr">
            <a:noAutofit/>
          </a:bodyPr>
          <a:lstStyle/>
          <a:p>
            <a:pPr lvl="0" algn="r"/>
            <a:r>
              <a:rPr lang="en-US" sz="5587" dirty="0">
                <a:solidFill>
                  <a:schemeClr val="tx1"/>
                </a:solidFill>
                <a:effectLst/>
              </a:rPr>
              <a:t>”</a:t>
            </a:r>
          </a:p>
        </p:txBody>
      </p:sp>
    </p:spTree>
    <p:extLst>
      <p:ext uri="{BB962C8B-B14F-4D97-AF65-F5344CB8AC3E}">
        <p14:creationId xmlns:p14="http://schemas.microsoft.com/office/powerpoint/2010/main" val="19902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373843" y="372516"/>
            <a:ext cx="5274494" cy="2022228"/>
          </a:xfrm>
        </p:spPr>
        <p:txBody>
          <a:bodyPr vert="horz" lIns="91440" tIns="45720" rIns="91440" bIns="45720" rtlCol="0" anchor="ctr">
            <a:normAutofit/>
          </a:bodyPr>
          <a:lstStyle>
            <a:lvl1pPr>
              <a:defRPr lang="en-US" sz="1956"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373844" y="2743608"/>
            <a:ext cx="4473193" cy="585382"/>
          </a:xfrm>
        </p:spPr>
        <p:txBody>
          <a:bodyPr vert="horz" lIns="91440" tIns="45720" rIns="91440" bIns="45720" rtlCol="0" anchor="b">
            <a:normAutofit/>
          </a:bodyPr>
          <a:lstStyle>
            <a:lvl1pPr>
              <a:buNone/>
              <a:defRPr lang="en-US" sz="1397" b="0" cap="all" dirty="0">
                <a:ln w="3175" cmpd="sng">
                  <a:noFill/>
                </a:ln>
                <a:solidFill>
                  <a:schemeClr val="tx1"/>
                </a:solidFill>
                <a:effectLst/>
              </a:defRPr>
            </a:lvl1pPr>
          </a:lstStyle>
          <a:p>
            <a:pPr marL="0" lvl="0">
              <a:spcBef>
                <a:spcPct val="0"/>
              </a:spcBef>
              <a:buNone/>
            </a:pPr>
            <a:r>
              <a:rPr lang="el-GR" smtClean="0"/>
              <a:t>Επεξεργασία στυλ υποδείγματος κειμένου</a:t>
            </a:r>
          </a:p>
        </p:txBody>
      </p:sp>
      <p:sp>
        <p:nvSpPr>
          <p:cNvPr id="3" name="Text Placeholder 2"/>
          <p:cNvSpPr>
            <a:spLocks noGrp="1"/>
          </p:cNvSpPr>
          <p:nvPr>
            <p:ph type="body" idx="1"/>
          </p:nvPr>
        </p:nvSpPr>
        <p:spPr>
          <a:xfrm>
            <a:off x="373843" y="3328991"/>
            <a:ext cx="4473193" cy="875115"/>
          </a:xfrm>
        </p:spPr>
        <p:txBody>
          <a:bodyPr anchor="t">
            <a:normAutofit/>
          </a:bodyPr>
          <a:lstStyle>
            <a:lvl1pPr marL="0" indent="0" algn="l">
              <a:buNone/>
              <a:defRPr sz="1257">
                <a:solidFill>
                  <a:schemeClr val="bg2">
                    <a:lumMod val="75000"/>
                  </a:schemeClr>
                </a:solidFill>
              </a:defRPr>
            </a:lvl1pPr>
            <a:lvl2pPr marL="319308" indent="0">
              <a:buNone/>
              <a:defRPr sz="1257">
                <a:solidFill>
                  <a:schemeClr val="tx1">
                    <a:tint val="75000"/>
                  </a:schemeClr>
                </a:solidFill>
              </a:defRPr>
            </a:lvl2pPr>
            <a:lvl3pPr marL="638617" indent="0">
              <a:buNone/>
              <a:defRPr sz="1117">
                <a:solidFill>
                  <a:schemeClr val="tx1">
                    <a:tint val="75000"/>
                  </a:schemeClr>
                </a:solidFill>
              </a:defRPr>
            </a:lvl3pPr>
            <a:lvl4pPr marL="957925" indent="0">
              <a:buNone/>
              <a:defRPr sz="978">
                <a:solidFill>
                  <a:schemeClr val="tx1">
                    <a:tint val="75000"/>
                  </a:schemeClr>
                </a:solidFill>
              </a:defRPr>
            </a:lvl4pPr>
            <a:lvl5pPr marL="1277234" indent="0">
              <a:buNone/>
              <a:defRPr sz="978">
                <a:solidFill>
                  <a:schemeClr val="tx1">
                    <a:tint val="75000"/>
                  </a:schemeClr>
                </a:solidFill>
              </a:defRPr>
            </a:lvl5pPr>
            <a:lvl6pPr marL="1596542" indent="0">
              <a:buNone/>
              <a:defRPr sz="978">
                <a:solidFill>
                  <a:schemeClr val="tx1">
                    <a:tint val="75000"/>
                  </a:schemeClr>
                </a:solidFill>
              </a:defRPr>
            </a:lvl6pPr>
            <a:lvl7pPr marL="1915851" indent="0">
              <a:buNone/>
              <a:defRPr sz="978">
                <a:solidFill>
                  <a:schemeClr val="tx1">
                    <a:tint val="75000"/>
                  </a:schemeClr>
                </a:solidFill>
              </a:defRPr>
            </a:lvl7pPr>
            <a:lvl8pPr marL="2235159" indent="0">
              <a:buNone/>
              <a:defRPr sz="978">
                <a:solidFill>
                  <a:schemeClr val="tx1">
                    <a:tint val="75000"/>
                  </a:schemeClr>
                </a:solidFill>
              </a:defRPr>
            </a:lvl8pPr>
            <a:lvl9pPr marL="2554468" indent="0">
              <a:buNone/>
              <a:defRPr sz="978">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90115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373844" y="3139775"/>
            <a:ext cx="4594097" cy="1064331"/>
          </a:xfrm>
        </p:spPr>
        <p:txBody>
          <a:bodyPr>
            <a:normAutofit/>
          </a:bodyPr>
          <a:lstStyle>
            <a:lvl1pPr algn="l">
              <a:defRPr sz="1956"/>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373844" y="372517"/>
            <a:ext cx="4594097" cy="263126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131916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02185" y="372516"/>
            <a:ext cx="1432710" cy="3086559"/>
          </a:xfrm>
        </p:spPr>
        <p:txBody>
          <a:bodyPr vert="eaVert">
            <a:normAutofit/>
          </a:bodyPr>
          <a:lstStyle>
            <a:lvl1pPr>
              <a:defRPr sz="1956"/>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373843" y="372516"/>
            <a:ext cx="4100087" cy="3831590"/>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353370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73844" y="3139775"/>
            <a:ext cx="4594097" cy="1064331"/>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373844" y="372516"/>
            <a:ext cx="4594097" cy="2631264"/>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166383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73843" y="1383630"/>
            <a:ext cx="4487286" cy="1620148"/>
          </a:xfrm>
        </p:spPr>
        <p:txBody>
          <a:bodyPr anchor="b">
            <a:normAutofit/>
          </a:bodyPr>
          <a:lstStyle>
            <a:lvl1pPr algn="l">
              <a:defRPr sz="2235"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373843" y="3133863"/>
            <a:ext cx="4487285" cy="1070244"/>
          </a:xfrm>
        </p:spPr>
        <p:txBody>
          <a:bodyPr anchor="t">
            <a:normAutofit/>
          </a:bodyPr>
          <a:lstStyle>
            <a:lvl1pPr marL="0" indent="0" algn="l">
              <a:buNone/>
              <a:defRPr sz="1257">
                <a:solidFill>
                  <a:schemeClr val="bg2">
                    <a:lumMod val="75000"/>
                  </a:schemeClr>
                </a:solidFill>
              </a:defRPr>
            </a:lvl1pPr>
            <a:lvl2pPr marL="319308" indent="0">
              <a:buNone/>
              <a:defRPr sz="1257">
                <a:solidFill>
                  <a:schemeClr val="tx1">
                    <a:tint val="75000"/>
                  </a:schemeClr>
                </a:solidFill>
              </a:defRPr>
            </a:lvl2pPr>
            <a:lvl3pPr marL="638617" indent="0">
              <a:buNone/>
              <a:defRPr sz="1117">
                <a:solidFill>
                  <a:schemeClr val="tx1">
                    <a:tint val="75000"/>
                  </a:schemeClr>
                </a:solidFill>
              </a:defRPr>
            </a:lvl3pPr>
            <a:lvl4pPr marL="957925" indent="0">
              <a:buNone/>
              <a:defRPr sz="978">
                <a:solidFill>
                  <a:schemeClr val="tx1">
                    <a:tint val="75000"/>
                  </a:schemeClr>
                </a:solidFill>
              </a:defRPr>
            </a:lvl4pPr>
            <a:lvl5pPr marL="1277234" indent="0">
              <a:buNone/>
              <a:defRPr sz="978">
                <a:solidFill>
                  <a:schemeClr val="tx1">
                    <a:tint val="75000"/>
                  </a:schemeClr>
                </a:solidFill>
              </a:defRPr>
            </a:lvl5pPr>
            <a:lvl6pPr marL="1596542" indent="0">
              <a:buNone/>
              <a:defRPr sz="978">
                <a:solidFill>
                  <a:schemeClr val="tx1">
                    <a:tint val="75000"/>
                  </a:schemeClr>
                </a:solidFill>
              </a:defRPr>
            </a:lvl6pPr>
            <a:lvl7pPr marL="1915851" indent="0">
              <a:buNone/>
              <a:defRPr sz="978">
                <a:solidFill>
                  <a:schemeClr val="tx1">
                    <a:tint val="75000"/>
                  </a:schemeClr>
                </a:solidFill>
              </a:defRPr>
            </a:lvl7pPr>
            <a:lvl8pPr marL="2235159" indent="0">
              <a:buNone/>
              <a:defRPr sz="978">
                <a:solidFill>
                  <a:schemeClr val="tx1">
                    <a:tint val="75000"/>
                  </a:schemeClr>
                </a:solidFill>
              </a:defRPr>
            </a:lvl8pPr>
            <a:lvl9pPr marL="2554468" indent="0">
              <a:buNone/>
              <a:defRPr sz="978">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E8046C33-DAD3-4F9E-8021-BBA2FAC32AA6}" type="datetimeFigureOut">
              <a:rPr lang="el-GR" smtClean="0"/>
              <a:pPr/>
              <a:t>29/7/2019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118262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373844" y="3139775"/>
            <a:ext cx="4594097" cy="1064331"/>
          </a:xfrm>
        </p:spPr>
        <p:txBody>
          <a:bodyPr>
            <a:normAutofit/>
          </a:bodyPr>
          <a:lstStyle>
            <a:lvl1pPr>
              <a:defRPr sz="2235"/>
            </a:lvl1pPr>
          </a:lstStyle>
          <a:p>
            <a:r>
              <a:rPr lang="el-GR" smtClean="0"/>
              <a:t>Στυλ κύριου τίτλου</a:t>
            </a:r>
            <a:endParaRPr lang="en-US" dirty="0"/>
          </a:p>
        </p:txBody>
      </p:sp>
      <p:sp>
        <p:nvSpPr>
          <p:cNvPr id="11" name="Content Placeholder 3"/>
          <p:cNvSpPr>
            <a:spLocks noGrp="1"/>
          </p:cNvSpPr>
          <p:nvPr>
            <p:ph sz="half" idx="13"/>
          </p:nvPr>
        </p:nvSpPr>
        <p:spPr>
          <a:xfrm>
            <a:off x="373843" y="372516"/>
            <a:ext cx="2768406" cy="2631262"/>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2" name="Content Placeholder 5"/>
          <p:cNvSpPr>
            <a:spLocks noGrp="1"/>
          </p:cNvSpPr>
          <p:nvPr>
            <p:ph sz="quarter" idx="4"/>
          </p:nvPr>
        </p:nvSpPr>
        <p:spPr>
          <a:xfrm>
            <a:off x="3267701" y="372516"/>
            <a:ext cx="2767194" cy="2625349"/>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8046C33-DAD3-4F9E-8021-BBA2FAC32AA6}" type="datetimeFigureOut">
              <a:rPr lang="el-GR" smtClean="0"/>
              <a:pPr/>
              <a:t>29/7/2019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69794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373844" y="3139775"/>
            <a:ext cx="4594097" cy="1064331"/>
          </a:xfrm>
        </p:spPr>
        <p:txBody>
          <a:bodyPr>
            <a:normAutofit/>
          </a:bodyPr>
          <a:lstStyle>
            <a:lvl1pPr>
              <a:defRPr sz="2235"/>
            </a:lvl1pPr>
          </a:lstStyle>
          <a:p>
            <a:r>
              <a:rPr lang="el-GR" smtClean="0"/>
              <a:t>Στυλ κύριου τίτλου</a:t>
            </a:r>
            <a:endParaRPr lang="en-US" dirty="0"/>
          </a:p>
        </p:txBody>
      </p:sp>
      <p:sp>
        <p:nvSpPr>
          <p:cNvPr id="3" name="Text Placeholder 2"/>
          <p:cNvSpPr>
            <a:spLocks noGrp="1"/>
          </p:cNvSpPr>
          <p:nvPr>
            <p:ph type="body" idx="1"/>
          </p:nvPr>
        </p:nvSpPr>
        <p:spPr>
          <a:xfrm>
            <a:off x="534062" y="372516"/>
            <a:ext cx="2605033" cy="425732"/>
          </a:xfrm>
        </p:spPr>
        <p:txBody>
          <a:bodyPr anchor="b">
            <a:noAutofit/>
          </a:bodyPr>
          <a:lstStyle>
            <a:lvl1pPr marL="0" indent="0">
              <a:buNone/>
              <a:defRPr sz="1676" b="0" cap="all">
                <a:solidFill>
                  <a:schemeClr val="tx1"/>
                </a:solidFill>
              </a:defRPr>
            </a:lvl1pPr>
            <a:lvl2pPr marL="319308" indent="0">
              <a:buNone/>
              <a:defRPr sz="1397" b="1"/>
            </a:lvl2pPr>
            <a:lvl3pPr marL="638617" indent="0">
              <a:buNone/>
              <a:defRPr sz="1257" b="1"/>
            </a:lvl3pPr>
            <a:lvl4pPr marL="957925" indent="0">
              <a:buNone/>
              <a:defRPr sz="1117" b="1"/>
            </a:lvl4pPr>
            <a:lvl5pPr marL="1277234" indent="0">
              <a:buNone/>
              <a:defRPr sz="1117" b="1"/>
            </a:lvl5pPr>
            <a:lvl6pPr marL="1596542" indent="0">
              <a:buNone/>
              <a:defRPr sz="1117" b="1"/>
            </a:lvl6pPr>
            <a:lvl7pPr marL="1915851" indent="0">
              <a:buNone/>
              <a:defRPr sz="1117" b="1"/>
            </a:lvl7pPr>
            <a:lvl8pPr marL="2235159" indent="0">
              <a:buNone/>
              <a:defRPr sz="1117" b="1"/>
            </a:lvl8pPr>
            <a:lvl9pPr marL="2554468" indent="0">
              <a:buNone/>
              <a:defRPr sz="1117"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373843" y="798248"/>
            <a:ext cx="2765252" cy="2205530"/>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3402726" y="395798"/>
            <a:ext cx="2638103" cy="402450"/>
          </a:xfrm>
        </p:spPr>
        <p:txBody>
          <a:bodyPr anchor="b">
            <a:noAutofit/>
          </a:bodyPr>
          <a:lstStyle>
            <a:lvl1pPr marL="0" indent="0">
              <a:buNone/>
              <a:defRPr sz="1676" b="0" cap="all">
                <a:solidFill>
                  <a:schemeClr val="tx1"/>
                </a:solidFill>
              </a:defRPr>
            </a:lvl1pPr>
            <a:lvl2pPr marL="319308" indent="0">
              <a:buNone/>
              <a:defRPr sz="1397" b="1"/>
            </a:lvl2pPr>
            <a:lvl3pPr marL="638617" indent="0">
              <a:buNone/>
              <a:defRPr sz="1257" b="1"/>
            </a:lvl3pPr>
            <a:lvl4pPr marL="957925" indent="0">
              <a:buNone/>
              <a:defRPr sz="1117" b="1"/>
            </a:lvl4pPr>
            <a:lvl5pPr marL="1277234" indent="0">
              <a:buNone/>
              <a:defRPr sz="1117" b="1"/>
            </a:lvl5pPr>
            <a:lvl6pPr marL="1596542" indent="0">
              <a:buNone/>
              <a:defRPr sz="1117" b="1"/>
            </a:lvl6pPr>
            <a:lvl7pPr marL="1915851" indent="0">
              <a:buNone/>
              <a:defRPr sz="1117" b="1"/>
            </a:lvl7pPr>
            <a:lvl8pPr marL="2235159" indent="0">
              <a:buNone/>
              <a:defRPr sz="1117" b="1"/>
            </a:lvl8pPr>
            <a:lvl9pPr marL="2554468" indent="0">
              <a:buNone/>
              <a:defRPr sz="1117"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3267701" y="798248"/>
            <a:ext cx="2773128" cy="2199617"/>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8046C33-DAD3-4F9E-8021-BBA2FAC32AA6}" type="datetimeFigureOut">
              <a:rPr lang="el-GR" smtClean="0"/>
              <a:pPr/>
              <a:t>29/7/2019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101161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373844" y="3139775"/>
            <a:ext cx="4594097" cy="1064331"/>
          </a:xfrm>
        </p:spPr>
        <p:txBody>
          <a:bodyPr>
            <a:normAutofit/>
          </a:bodyPr>
          <a:lstStyle>
            <a:lvl1pPr>
              <a:defRPr sz="2235"/>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8046C33-DAD3-4F9E-8021-BBA2FAC32AA6}" type="datetimeFigureOut">
              <a:rPr lang="el-GR" smtClean="0"/>
              <a:pPr/>
              <a:t>29/7/2019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169429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46C33-DAD3-4F9E-8021-BBA2FAC32AA6}" type="datetimeFigureOut">
              <a:rPr lang="el-GR" smtClean="0"/>
              <a:pPr/>
              <a:t>29/7/2019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78028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797771" y="372516"/>
            <a:ext cx="2243058" cy="1064331"/>
          </a:xfrm>
        </p:spPr>
        <p:txBody>
          <a:bodyPr anchor="b">
            <a:normAutofit/>
          </a:bodyPr>
          <a:lstStyle>
            <a:lvl1pPr algn="l">
              <a:defRPr sz="1397" b="0"/>
            </a:lvl1pPr>
          </a:lstStyle>
          <a:p>
            <a:r>
              <a:rPr lang="el-GR" smtClean="0"/>
              <a:t>Στυλ κύριου τίτλου</a:t>
            </a:r>
            <a:endParaRPr lang="en-US" dirty="0"/>
          </a:p>
        </p:txBody>
      </p:sp>
      <p:sp>
        <p:nvSpPr>
          <p:cNvPr id="3" name="Content Placeholder 2"/>
          <p:cNvSpPr>
            <a:spLocks noGrp="1"/>
          </p:cNvSpPr>
          <p:nvPr>
            <p:ph idx="1"/>
          </p:nvPr>
        </p:nvSpPr>
        <p:spPr>
          <a:xfrm>
            <a:off x="373843" y="372516"/>
            <a:ext cx="3110982" cy="3831590"/>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3797771" y="1543281"/>
            <a:ext cx="2243058" cy="1460498"/>
          </a:xfrm>
        </p:spPr>
        <p:txBody>
          <a:bodyPr anchor="t">
            <a:normAutofit/>
          </a:bodyPr>
          <a:lstStyle>
            <a:lvl1pPr marL="0" indent="0">
              <a:buNone/>
              <a:defRPr sz="1117"/>
            </a:lvl1pPr>
            <a:lvl2pPr marL="319308" indent="0">
              <a:buNone/>
              <a:defRPr sz="838"/>
            </a:lvl2pPr>
            <a:lvl3pPr marL="638617" indent="0">
              <a:buNone/>
              <a:defRPr sz="698"/>
            </a:lvl3pPr>
            <a:lvl4pPr marL="957925" indent="0">
              <a:buNone/>
              <a:defRPr sz="629"/>
            </a:lvl4pPr>
            <a:lvl5pPr marL="1277234" indent="0">
              <a:buNone/>
              <a:defRPr sz="629"/>
            </a:lvl5pPr>
            <a:lvl6pPr marL="1596542" indent="0">
              <a:buNone/>
              <a:defRPr sz="629"/>
            </a:lvl6pPr>
            <a:lvl7pPr marL="1915851" indent="0">
              <a:buNone/>
              <a:defRPr sz="629"/>
            </a:lvl7pPr>
            <a:lvl8pPr marL="2235159" indent="0">
              <a:buNone/>
              <a:defRPr sz="629"/>
            </a:lvl8pPr>
            <a:lvl9pPr marL="2554468" indent="0">
              <a:buNone/>
              <a:defRPr sz="629"/>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E8046C33-DAD3-4F9E-8021-BBA2FAC32AA6}" type="datetimeFigureOut">
              <a:rPr lang="el-GR" smtClean="0"/>
              <a:pPr/>
              <a:t>29/7/2019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187474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150963" y="1011114"/>
            <a:ext cx="2497374" cy="798248"/>
          </a:xfrm>
        </p:spPr>
        <p:txBody>
          <a:bodyPr anchor="b">
            <a:normAutofit/>
          </a:bodyPr>
          <a:lstStyle>
            <a:lvl1pPr algn="l">
              <a:defRPr sz="1676" b="0"/>
            </a:lvl1pPr>
          </a:lstStyle>
          <a:p>
            <a:r>
              <a:rPr lang="el-GR" smtClean="0"/>
              <a:t>Στυλ κύριου τίτλου</a:t>
            </a:r>
            <a:endParaRPr lang="en-US" dirty="0"/>
          </a:p>
        </p:txBody>
      </p:sp>
      <p:sp>
        <p:nvSpPr>
          <p:cNvPr id="17" name="Picture Placeholder 2"/>
          <p:cNvSpPr>
            <a:spLocks noGrp="1" noChangeAspect="1"/>
          </p:cNvSpPr>
          <p:nvPr>
            <p:ph type="pic" idx="13"/>
          </p:nvPr>
        </p:nvSpPr>
        <p:spPr>
          <a:xfrm>
            <a:off x="534062" y="638598"/>
            <a:ext cx="2299530" cy="3352642"/>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117"/>
            </a:lvl1pPr>
            <a:lvl2pPr marL="319308" indent="0">
              <a:buNone/>
              <a:defRPr sz="1117"/>
            </a:lvl2pPr>
            <a:lvl3pPr marL="638617" indent="0">
              <a:buNone/>
              <a:defRPr sz="1117"/>
            </a:lvl3pPr>
            <a:lvl4pPr marL="957925" indent="0">
              <a:buNone/>
              <a:defRPr sz="1117"/>
            </a:lvl4pPr>
            <a:lvl5pPr marL="1277234" indent="0">
              <a:buNone/>
              <a:defRPr sz="1117"/>
            </a:lvl5pPr>
            <a:lvl6pPr marL="1596542" indent="0">
              <a:buNone/>
              <a:defRPr sz="1117"/>
            </a:lvl6pPr>
            <a:lvl7pPr marL="1915851" indent="0">
              <a:buNone/>
              <a:defRPr sz="1117"/>
            </a:lvl7pPr>
            <a:lvl8pPr marL="2235159" indent="0">
              <a:buNone/>
              <a:defRPr sz="1117"/>
            </a:lvl8pPr>
            <a:lvl9pPr marL="2554468" indent="0">
              <a:buNone/>
              <a:defRPr sz="1117"/>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3151122" y="1915795"/>
            <a:ext cx="2498050" cy="1454585"/>
          </a:xfrm>
        </p:spPr>
        <p:txBody>
          <a:bodyPr anchor="t">
            <a:normAutofit/>
          </a:bodyPr>
          <a:lstStyle>
            <a:lvl1pPr marL="0" indent="0">
              <a:buNone/>
              <a:defRPr sz="1257"/>
            </a:lvl1pPr>
            <a:lvl2pPr marL="319308" indent="0">
              <a:buNone/>
              <a:defRPr sz="838"/>
            </a:lvl2pPr>
            <a:lvl3pPr marL="638617" indent="0">
              <a:buNone/>
              <a:defRPr sz="698"/>
            </a:lvl3pPr>
            <a:lvl4pPr marL="957925" indent="0">
              <a:buNone/>
              <a:defRPr sz="629"/>
            </a:lvl4pPr>
            <a:lvl5pPr marL="1277234" indent="0">
              <a:buNone/>
              <a:defRPr sz="629"/>
            </a:lvl5pPr>
            <a:lvl6pPr marL="1596542" indent="0">
              <a:buNone/>
              <a:defRPr sz="629"/>
            </a:lvl6pPr>
            <a:lvl7pPr marL="1915851" indent="0">
              <a:buNone/>
              <a:defRPr sz="629"/>
            </a:lvl7pPr>
            <a:lvl8pPr marL="2235159" indent="0">
              <a:buNone/>
              <a:defRPr sz="629"/>
            </a:lvl8pPr>
            <a:lvl9pPr marL="2554468" indent="0">
              <a:buNone/>
              <a:defRPr sz="629"/>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E8046C33-DAD3-4F9E-8021-BBA2FAC32AA6}" type="datetimeFigureOut">
              <a:rPr lang="el-GR" smtClean="0"/>
              <a:pPr/>
              <a:t>29/7/2019</a:t>
            </a:fld>
            <a:endParaRPr lang="el-GR"/>
          </a:p>
        </p:txBody>
      </p:sp>
      <p:sp>
        <p:nvSpPr>
          <p:cNvPr id="6" name="Footer Placeholder 5"/>
          <p:cNvSpPr>
            <a:spLocks noGrp="1"/>
          </p:cNvSpPr>
          <p:nvPr>
            <p:ph type="ftr" sz="quarter" idx="11"/>
          </p:nvPr>
        </p:nvSpPr>
        <p:spPr>
          <a:xfrm>
            <a:off x="373843" y="4310539"/>
            <a:ext cx="4073252" cy="254996"/>
          </a:xfrm>
        </p:spPr>
        <p:txBody>
          <a:bodyPr/>
          <a:lstStyle/>
          <a:p>
            <a:endParaRPr lang="el-GR"/>
          </a:p>
        </p:txBody>
      </p:sp>
      <p:sp>
        <p:nvSpPr>
          <p:cNvPr id="7" name="Slide Number Placeholder 6"/>
          <p:cNvSpPr>
            <a:spLocks noGrp="1"/>
          </p:cNvSpPr>
          <p:nvPr>
            <p:ph type="sldNum" sz="quarter" idx="12"/>
          </p:nvPr>
        </p:nvSpPr>
        <p:spPr/>
        <p:txBody>
          <a:bodyPr/>
          <a:lstStyle/>
          <a:p>
            <a:fld id="{CAB8D894-1858-4C05-9792-42766FF9676D}" type="slidenum">
              <a:rPr lang="el-GR" smtClean="0"/>
              <a:pPr/>
              <a:t>‹#›</a:t>
            </a:fld>
            <a:endParaRPr lang="el-GR"/>
          </a:p>
        </p:txBody>
      </p:sp>
    </p:spTree>
    <p:extLst>
      <p:ext uri="{BB962C8B-B14F-4D97-AF65-F5344CB8AC3E}">
        <p14:creationId xmlns:p14="http://schemas.microsoft.com/office/powerpoint/2010/main" val="406150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4675263" y="2719957"/>
            <a:ext cx="1731464" cy="1856665"/>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373844" y="3139775"/>
            <a:ext cx="4594097" cy="1064331"/>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373844" y="372517"/>
            <a:ext cx="4594097" cy="2631264"/>
          </a:xfrm>
          <a:prstGeom prst="rect">
            <a:avLst/>
          </a:prstGeom>
        </p:spPr>
        <p:txBody>
          <a:bodyPr vert="horz" lIns="91440" tIns="45720" rIns="91440" bIns="45720" rtlCol="0"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207622" y="4310542"/>
            <a:ext cx="841366" cy="254996"/>
          </a:xfrm>
          <a:prstGeom prst="rect">
            <a:avLst/>
          </a:prstGeom>
        </p:spPr>
        <p:txBody>
          <a:bodyPr vert="horz" lIns="91440" tIns="45720" rIns="91440" bIns="45720" rtlCol="0" anchor="t"/>
          <a:lstStyle>
            <a:lvl1pPr algn="r">
              <a:defRPr sz="698" b="0" i="0">
                <a:solidFill>
                  <a:schemeClr val="bg2">
                    <a:lumMod val="50000"/>
                  </a:schemeClr>
                </a:solidFill>
                <a:effectLst/>
                <a:latin typeface="+mn-lt"/>
              </a:defRPr>
            </a:lvl1pPr>
          </a:lstStyle>
          <a:p>
            <a:fld id="{E8046C33-DAD3-4F9E-8021-BBA2FAC32AA6}" type="datetimeFigureOut">
              <a:rPr lang="el-GR" smtClean="0"/>
              <a:pPr/>
              <a:t>29/7/2019</a:t>
            </a:fld>
            <a:endParaRPr lang="el-GR"/>
          </a:p>
        </p:txBody>
      </p:sp>
      <p:sp>
        <p:nvSpPr>
          <p:cNvPr id="5" name="Footer Placeholder 4"/>
          <p:cNvSpPr>
            <a:spLocks noGrp="1"/>
          </p:cNvSpPr>
          <p:nvPr>
            <p:ph type="ftr" sz="quarter" idx="3"/>
          </p:nvPr>
        </p:nvSpPr>
        <p:spPr>
          <a:xfrm>
            <a:off x="373843" y="4310539"/>
            <a:ext cx="4073252" cy="254996"/>
          </a:xfrm>
          <a:prstGeom prst="rect">
            <a:avLst/>
          </a:prstGeom>
        </p:spPr>
        <p:txBody>
          <a:bodyPr vert="horz" lIns="91440" tIns="45720" rIns="91440" bIns="45720" rtlCol="0" anchor="t"/>
          <a:lstStyle>
            <a:lvl1pPr algn="l">
              <a:defRPr sz="698"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5448848" y="3895896"/>
            <a:ext cx="600579" cy="467862"/>
          </a:xfrm>
          <a:prstGeom prst="rect">
            <a:avLst/>
          </a:prstGeom>
        </p:spPr>
        <p:txBody>
          <a:bodyPr vert="horz" lIns="91440" tIns="45720" rIns="91440" bIns="45720" rtlCol="0" anchor="b"/>
          <a:lstStyle>
            <a:lvl1pPr algn="r">
              <a:defRPr sz="1956" b="0" i="0">
                <a:solidFill>
                  <a:schemeClr val="bg2">
                    <a:lumMod val="50000"/>
                  </a:schemeClr>
                </a:solidFill>
                <a:effectLst/>
                <a:latin typeface="+mn-lt"/>
              </a:defRPr>
            </a:lvl1pPr>
          </a:lstStyle>
          <a:p>
            <a:fld id="{CAB8D894-1858-4C05-9792-42766FF9676D}" type="slidenum">
              <a:rPr lang="el-GR" smtClean="0"/>
              <a:pPr/>
              <a:t>‹#›</a:t>
            </a:fld>
            <a:endParaRPr lang="el-GR"/>
          </a:p>
        </p:txBody>
      </p:sp>
    </p:spTree>
    <p:extLst>
      <p:ext uri="{BB962C8B-B14F-4D97-AF65-F5344CB8AC3E}">
        <p14:creationId xmlns:p14="http://schemas.microsoft.com/office/powerpoint/2010/main" val="2310992742"/>
      </p:ext>
    </p:extLst>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txStyles>
    <p:titleStyle>
      <a:lvl1pPr algn="l" defTabSz="319308" rtl="0" eaLnBrk="1" latinLnBrk="0" hangingPunct="1">
        <a:spcBef>
          <a:spcPct val="0"/>
        </a:spcBef>
        <a:buNone/>
        <a:defRPr sz="2235"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9568" indent="-199568" algn="l" defTabSz="319308" rtl="0" eaLnBrk="1" latinLnBrk="0" hangingPunct="1">
        <a:spcBef>
          <a:spcPct val="20000"/>
        </a:spcBef>
        <a:spcAft>
          <a:spcPts val="419"/>
        </a:spcAft>
        <a:buClr>
          <a:schemeClr val="tx1"/>
        </a:buClr>
        <a:buSzPct val="80000"/>
        <a:buFont typeface="Wingdings 3" panose="05040102010807070707" pitchFamily="18" charset="2"/>
        <a:buChar char=""/>
        <a:defRPr sz="1397" kern="1200" cap="none">
          <a:solidFill>
            <a:schemeClr val="bg2">
              <a:lumMod val="75000"/>
            </a:schemeClr>
          </a:solidFill>
          <a:effectLst/>
          <a:latin typeface="+mn-lt"/>
          <a:ea typeface="+mn-ea"/>
          <a:cs typeface="+mn-cs"/>
        </a:defRPr>
      </a:lvl1pPr>
      <a:lvl2pPr marL="518876" indent="-199568" algn="l" defTabSz="319308" rtl="0" eaLnBrk="1" latinLnBrk="0" hangingPunct="1">
        <a:spcBef>
          <a:spcPct val="20000"/>
        </a:spcBef>
        <a:spcAft>
          <a:spcPts val="419"/>
        </a:spcAft>
        <a:buClr>
          <a:schemeClr val="tx1"/>
        </a:buClr>
        <a:buSzPct val="80000"/>
        <a:buFont typeface="Wingdings 3" panose="05040102010807070707" pitchFamily="18" charset="2"/>
        <a:buChar char=""/>
        <a:defRPr sz="1257" kern="1200" cap="none">
          <a:solidFill>
            <a:schemeClr val="bg2">
              <a:lumMod val="75000"/>
            </a:schemeClr>
          </a:solidFill>
          <a:effectLst/>
          <a:latin typeface="+mn-lt"/>
          <a:ea typeface="+mn-ea"/>
          <a:cs typeface="+mn-cs"/>
        </a:defRPr>
      </a:lvl2pPr>
      <a:lvl3pPr marL="838185" indent="-199568" algn="l" defTabSz="319308" rtl="0" eaLnBrk="1" latinLnBrk="0" hangingPunct="1">
        <a:spcBef>
          <a:spcPct val="20000"/>
        </a:spcBef>
        <a:spcAft>
          <a:spcPts val="419"/>
        </a:spcAft>
        <a:buClr>
          <a:schemeClr val="tx1"/>
        </a:buClr>
        <a:buSzPct val="80000"/>
        <a:buFont typeface="Wingdings 3" panose="05040102010807070707" pitchFamily="18" charset="2"/>
        <a:buChar char=""/>
        <a:defRPr sz="1117" kern="1200" cap="none">
          <a:solidFill>
            <a:schemeClr val="bg2">
              <a:lumMod val="75000"/>
            </a:schemeClr>
          </a:solidFill>
          <a:effectLst/>
          <a:latin typeface="+mn-lt"/>
          <a:ea typeface="+mn-ea"/>
          <a:cs typeface="+mn-cs"/>
        </a:defRPr>
      </a:lvl3pPr>
      <a:lvl4pPr marL="1077666" indent="-119741" algn="l" defTabSz="319308" rtl="0" eaLnBrk="1" latinLnBrk="0" hangingPunct="1">
        <a:spcBef>
          <a:spcPct val="20000"/>
        </a:spcBef>
        <a:spcAft>
          <a:spcPts val="419"/>
        </a:spcAft>
        <a:buClr>
          <a:schemeClr val="tx1"/>
        </a:buClr>
        <a:buSzPct val="80000"/>
        <a:buFont typeface="Wingdings 3" panose="05040102010807070707" pitchFamily="18" charset="2"/>
        <a:buChar char=""/>
        <a:defRPr sz="978" kern="1200" cap="none">
          <a:solidFill>
            <a:schemeClr val="bg2">
              <a:lumMod val="75000"/>
            </a:schemeClr>
          </a:solidFill>
          <a:effectLst/>
          <a:latin typeface="+mn-lt"/>
          <a:ea typeface="+mn-ea"/>
          <a:cs typeface="+mn-cs"/>
        </a:defRPr>
      </a:lvl4pPr>
      <a:lvl5pPr marL="1396975" indent="-119741" algn="l" defTabSz="319308" rtl="0" eaLnBrk="1" latinLnBrk="0" hangingPunct="1">
        <a:spcBef>
          <a:spcPct val="20000"/>
        </a:spcBef>
        <a:spcAft>
          <a:spcPts val="419"/>
        </a:spcAft>
        <a:buClr>
          <a:schemeClr val="tx1"/>
        </a:buClr>
        <a:buSzPct val="80000"/>
        <a:buFont typeface="Wingdings 3" panose="05040102010807070707" pitchFamily="18" charset="2"/>
        <a:buChar char=""/>
        <a:defRPr sz="978" kern="1200" cap="none">
          <a:solidFill>
            <a:schemeClr val="bg2">
              <a:lumMod val="75000"/>
            </a:schemeClr>
          </a:solidFill>
          <a:effectLst/>
          <a:latin typeface="+mn-lt"/>
          <a:ea typeface="+mn-ea"/>
          <a:cs typeface="+mn-cs"/>
        </a:defRPr>
      </a:lvl5pPr>
      <a:lvl6pPr marL="1756197" indent="-159654" algn="l" defTabSz="319308" rtl="0" eaLnBrk="1" latinLnBrk="0" hangingPunct="1">
        <a:spcBef>
          <a:spcPct val="20000"/>
        </a:spcBef>
        <a:spcAft>
          <a:spcPts val="419"/>
        </a:spcAft>
        <a:buClr>
          <a:schemeClr val="tx1"/>
        </a:buClr>
        <a:buSzPct val="80000"/>
        <a:buFont typeface="Wingdings 3" panose="05040102010807070707" pitchFamily="18" charset="2"/>
        <a:buChar char=""/>
        <a:defRPr sz="978" kern="1200" cap="none">
          <a:solidFill>
            <a:schemeClr val="bg2">
              <a:lumMod val="75000"/>
            </a:schemeClr>
          </a:solidFill>
          <a:effectLst/>
          <a:latin typeface="+mn-lt"/>
          <a:ea typeface="+mn-ea"/>
          <a:cs typeface="+mn-cs"/>
        </a:defRPr>
      </a:lvl6pPr>
      <a:lvl7pPr marL="2075505" indent="-159654" algn="l" defTabSz="319308" rtl="0" eaLnBrk="1" latinLnBrk="0" hangingPunct="1">
        <a:spcBef>
          <a:spcPct val="20000"/>
        </a:spcBef>
        <a:spcAft>
          <a:spcPts val="419"/>
        </a:spcAft>
        <a:buClr>
          <a:schemeClr val="tx1"/>
        </a:buClr>
        <a:buSzPct val="80000"/>
        <a:buFont typeface="Wingdings 3" panose="05040102010807070707" pitchFamily="18" charset="2"/>
        <a:buChar char=""/>
        <a:defRPr sz="978" kern="1200" cap="none">
          <a:solidFill>
            <a:schemeClr val="bg2">
              <a:lumMod val="75000"/>
            </a:schemeClr>
          </a:solidFill>
          <a:effectLst/>
          <a:latin typeface="+mn-lt"/>
          <a:ea typeface="+mn-ea"/>
          <a:cs typeface="+mn-cs"/>
        </a:defRPr>
      </a:lvl7pPr>
      <a:lvl8pPr marL="2394814" indent="-159654" algn="l" defTabSz="319308" rtl="0" eaLnBrk="1" latinLnBrk="0" hangingPunct="1">
        <a:spcBef>
          <a:spcPct val="20000"/>
        </a:spcBef>
        <a:spcAft>
          <a:spcPts val="419"/>
        </a:spcAft>
        <a:buClr>
          <a:schemeClr val="tx1"/>
        </a:buClr>
        <a:buSzPct val="80000"/>
        <a:buFont typeface="Wingdings 3" panose="05040102010807070707" pitchFamily="18" charset="2"/>
        <a:buChar char=""/>
        <a:defRPr sz="978" kern="1200" cap="none">
          <a:solidFill>
            <a:schemeClr val="bg2">
              <a:lumMod val="75000"/>
            </a:schemeClr>
          </a:solidFill>
          <a:effectLst/>
          <a:latin typeface="+mn-lt"/>
          <a:ea typeface="+mn-ea"/>
          <a:cs typeface="+mn-cs"/>
        </a:defRPr>
      </a:lvl8pPr>
      <a:lvl9pPr marL="2714122" indent="-159654" algn="l" defTabSz="319308" rtl="0" eaLnBrk="1" latinLnBrk="0" hangingPunct="1">
        <a:spcBef>
          <a:spcPct val="20000"/>
        </a:spcBef>
        <a:spcAft>
          <a:spcPts val="419"/>
        </a:spcAft>
        <a:buClr>
          <a:schemeClr val="tx1"/>
        </a:buClr>
        <a:buSzPct val="80000"/>
        <a:buFont typeface="Wingdings 3" panose="05040102010807070707" pitchFamily="18" charset="2"/>
        <a:buChar char=""/>
        <a:defRPr sz="978" kern="1200" cap="none">
          <a:solidFill>
            <a:schemeClr val="bg2">
              <a:lumMod val="75000"/>
            </a:schemeClr>
          </a:solidFill>
          <a:effectLst/>
          <a:latin typeface="+mn-lt"/>
          <a:ea typeface="+mn-ea"/>
          <a:cs typeface="+mn-cs"/>
        </a:defRPr>
      </a:lvl9pPr>
    </p:bodyStyle>
    <p:otherStyle>
      <a:defPPr>
        <a:defRPr lang="en-US"/>
      </a:defPPr>
      <a:lvl1pPr marL="0" algn="l" defTabSz="319308" rtl="0" eaLnBrk="1" latinLnBrk="0" hangingPunct="1">
        <a:defRPr sz="1257" kern="1200">
          <a:solidFill>
            <a:schemeClr val="tx1"/>
          </a:solidFill>
          <a:latin typeface="+mn-lt"/>
          <a:ea typeface="+mn-ea"/>
          <a:cs typeface="+mn-cs"/>
        </a:defRPr>
      </a:lvl1pPr>
      <a:lvl2pPr marL="319308" algn="l" defTabSz="319308" rtl="0" eaLnBrk="1" latinLnBrk="0" hangingPunct="1">
        <a:defRPr sz="1257" kern="1200">
          <a:solidFill>
            <a:schemeClr val="tx1"/>
          </a:solidFill>
          <a:latin typeface="+mn-lt"/>
          <a:ea typeface="+mn-ea"/>
          <a:cs typeface="+mn-cs"/>
        </a:defRPr>
      </a:lvl2pPr>
      <a:lvl3pPr marL="638617" algn="l" defTabSz="319308" rtl="0" eaLnBrk="1" latinLnBrk="0" hangingPunct="1">
        <a:defRPr sz="1257" kern="1200">
          <a:solidFill>
            <a:schemeClr val="tx1"/>
          </a:solidFill>
          <a:latin typeface="+mn-lt"/>
          <a:ea typeface="+mn-ea"/>
          <a:cs typeface="+mn-cs"/>
        </a:defRPr>
      </a:lvl3pPr>
      <a:lvl4pPr marL="957925" algn="l" defTabSz="319308" rtl="0" eaLnBrk="1" latinLnBrk="0" hangingPunct="1">
        <a:defRPr sz="1257" kern="1200">
          <a:solidFill>
            <a:schemeClr val="tx1"/>
          </a:solidFill>
          <a:latin typeface="+mn-lt"/>
          <a:ea typeface="+mn-ea"/>
          <a:cs typeface="+mn-cs"/>
        </a:defRPr>
      </a:lvl4pPr>
      <a:lvl5pPr marL="1277234" algn="l" defTabSz="319308" rtl="0" eaLnBrk="1" latinLnBrk="0" hangingPunct="1">
        <a:defRPr sz="1257" kern="1200">
          <a:solidFill>
            <a:schemeClr val="tx1"/>
          </a:solidFill>
          <a:latin typeface="+mn-lt"/>
          <a:ea typeface="+mn-ea"/>
          <a:cs typeface="+mn-cs"/>
        </a:defRPr>
      </a:lvl5pPr>
      <a:lvl6pPr marL="1596542" algn="l" defTabSz="319308" rtl="0" eaLnBrk="1" latinLnBrk="0" hangingPunct="1">
        <a:defRPr sz="1257" kern="1200">
          <a:solidFill>
            <a:schemeClr val="tx1"/>
          </a:solidFill>
          <a:latin typeface="+mn-lt"/>
          <a:ea typeface="+mn-ea"/>
          <a:cs typeface="+mn-cs"/>
        </a:defRPr>
      </a:lvl6pPr>
      <a:lvl7pPr marL="1915851" algn="l" defTabSz="319308" rtl="0" eaLnBrk="1" latinLnBrk="0" hangingPunct="1">
        <a:defRPr sz="1257" kern="1200">
          <a:solidFill>
            <a:schemeClr val="tx1"/>
          </a:solidFill>
          <a:latin typeface="+mn-lt"/>
          <a:ea typeface="+mn-ea"/>
          <a:cs typeface="+mn-cs"/>
        </a:defRPr>
      </a:lvl7pPr>
      <a:lvl8pPr marL="2235159" algn="l" defTabSz="319308" rtl="0" eaLnBrk="1" latinLnBrk="0" hangingPunct="1">
        <a:defRPr sz="1257" kern="1200">
          <a:solidFill>
            <a:schemeClr val="tx1"/>
          </a:solidFill>
          <a:latin typeface="+mn-lt"/>
          <a:ea typeface="+mn-ea"/>
          <a:cs typeface="+mn-cs"/>
        </a:defRPr>
      </a:lvl8pPr>
      <a:lvl9pPr marL="2554468" algn="l" defTabSz="319308" rtl="0" eaLnBrk="1" latinLnBrk="0" hangingPunct="1">
        <a:defRPr sz="12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linamercourifoundation.com/en/melina-mercouri/biography-2/"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Georgios_Papanikolaou"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aria_Callas" TargetMode="External"/><Relationship Id="rId2" Type="http://schemas.openxmlformats.org/officeDocument/2006/relationships/hyperlink" Target="https://en.wikipedia.org/wiki/Opera_News"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489725" y="2751934"/>
            <a:ext cx="5633261" cy="8642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ct val="110000"/>
              </a:lnSpc>
              <a:spcBef>
                <a:spcPct val="20000"/>
              </a:spcBef>
            </a:pPr>
            <a:r>
              <a:rPr lang="en-US" sz="4800" b="1" dirty="0" smtClean="0">
                <a:solidFill>
                  <a:srgbClr val="0066FF"/>
                </a:solidFill>
                <a:latin typeface="Calibri" pitchFamily="34" charset="0"/>
                <a:ea typeface="宋体" pitchFamily="2" charset="-122"/>
              </a:rPr>
              <a:t>Greece : 1950 - 2000 </a:t>
            </a:r>
            <a:endParaRPr lang="el-GR" sz="4800" b="1" dirty="0">
              <a:solidFill>
                <a:srgbClr val="0066FF"/>
              </a:solidFill>
              <a:latin typeface="Calibri" pitchFamily="34" charset="0"/>
              <a:ea typeface="宋体" pitchFamily="2" charset="-122"/>
            </a:endParaRPr>
          </a:p>
        </p:txBody>
      </p:sp>
      <p:sp>
        <p:nvSpPr>
          <p:cNvPr id="7" name="6 - Ορθογώνιο"/>
          <p:cNvSpPr/>
          <p:nvPr/>
        </p:nvSpPr>
        <p:spPr>
          <a:xfrm>
            <a:off x="489725" y="251604"/>
            <a:ext cx="5633261" cy="273305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ct val="110000"/>
              </a:lnSpc>
              <a:spcBef>
                <a:spcPct val="20000"/>
              </a:spcBef>
            </a:pPr>
            <a:r>
              <a:rPr lang="en-US" sz="5200" b="1" u="sng" dirty="0" smtClean="0">
                <a:solidFill>
                  <a:srgbClr val="0070C0"/>
                </a:solidFill>
                <a:latin typeface="Calibri" pitchFamily="34" charset="0"/>
              </a:rPr>
              <a:t>MIGRATION IN THE  PAST- FAMOUS GREEK MIGRANTS</a:t>
            </a:r>
            <a:endParaRPr lang="el-GR" sz="5200" b="1" dirty="0">
              <a:solidFill>
                <a:srgbClr val="0070C0"/>
              </a:solidFill>
              <a:latin typeface="Calibri" pitchFamily="34" charset="0"/>
              <a:ea typeface="宋体" pitchFamily="2" charset="-122"/>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2041" y="1073885"/>
            <a:ext cx="3528392" cy="2705228"/>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Melina </a:t>
            </a:r>
            <a:r>
              <a:rPr lang="en-US" sz="1400" dirty="0" err="1">
                <a:latin typeface="Calibri" panose="020F0502020204030204" pitchFamily="34" charset="0"/>
                <a:ea typeface="Calibri" panose="020F0502020204030204" pitchFamily="34" charset="0"/>
                <a:cs typeface="Times New Roman" panose="02020603050405020304" pitchFamily="18" charset="0"/>
              </a:rPr>
              <a:t>Mercouri</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Greek actress and Politian. </a:t>
            </a:r>
          </a:p>
          <a:p>
            <a:pPr marL="285750" indent="-285750">
              <a:lnSpc>
                <a:spcPct val="107000"/>
              </a:lnSpc>
              <a:spcAft>
                <a:spcPts val="800"/>
              </a:spcAft>
              <a:buFontTx/>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played </a:t>
            </a:r>
            <a:r>
              <a:rPr lang="en-US" sz="1400" dirty="0">
                <a:latin typeface="Calibri" panose="020F0502020204030204" pitchFamily="34" charset="0"/>
                <a:ea typeface="Calibri" panose="020F0502020204030204" pitchFamily="34" charset="0"/>
                <a:cs typeface="Times New Roman" panose="02020603050405020304" pitchFamily="18" charset="0"/>
              </a:rPr>
              <a:t>a leading role in the struggle against the Colonel’s Junta in 1967 – </a:t>
            </a:r>
            <a:r>
              <a:rPr lang="en-US" sz="1400" dirty="0" smtClean="0">
                <a:latin typeface="Calibri" panose="020F0502020204030204" pitchFamily="34" charset="0"/>
                <a:ea typeface="Calibri" panose="020F0502020204030204" pitchFamily="34" charset="0"/>
                <a:cs typeface="Times New Roman" panose="02020603050405020304" pitchFamily="18" charset="0"/>
              </a:rPr>
              <a:t>1974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Melina (the diminutive of her two names </a:t>
            </a:r>
            <a:r>
              <a:rPr lang="en-US" sz="1400" dirty="0" err="1">
                <a:latin typeface="Calibri" panose="020F0502020204030204" pitchFamily="34" charset="0"/>
                <a:ea typeface="Calibri" panose="020F0502020204030204" pitchFamily="34" charset="0"/>
                <a:cs typeface="Times New Roman" panose="02020603050405020304" pitchFamily="18" charset="0"/>
              </a:rPr>
              <a:t>Amalia</a:t>
            </a:r>
            <a:r>
              <a:rPr lang="en-US" sz="1400" dirty="0">
                <a:latin typeface="Calibri" panose="020F0502020204030204" pitchFamily="34" charset="0"/>
                <a:ea typeface="Calibri" panose="020F0502020204030204" pitchFamily="34" charset="0"/>
                <a:cs typeface="Times New Roman" panose="02020603050405020304" pitchFamily="18" charset="0"/>
              </a:rPr>
              <a:t> – Maria) </a:t>
            </a:r>
            <a:r>
              <a:rPr lang="en-US" sz="1400" dirty="0" err="1">
                <a:latin typeface="Calibri" panose="020F0502020204030204" pitchFamily="34" charset="0"/>
                <a:ea typeface="Calibri" panose="020F0502020204030204" pitchFamily="34" charset="0"/>
                <a:cs typeface="Times New Roman" panose="02020603050405020304" pitchFamily="18" charset="0"/>
              </a:rPr>
              <a:t>Mercouri</a:t>
            </a:r>
            <a:r>
              <a:rPr lang="en-US" sz="1400" dirty="0">
                <a:latin typeface="Calibri" panose="020F0502020204030204" pitchFamily="34" charset="0"/>
                <a:ea typeface="Calibri" panose="020F0502020204030204" pitchFamily="34" charset="0"/>
                <a:cs typeface="Times New Roman" panose="02020603050405020304" pitchFamily="18" charset="0"/>
              </a:rPr>
              <a:t> was </a:t>
            </a:r>
            <a:r>
              <a:rPr lang="en-US" sz="1400" dirty="0" smtClean="0">
                <a:latin typeface="Calibri" panose="020F0502020204030204" pitchFamily="34" charset="0"/>
                <a:ea typeface="Calibri" panose="020F0502020204030204" pitchFamily="34" charset="0"/>
                <a:cs typeface="Times New Roman" panose="02020603050405020304" pitchFamily="18" charset="0"/>
              </a:rPr>
              <a:t>born </a:t>
            </a:r>
            <a:r>
              <a:rPr lang="en-US" sz="1400" dirty="0">
                <a:latin typeface="Calibri" panose="020F0502020204030204" pitchFamily="34" charset="0"/>
                <a:ea typeface="Calibri" panose="020F0502020204030204" pitchFamily="34" charset="0"/>
                <a:cs typeface="Times New Roman" panose="02020603050405020304" pitchFamily="18" charset="0"/>
              </a:rPr>
              <a:t>in Athens on 18 October 1920 to a  family of politicians (her  grand father was Spyros </a:t>
            </a:r>
            <a:r>
              <a:rPr lang="en-US" sz="1400" dirty="0" err="1">
                <a:latin typeface="Calibri" panose="020F0502020204030204" pitchFamily="34" charset="0"/>
                <a:ea typeface="Calibri" panose="020F0502020204030204" pitchFamily="34" charset="0"/>
                <a:cs typeface="Times New Roman" panose="02020603050405020304" pitchFamily="18" charset="0"/>
              </a:rPr>
              <a:t>Mercouris</a:t>
            </a:r>
            <a:r>
              <a:rPr lang="en-US" sz="1400" dirty="0">
                <a:latin typeface="Calibri" panose="020F0502020204030204" pitchFamily="34" charset="0"/>
                <a:ea typeface="Calibri" panose="020F0502020204030204" pitchFamily="34" charset="0"/>
                <a:cs typeface="Times New Roman" panose="02020603050405020304" pitchFamily="18" charset="0"/>
              </a:rPr>
              <a:t> – one of the most successful and popular mayors of Athens, for more than 30 years)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2441" y="162496"/>
            <a:ext cx="2452823" cy="3129802"/>
          </a:xfrm>
          <a:prstGeom prst="rect">
            <a:avLst/>
          </a:prstGeom>
        </p:spPr>
      </p:pic>
      <p:sp>
        <p:nvSpPr>
          <p:cNvPr id="4" name="Ορθογώνιο 3"/>
          <p:cNvSpPr/>
          <p:nvPr/>
        </p:nvSpPr>
        <p:spPr>
          <a:xfrm>
            <a:off x="1" y="4265927"/>
            <a:ext cx="6334502" cy="253916"/>
          </a:xfrm>
          <a:prstGeom prst="rect">
            <a:avLst/>
          </a:prstGeom>
        </p:spPr>
        <p:txBody>
          <a:bodyPr wrap="square">
            <a:spAutoFit/>
          </a:bodyPr>
          <a:lstStyle/>
          <a:p>
            <a:r>
              <a:rPr lang="en-US" sz="1050" dirty="0" smtClean="0">
                <a:hlinkClick r:id="rId3"/>
              </a:rPr>
              <a:t>Info from https</a:t>
            </a:r>
            <a:r>
              <a:rPr lang="en-US" sz="1050" dirty="0">
                <a:hlinkClick r:id="rId3"/>
              </a:rPr>
              <a:t>://melinamercourifoundation.com/en/melina-mercouri/biography-2/</a:t>
            </a:r>
            <a:endParaRPr lang="en-US" sz="1050" dirty="0"/>
          </a:p>
        </p:txBody>
      </p:sp>
    </p:spTree>
    <p:extLst>
      <p:ext uri="{BB962C8B-B14F-4D97-AF65-F5344CB8AC3E}">
        <p14:creationId xmlns:p14="http://schemas.microsoft.com/office/powerpoint/2010/main" val="1246042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0033" y="195383"/>
            <a:ext cx="3960440" cy="3063659"/>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She emigrated to Paris then the US for her </a:t>
            </a:r>
            <a:r>
              <a:rPr lang="en-US" sz="1400" dirty="0" smtClean="0">
                <a:latin typeface="Calibri" panose="020F0502020204030204" pitchFamily="34" charset="0"/>
                <a:ea typeface="Calibri" panose="020F0502020204030204" pitchFamily="34" charset="0"/>
                <a:cs typeface="Times New Roman" panose="02020603050405020304" pitchFamily="18" charset="0"/>
              </a:rPr>
              <a:t>acting career.</a:t>
            </a:r>
          </a:p>
          <a:p>
            <a:pPr>
              <a:lnSpc>
                <a:spcPct val="107000"/>
              </a:lnSpc>
              <a:spcAft>
                <a:spcPts val="8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In </a:t>
            </a:r>
            <a:r>
              <a:rPr lang="en-US" sz="1400" dirty="0">
                <a:latin typeface="Calibri" panose="020F0502020204030204" pitchFamily="34" charset="0"/>
                <a:ea typeface="Calibri" panose="020F0502020204030204" pitchFamily="34" charset="0"/>
                <a:cs typeface="Times New Roman" panose="02020603050405020304" pitchFamily="18" charset="0"/>
              </a:rPr>
              <a:t>1960 she received the best actress prize in Cannes for “Never on Sunday”. The film also won five Oscar nominations.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Melina </a:t>
            </a:r>
            <a:r>
              <a:rPr lang="en-US" sz="1400" dirty="0" err="1">
                <a:latin typeface="Calibri" panose="020F0502020204030204" pitchFamily="34" charset="0"/>
                <a:ea typeface="Calibri" panose="020F0502020204030204" pitchFamily="34" charset="0"/>
                <a:cs typeface="Times New Roman" panose="02020603050405020304" pitchFamily="18" charset="0"/>
              </a:rPr>
              <a:t>Mercouri</a:t>
            </a:r>
            <a:r>
              <a:rPr lang="en-US" sz="1400" dirty="0">
                <a:latin typeface="Calibri" panose="020F0502020204030204" pitchFamily="34" charset="0"/>
                <a:ea typeface="Calibri" panose="020F0502020204030204" pitchFamily="34" charset="0"/>
                <a:cs typeface="Times New Roman" panose="02020603050405020304" pitchFamily="18" charset="0"/>
              </a:rPr>
              <a:t> combined the magic of the performing arts with the realism of politics. She was very actively involved in many aspects of social and political life, first during the struggle against the dictatorship and later, in 1977 as a Member of Parliament and, finally, from 1981 to 1989 and from 1993 until her death as Minister of Culture.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568" y="522536"/>
            <a:ext cx="2365554" cy="3402856"/>
          </a:xfrm>
          <a:prstGeom prst="rect">
            <a:avLst/>
          </a:prstGeom>
        </p:spPr>
      </p:pic>
    </p:spTree>
    <p:extLst>
      <p:ext uri="{BB962C8B-B14F-4D97-AF65-F5344CB8AC3E}">
        <p14:creationId xmlns:p14="http://schemas.microsoft.com/office/powerpoint/2010/main" val="4154289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098" y="473235"/>
            <a:ext cx="6428022" cy="553357"/>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During the seven years of the dictatorship (1967-1974) she was best known for her anti -junta </a:t>
            </a:r>
            <a:r>
              <a:rPr lang="en-US" sz="1400" dirty="0" smtClean="0">
                <a:latin typeface="Calibri" panose="020F0502020204030204" pitchFamily="34" charset="0"/>
                <a:ea typeface="Calibri" panose="020F0502020204030204" pitchFamily="34" charset="0"/>
                <a:cs typeface="Times New Roman" panose="02020603050405020304" pitchFamily="18" charset="0"/>
              </a:rPr>
              <a:t>activity in Europe and the US.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Ορθογώνιο 2"/>
          <p:cNvSpPr/>
          <p:nvPr/>
        </p:nvSpPr>
        <p:spPr>
          <a:xfrm>
            <a:off x="173221" y="1460680"/>
            <a:ext cx="3932216" cy="2730556"/>
          </a:xfrm>
          <a:prstGeom prst="rect">
            <a:avLst/>
          </a:prstGeom>
        </p:spPr>
        <p:txBody>
          <a:bodyPr wrap="square">
            <a:spAutoFit/>
          </a:bodyPr>
          <a:lstStyle/>
          <a:p>
            <a:pPr>
              <a:lnSpc>
                <a:spcPct val="107000"/>
              </a:lnSpc>
              <a:spcAft>
                <a:spcPts val="8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After </a:t>
            </a:r>
            <a:r>
              <a:rPr lang="en-US" sz="1400" dirty="0">
                <a:latin typeface="Calibri" panose="020F0502020204030204" pitchFamily="34" charset="0"/>
                <a:ea typeface="Calibri" panose="020F0502020204030204" pitchFamily="34" charset="0"/>
                <a:cs typeface="Times New Roman" panose="02020603050405020304" pitchFamily="18" charset="0"/>
              </a:rPr>
              <a:t>the fall of the dictatorship and the restoration of democracy in 1974, she settled in Greece where she continued her political activity in the Pan Hellenic Socialist Party (PASOK) to which she was a founding member. </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October 1981, Melina </a:t>
            </a:r>
            <a:r>
              <a:rPr lang="en-US" sz="1400" dirty="0" err="1">
                <a:latin typeface="Calibri" panose="020F0502020204030204" pitchFamily="34" charset="0"/>
                <a:ea typeface="Calibri" panose="020F0502020204030204" pitchFamily="34" charset="0"/>
                <a:cs typeface="Times New Roman" panose="02020603050405020304" pitchFamily="18" charset="0"/>
              </a:rPr>
              <a:t>Mercouri</a:t>
            </a:r>
            <a:r>
              <a:rPr lang="en-US" sz="1400" dirty="0">
                <a:latin typeface="Calibri" panose="020F0502020204030204" pitchFamily="34" charset="0"/>
                <a:ea typeface="Calibri" panose="020F0502020204030204" pitchFamily="34" charset="0"/>
                <a:cs typeface="Times New Roman" panose="02020603050405020304" pitchFamily="18" charset="0"/>
              </a:rPr>
              <a:t> was appointed Minister of Culture, a post she would keep for the whole 8 years of the PASOK government, the first Minister of Culture in Greece to remain in office for so long. Amongst her wide-ranging activities at the Ministry of Culture Melina </a:t>
            </a:r>
            <a:r>
              <a:rPr lang="en-US" sz="1400" dirty="0" err="1">
                <a:latin typeface="Calibri" panose="020F0502020204030204" pitchFamily="34" charset="0"/>
                <a:ea typeface="Calibri" panose="020F0502020204030204" pitchFamily="34" charset="0"/>
                <a:cs typeface="Times New Roman" panose="02020603050405020304" pitchFamily="18" charset="0"/>
              </a:rPr>
              <a:t>Mercouri</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148" y="1026592"/>
            <a:ext cx="2160240" cy="3164644"/>
          </a:xfrm>
          <a:prstGeom prst="rect">
            <a:avLst/>
          </a:prstGeom>
        </p:spPr>
      </p:pic>
    </p:spTree>
    <p:extLst>
      <p:ext uri="{BB962C8B-B14F-4D97-AF65-F5344CB8AC3E}">
        <p14:creationId xmlns:p14="http://schemas.microsoft.com/office/powerpoint/2010/main" val="134815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Ορθογώνιο 1"/>
          <p:cNvSpPr/>
          <p:nvPr/>
        </p:nvSpPr>
        <p:spPr>
          <a:xfrm>
            <a:off x="0" y="0"/>
            <a:ext cx="6408738" cy="1680588"/>
          </a:xfrm>
          <a:prstGeom prst="rect">
            <a:avLst/>
          </a:prstGeom>
        </p:spPr>
        <p:txBody>
          <a:bodyPr wrap="square">
            <a:spAutoFit/>
          </a:bodyPr>
          <a:lstStyle/>
          <a:p>
            <a:pPr>
              <a:lnSpc>
                <a:spcPct val="107000"/>
              </a:lnSpc>
              <a:spcAft>
                <a:spcPts val="800"/>
              </a:spcAft>
            </a:pP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Started the campaign for the return of the Parthenon Marbles presently in the British Museum</a:t>
            </a:r>
            <a:r>
              <a:rPr lang="en-US" sz="1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She introduced free access to museums and archaeological sites for Greek citizens as part of an overall education effort aimed at the people, youth in particular.</a:t>
            </a:r>
          </a:p>
          <a:p>
            <a:pPr>
              <a:lnSpc>
                <a:spcPct val="107000"/>
              </a:lnSpc>
              <a:spcAft>
                <a:spcPts val="800"/>
              </a:spcAft>
            </a:pPr>
            <a:r>
              <a:rPr lang="en-US" sz="1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She established the Municipal Regional Theatres and contributed to the creation and operation of Municipal Conservatories</a:t>
            </a:r>
            <a:r>
              <a:rPr lang="en-US" sz="1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Ορθογώνιο 2"/>
          <p:cNvSpPr/>
          <p:nvPr/>
        </p:nvSpPr>
        <p:spPr>
          <a:xfrm>
            <a:off x="108025" y="3314084"/>
            <a:ext cx="6407944" cy="1475404"/>
          </a:xfrm>
          <a:prstGeom prst="rect">
            <a:avLst/>
          </a:prstGeom>
        </p:spPr>
        <p:txBody>
          <a:bodyPr wrap="square">
            <a:spAutoFit/>
          </a:bodyPr>
          <a:lstStyle/>
          <a:p>
            <a:pPr>
              <a:lnSpc>
                <a:spcPct val="107000"/>
              </a:lnSpc>
              <a:spcAft>
                <a:spcPts val="800"/>
              </a:spcAft>
            </a:pP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1983, during the first Greek presidency, she invited the Culture Ministers of the ten European Union Member States, at the time, at an informal meeting in Zappeion where she asked them to participate in a joint action to increase the people’s cultural awareness, since there was no reference to cultural questions in the Treaty of Rome. So, on her initiative the sessions of the EEC Ministers of Culture were established.</a:t>
            </a:r>
            <a:endPar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07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8026" y="666552"/>
            <a:ext cx="6300712" cy="3627275"/>
          </a:xfrm>
          <a:prstGeom prst="rect">
            <a:avLst/>
          </a:prstGeom>
        </p:spPr>
        <p:txBody>
          <a:bodyPr wrap="square">
            <a:spAutoFit/>
          </a:bodyPr>
          <a:lstStyle/>
          <a:p>
            <a:pPr>
              <a:lnSpc>
                <a:spcPct val="107000"/>
              </a:lnSpc>
              <a:spcAft>
                <a:spcPts val="800"/>
              </a:spcAft>
            </a:pPr>
            <a:r>
              <a:rPr lang="en-US" sz="1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One of her greatest achievements as Minister of Culture was the establishment of the institution of the Cultural Capitals of Europe, with Athens being chosen as the first capital in 1985.</a:t>
            </a:r>
          </a:p>
          <a:p>
            <a:pPr>
              <a:lnSpc>
                <a:spcPct val="107000"/>
              </a:lnSpc>
              <a:spcAft>
                <a:spcPts val="800"/>
              </a:spcAft>
            </a:pP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 </a:t>
            </a:r>
            <a:r>
              <a:rPr lang="en-US" sz="1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dialogue </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with the countries of Eastern Europe began on her initiative when in 1988, during the second Greek presidency, she supported the idea of a cooperation between Eastern Europe and the European Union and tried to open up the borders despite the strong reservations of her European partners. The idea was implemented in 1989 with the celebration of the Month of Culture in Eastern countries.</a:t>
            </a:r>
          </a:p>
          <a:p>
            <a:pPr>
              <a:lnSpc>
                <a:spcPct val="107000"/>
              </a:lnSpc>
              <a:spcAft>
                <a:spcPts val="800"/>
              </a:spcAft>
            </a:pP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To link culture with education at all educational levels, by creating a new system of post-training of teachers so that in all subjects there be included cultural references..</a:t>
            </a:r>
          </a:p>
          <a:p>
            <a:pPr>
              <a:lnSpc>
                <a:spcPct val="107000"/>
              </a:lnSpc>
              <a:spcAft>
                <a:spcPts val="800"/>
              </a:spcAft>
            </a:pP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Melina </a:t>
            </a:r>
            <a:r>
              <a:rPr lang="en-US" sz="1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Mercouri</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died on 6 March 1994 at New York’s Memorial Hospital and her funeral was held, with Prime Minister’s honors, on 10 March 1994.</a:t>
            </a:r>
          </a:p>
        </p:txBody>
      </p:sp>
    </p:spTree>
    <p:extLst>
      <p:ext uri="{BB962C8B-B14F-4D97-AF65-F5344CB8AC3E}">
        <p14:creationId xmlns:p14="http://schemas.microsoft.com/office/powerpoint/2010/main" val="57409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30230" y="162496"/>
            <a:ext cx="2017796" cy="369332"/>
          </a:xfrm>
          <a:prstGeom prst="rect">
            <a:avLst/>
          </a:prstGeom>
        </p:spPr>
        <p:txBody>
          <a:bodyPr wrap="none">
            <a:spAutoFit/>
          </a:bodyPr>
          <a:lstStyle/>
          <a:p>
            <a:r>
              <a:rPr lang="en-US" sz="1800" b="1" dirty="0">
                <a:solidFill>
                  <a:schemeClr val="bg1"/>
                </a:solidFill>
                <a:latin typeface="Calibri" panose="020F0502020204030204" pitchFamily="34" charset="0"/>
                <a:cs typeface="Calibri" panose="020F0502020204030204" pitchFamily="34" charset="0"/>
              </a:rPr>
              <a:t>Arianna </a:t>
            </a:r>
            <a:r>
              <a:rPr lang="en-US" sz="1800" b="1" dirty="0" smtClean="0">
                <a:solidFill>
                  <a:schemeClr val="bg1"/>
                </a:solidFill>
                <a:latin typeface="Calibri" panose="020F0502020204030204" pitchFamily="34" charset="0"/>
                <a:cs typeface="Calibri" panose="020F0502020204030204" pitchFamily="34" charset="0"/>
              </a:rPr>
              <a:t>Huffington</a:t>
            </a:r>
            <a:endParaRPr lang="en-US" sz="1800" b="1" dirty="0">
              <a:solidFill>
                <a:schemeClr val="bg1"/>
              </a:solidFill>
              <a:latin typeface="Calibri" panose="020F0502020204030204" pitchFamily="34" charset="0"/>
              <a:cs typeface="Calibri" panose="020F0502020204030204" pitchFamily="34" charset="0"/>
            </a:endParaRPr>
          </a:p>
        </p:txBody>
      </p:sp>
      <p:sp>
        <p:nvSpPr>
          <p:cNvPr id="4" name="Ορθογώνιο 3"/>
          <p:cNvSpPr/>
          <p:nvPr/>
        </p:nvSpPr>
        <p:spPr>
          <a:xfrm>
            <a:off x="252041" y="1027689"/>
            <a:ext cx="2836679" cy="2893100"/>
          </a:xfrm>
          <a:prstGeom prst="rect">
            <a:avLst/>
          </a:prstGeom>
        </p:spPr>
        <p:txBody>
          <a:bodyPr wrap="square">
            <a:spAutoFit/>
          </a:bodyPr>
          <a:lstStyle/>
          <a:p>
            <a:r>
              <a:rPr lang="en-US" sz="1400" b="1" dirty="0" smtClean="0">
                <a:solidFill>
                  <a:schemeClr val="bg1"/>
                </a:solidFill>
                <a:latin typeface="Calibri" panose="020F0502020204030204" pitchFamily="34" charset="0"/>
                <a:cs typeface="Calibri" panose="020F0502020204030204" pitchFamily="34" charset="0"/>
              </a:rPr>
              <a:t>Born on </a:t>
            </a:r>
            <a:r>
              <a:rPr lang="en-US" sz="1400" b="1" dirty="0">
                <a:solidFill>
                  <a:schemeClr val="bg1"/>
                </a:solidFill>
                <a:latin typeface="Calibri" panose="020F0502020204030204" pitchFamily="34" charset="0"/>
                <a:cs typeface="Calibri" panose="020F0502020204030204" pitchFamily="34" charset="0"/>
              </a:rPr>
              <a:t>July 15, 1950 </a:t>
            </a:r>
            <a:r>
              <a:rPr lang="en-US" sz="1400" b="1" dirty="0" smtClean="0">
                <a:solidFill>
                  <a:schemeClr val="bg1"/>
                </a:solidFill>
                <a:latin typeface="Calibri" panose="020F0502020204030204" pitchFamily="34" charset="0"/>
                <a:cs typeface="Calibri" panose="020F0502020204030204" pitchFamily="34" charset="0"/>
              </a:rPr>
              <a:t>in Athens, Greece, </a:t>
            </a:r>
            <a:r>
              <a:rPr lang="en-US" sz="1400" b="1" dirty="0">
                <a:solidFill>
                  <a:schemeClr val="bg1"/>
                </a:solidFill>
                <a:latin typeface="Calibri" panose="020F0502020204030204" pitchFamily="34" charset="0"/>
                <a:cs typeface="Calibri" panose="020F0502020204030204" pitchFamily="34" charset="0"/>
              </a:rPr>
              <a:t> </a:t>
            </a:r>
            <a:r>
              <a:rPr lang="en-US" sz="1400" b="1" dirty="0" err="1">
                <a:solidFill>
                  <a:schemeClr val="bg1"/>
                </a:solidFill>
                <a:latin typeface="Calibri" panose="020F0502020204030204" pitchFamily="34" charset="0"/>
                <a:cs typeface="Calibri" panose="020F0502020204030204" pitchFamily="34" charset="0"/>
              </a:rPr>
              <a:t>Ariadni</a:t>
            </a:r>
            <a:r>
              <a:rPr lang="en-US" sz="1400" b="1" dirty="0">
                <a:solidFill>
                  <a:schemeClr val="bg1"/>
                </a:solidFill>
                <a:latin typeface="Calibri" panose="020F0502020204030204" pitchFamily="34" charset="0"/>
                <a:cs typeface="Calibri" panose="020F0502020204030204" pitchFamily="34" charset="0"/>
              </a:rPr>
              <a:t>-Anna </a:t>
            </a:r>
            <a:r>
              <a:rPr lang="en-US" sz="1400" b="1" dirty="0" err="1" smtClean="0">
                <a:solidFill>
                  <a:schemeClr val="bg1"/>
                </a:solidFill>
                <a:latin typeface="Calibri" panose="020F0502020204030204" pitchFamily="34" charset="0"/>
                <a:cs typeface="Calibri" panose="020F0502020204030204" pitchFamily="34" charset="0"/>
              </a:rPr>
              <a:t>Stasinopoulou</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is   syndicated</a:t>
            </a:r>
            <a:r>
              <a:rPr lang="en-US" sz="1400" b="1" dirty="0">
                <a:solidFill>
                  <a:schemeClr val="bg1"/>
                </a:solidFill>
                <a:latin typeface="Calibri" panose="020F0502020204030204" pitchFamily="34" charset="0"/>
                <a:cs typeface="Calibri" panose="020F0502020204030204" pitchFamily="34" charset="0"/>
              </a:rPr>
              <a:t> columnist, and businesswoman. She is the founder of </a:t>
            </a:r>
            <a:r>
              <a:rPr lang="en-US" sz="1400" b="1" i="1" dirty="0">
                <a:solidFill>
                  <a:schemeClr val="bg1"/>
                </a:solidFill>
                <a:latin typeface="Calibri" panose="020F0502020204030204" pitchFamily="34" charset="0"/>
                <a:cs typeface="Calibri" panose="020F0502020204030204" pitchFamily="34" charset="0"/>
              </a:rPr>
              <a:t>The Huffington Post</a:t>
            </a:r>
            <a:r>
              <a:rPr lang="en-US" sz="1400" b="1" dirty="0">
                <a:solidFill>
                  <a:schemeClr val="bg1"/>
                </a:solidFill>
                <a:latin typeface="Calibri" panose="020F0502020204030204" pitchFamily="34" charset="0"/>
                <a:cs typeface="Calibri" panose="020F0502020204030204" pitchFamily="34" charset="0"/>
              </a:rPr>
              <a:t>, the founder and CEO of Thrive Global, and the author of fifteen books. In May 2005, she launched </a:t>
            </a:r>
            <a:r>
              <a:rPr lang="en-US" sz="1400" b="1" i="1" dirty="0">
                <a:solidFill>
                  <a:schemeClr val="bg1"/>
                </a:solidFill>
                <a:latin typeface="Calibri" panose="020F0502020204030204" pitchFamily="34" charset="0"/>
                <a:cs typeface="Calibri" panose="020F0502020204030204" pitchFamily="34" charset="0"/>
              </a:rPr>
              <a:t>The Huffington Post</a:t>
            </a:r>
            <a:r>
              <a:rPr lang="en-US" sz="1400" b="1" dirty="0">
                <a:solidFill>
                  <a:schemeClr val="bg1"/>
                </a:solidFill>
                <a:latin typeface="Calibri" panose="020F0502020204030204" pitchFamily="34" charset="0"/>
                <a:cs typeface="Calibri" panose="020F0502020204030204" pitchFamily="34" charset="0"/>
              </a:rPr>
              <a:t>, a news and blog site. In August 2016, she launched Thrive Global, a corporate and consumer well-being and productivity platform.</a:t>
            </a:r>
          </a:p>
        </p:txBody>
      </p:sp>
      <p:pic>
        <p:nvPicPr>
          <p:cNvPr id="7170" name="Picture 2" descr="Arianna Huffington 2011 Shankbon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128" y="738560"/>
            <a:ext cx="2095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7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2041" y="1098600"/>
            <a:ext cx="2097435" cy="2462213"/>
          </a:xfrm>
          <a:prstGeom prst="rect">
            <a:avLst/>
          </a:prstGeom>
        </p:spPr>
        <p:txBody>
          <a:bodyPr wrap="square">
            <a:spAutoFit/>
          </a:bodyPr>
          <a:lstStyle/>
          <a:p>
            <a:r>
              <a:rPr lang="en-US" sz="1400" b="1" dirty="0">
                <a:solidFill>
                  <a:schemeClr val="bg1"/>
                </a:solidFill>
                <a:latin typeface="Calibri" panose="020F0502020204030204" pitchFamily="34" charset="0"/>
                <a:cs typeface="Calibri" panose="020F0502020204030204" pitchFamily="34" charset="0"/>
              </a:rPr>
              <a:t>In 2009, Huffington was No. 12 in </a:t>
            </a:r>
            <a:r>
              <a:rPr lang="en-US" sz="1400" b="1" i="1" dirty="0">
                <a:solidFill>
                  <a:schemeClr val="bg1"/>
                </a:solidFill>
                <a:latin typeface="Calibri" panose="020F0502020204030204" pitchFamily="34" charset="0"/>
                <a:cs typeface="Calibri" panose="020F0502020204030204" pitchFamily="34" charset="0"/>
              </a:rPr>
              <a:t>Forbes's</a:t>
            </a:r>
            <a:r>
              <a:rPr lang="en-US" sz="1400" b="1" dirty="0">
                <a:solidFill>
                  <a:schemeClr val="bg1"/>
                </a:solidFill>
                <a:latin typeface="Calibri" panose="020F0502020204030204" pitchFamily="34" charset="0"/>
                <a:cs typeface="Calibri" panose="020F0502020204030204" pitchFamily="34" charset="0"/>
              </a:rPr>
              <a:t> first-ever list of the Most Influential Women In </a:t>
            </a:r>
            <a:r>
              <a:rPr lang="en-US" sz="1400" b="1" dirty="0" smtClean="0">
                <a:solidFill>
                  <a:schemeClr val="bg1"/>
                </a:solidFill>
                <a:latin typeface="Calibri" panose="020F0502020204030204" pitchFamily="34" charset="0"/>
                <a:cs typeface="Calibri" panose="020F0502020204030204" pitchFamily="34" charset="0"/>
              </a:rPr>
              <a:t>Media. She </a:t>
            </a:r>
            <a:r>
              <a:rPr lang="en-US" sz="1400" b="1" dirty="0">
                <a:solidFill>
                  <a:schemeClr val="bg1"/>
                </a:solidFill>
                <a:latin typeface="Calibri" panose="020F0502020204030204" pitchFamily="34" charset="0"/>
                <a:cs typeface="Calibri" panose="020F0502020204030204" pitchFamily="34" charset="0"/>
              </a:rPr>
              <a:t>has also moved up to No. 42 in </a:t>
            </a:r>
            <a:r>
              <a:rPr lang="en-US" sz="1400" b="1" i="1" dirty="0" smtClean="0">
                <a:solidFill>
                  <a:schemeClr val="bg1"/>
                </a:solidFill>
                <a:latin typeface="Calibri" panose="020F0502020204030204" pitchFamily="34" charset="0"/>
                <a:cs typeface="Calibri" panose="020F0502020204030204" pitchFamily="34" charset="0"/>
              </a:rPr>
              <a:t>The Guardian’s</a:t>
            </a:r>
            <a:r>
              <a:rPr lang="en-US" sz="1400" b="1" dirty="0" smtClean="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Top 100 in Media </a:t>
            </a:r>
            <a:r>
              <a:rPr lang="en-US" sz="1400" b="1" dirty="0" smtClean="0">
                <a:solidFill>
                  <a:schemeClr val="bg1"/>
                </a:solidFill>
                <a:latin typeface="Calibri" panose="020F0502020204030204" pitchFamily="34" charset="0"/>
                <a:cs typeface="Calibri" panose="020F0502020204030204" pitchFamily="34" charset="0"/>
              </a:rPr>
              <a:t>List as </a:t>
            </a:r>
            <a:r>
              <a:rPr lang="en-US" sz="1400" b="1" dirty="0">
                <a:solidFill>
                  <a:schemeClr val="bg1"/>
                </a:solidFill>
                <a:latin typeface="Calibri" panose="020F0502020204030204" pitchFamily="34" charset="0"/>
                <a:cs typeface="Calibri" panose="020F0502020204030204" pitchFamily="34" charset="0"/>
              </a:rPr>
              <a:t>of 2014, she is listed by </a:t>
            </a:r>
            <a:r>
              <a:rPr lang="en-US" sz="1400" b="1" i="1" dirty="0">
                <a:solidFill>
                  <a:schemeClr val="bg1"/>
                </a:solidFill>
                <a:latin typeface="Calibri" panose="020F0502020204030204" pitchFamily="34" charset="0"/>
                <a:cs typeface="Calibri" panose="020F0502020204030204" pitchFamily="34" charset="0"/>
              </a:rPr>
              <a:t>Forbes</a:t>
            </a:r>
            <a:r>
              <a:rPr lang="en-US" sz="1400" b="1" dirty="0">
                <a:solidFill>
                  <a:schemeClr val="bg1"/>
                </a:solidFill>
                <a:latin typeface="Calibri" panose="020F0502020204030204" pitchFamily="34" charset="0"/>
                <a:cs typeface="Calibri" panose="020F0502020204030204" pitchFamily="34" charset="0"/>
              </a:rPr>
              <a:t> as the 52nd Most Powerful Woman in the World</a:t>
            </a:r>
          </a:p>
        </p:txBody>
      </p:sp>
      <p:pic>
        <p:nvPicPr>
          <p:cNvPr id="8196" name="Picture 4" descr="http://www.fashionavecpassion.com/wp-content/uploads/2013/05/fbro-in-528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297" y="522536"/>
            <a:ext cx="3517032" cy="27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5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8065" y="1170608"/>
            <a:ext cx="5580632" cy="2554545"/>
          </a:xfrm>
          <a:prstGeom prst="rect">
            <a:avLst/>
          </a:prstGeom>
        </p:spPr>
        <p:txBody>
          <a:bodyPr wrap="square">
            <a:spAutoFit/>
          </a:bodyPr>
          <a:lstStyle/>
          <a:p>
            <a:r>
              <a:rPr lang="en-US" sz="3200" b="1" i="1" dirty="0">
                <a:solidFill>
                  <a:srgbClr val="000000"/>
                </a:solidFill>
                <a:latin typeface="Calibri" panose="020F0502020204030204" pitchFamily="34" charset="0"/>
                <a:cs typeface="Calibri" panose="020F0502020204030204" pitchFamily="34" charset="0"/>
              </a:rPr>
              <a:t>“Fearlessness is not the absence of fear. It’s the mastery of fear. It’s about getting up one more time than we fall down.” – Arianna Huffington</a:t>
            </a:r>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26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116137" y="2178720"/>
            <a:ext cx="4104456" cy="523220"/>
          </a:xfrm>
          <a:prstGeom prst="rect">
            <a:avLst/>
          </a:prstGeom>
          <a:noFill/>
        </p:spPr>
        <p:txBody>
          <a:bodyPr wrap="square" rtlCol="0">
            <a:spAutoFit/>
          </a:bodyPr>
          <a:lstStyle/>
          <a:p>
            <a:r>
              <a:rPr lang="en-US" sz="2800" dirty="0" smtClean="0">
                <a:latin typeface="Bell MT" pitchFamily="18" charset="0"/>
              </a:rPr>
              <a:t>       </a:t>
            </a:r>
            <a:r>
              <a:rPr lang="en-US" sz="2800" dirty="0" smtClean="0">
                <a:solidFill>
                  <a:schemeClr val="bg1"/>
                </a:solidFill>
                <a:latin typeface="Bell MT" pitchFamily="18" charset="0"/>
              </a:rPr>
              <a:t>Thank you very much!</a:t>
            </a:r>
            <a:endParaRPr lang="el-GR" sz="2800" dirty="0">
              <a:solidFill>
                <a:schemeClr val="bg1"/>
              </a:solidFill>
            </a:endParaRPr>
          </a:p>
        </p:txBody>
      </p:sp>
      <p:sp>
        <p:nvSpPr>
          <p:cNvPr id="4" name="3 - Ορθογώνιο"/>
          <p:cNvSpPr/>
          <p:nvPr/>
        </p:nvSpPr>
        <p:spPr>
          <a:xfrm>
            <a:off x="756097" y="738560"/>
            <a:ext cx="5112568" cy="523220"/>
          </a:xfrm>
          <a:prstGeom prst="rect">
            <a:avLst/>
          </a:prstGeom>
        </p:spPr>
        <p:txBody>
          <a:bodyPr wrap="square">
            <a:spAutoFit/>
          </a:bodyPr>
          <a:lstStyle/>
          <a:p>
            <a:r>
              <a:rPr lang="en-US" sz="2800" dirty="0" smtClean="0">
                <a:solidFill>
                  <a:prstClr val="white"/>
                </a:solidFill>
                <a:latin typeface="Bell MT" pitchFamily="18" charset="0"/>
              </a:rPr>
              <a:t>~</a:t>
            </a:r>
            <a:r>
              <a:rPr lang="en-US" sz="2800" dirty="0" smtClean="0">
                <a:solidFill>
                  <a:schemeClr val="bg1"/>
                </a:solidFill>
                <a:latin typeface="Bell MT" pitchFamily="18" charset="0"/>
              </a:rPr>
              <a:t>End of presentation~ </a:t>
            </a:r>
            <a:endParaRPr lang="el-GR"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344" name="Group 8"/>
          <p:cNvGraphicFramePr>
            <a:graphicFrameLocks noGrp="1"/>
          </p:cNvGraphicFramePr>
          <p:nvPr/>
        </p:nvGraphicFramePr>
        <p:xfrm>
          <a:off x="4646335" y="1490063"/>
          <a:ext cx="1441966" cy="404446"/>
        </p:xfrm>
        <a:graphic>
          <a:graphicData uri="http://schemas.openxmlformats.org/drawingml/2006/table">
            <a:tbl>
              <a:tblPr/>
              <a:tblGrid>
                <a:gridCol w="1441966">
                  <a:extLst>
                    <a:ext uri="{9D8B030D-6E8A-4147-A177-3AD203B41FA5}">
                      <a16:colId xmlns:a16="http://schemas.microsoft.com/office/drawing/2014/main" val="20000"/>
                    </a:ext>
                  </a:extLst>
                </a:gridCol>
              </a:tblGrid>
              <a:tr h="404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1100" b="1" i="0" kern="1200" dirty="0" smtClean="0">
                          <a:solidFill>
                            <a:srgbClr val="FFFF00"/>
                          </a:solidFill>
                          <a:latin typeface="+mn-lt"/>
                          <a:ea typeface="+mn-ea"/>
                          <a:cs typeface="+mn-cs"/>
                        </a:rPr>
                        <a:t>Colegiul Economic Buzău</a:t>
                      </a:r>
                      <a:r>
                        <a:rPr kumimoji="0" lang="it-IT" altLang="zh-CN" sz="1100" b="1" i="0" u="none" strike="noStrike" cap="none" normalizeH="0" baseline="0" dirty="0" smtClean="0">
                          <a:ln>
                            <a:noFill/>
                          </a:ln>
                          <a:solidFill>
                            <a:srgbClr val="FFFF00"/>
                          </a:solidFill>
                          <a:effectLst/>
                          <a:latin typeface="Trebuchet MS" pitchFamily="34" charset="0"/>
                          <a:ea typeface="宋体" pitchFamily="2" charset="-122"/>
                          <a:cs typeface="Times New Roman" pitchFamily="18" charset="0"/>
                        </a:rPr>
                        <a:t> , Romania</a:t>
                      </a:r>
                    </a:p>
                  </a:txBody>
                  <a:tcPr marL="64087" marR="64087" marT="31930" marB="3193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356" name="Group 20"/>
          <p:cNvGraphicFramePr>
            <a:graphicFrameLocks noGrp="1"/>
          </p:cNvGraphicFramePr>
          <p:nvPr/>
        </p:nvGraphicFramePr>
        <p:xfrm>
          <a:off x="1602185" y="372516"/>
          <a:ext cx="1869215" cy="574739"/>
        </p:xfrm>
        <a:graphic>
          <a:graphicData uri="http://schemas.openxmlformats.org/drawingml/2006/table">
            <a:tbl>
              <a:tblPr/>
              <a:tblGrid>
                <a:gridCol w="1869215">
                  <a:extLst>
                    <a:ext uri="{9D8B030D-6E8A-4147-A177-3AD203B41FA5}">
                      <a16:colId xmlns:a16="http://schemas.microsoft.com/office/drawing/2014/main" val="20000"/>
                    </a:ext>
                  </a:extLst>
                </a:gridCol>
              </a:tblGrid>
              <a:tr h="574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100" b="1" i="0" kern="1200" dirty="0" smtClean="0">
                          <a:solidFill>
                            <a:srgbClr val="00C800"/>
                          </a:solidFill>
                          <a:latin typeface="Trebuchet MS" pitchFamily="34" charset="0"/>
                          <a:ea typeface="+mn-ea"/>
                          <a:cs typeface="+mn-cs"/>
                        </a:rPr>
                        <a:t>Gymnasium </a:t>
                      </a:r>
                      <a:r>
                        <a:rPr lang="en-GB" sz="1100" b="1" i="0" kern="1200" dirty="0" err="1" smtClean="0">
                          <a:solidFill>
                            <a:srgbClr val="00C800"/>
                          </a:solidFill>
                          <a:latin typeface="Trebuchet MS" pitchFamily="34" charset="0"/>
                          <a:ea typeface="+mn-ea"/>
                          <a:cs typeface="+mn-cs"/>
                        </a:rPr>
                        <a:t>Neue</a:t>
                      </a:r>
                      <a:r>
                        <a:rPr lang="en-GB" sz="1100" b="1" i="0" kern="1200" dirty="0" smtClean="0">
                          <a:solidFill>
                            <a:srgbClr val="00C800"/>
                          </a:solidFill>
                          <a:latin typeface="Trebuchet MS" pitchFamily="34" charset="0"/>
                          <a:ea typeface="+mn-ea"/>
                          <a:cs typeface="+mn-cs"/>
                        </a:rPr>
                        <a:t> </a:t>
                      </a:r>
                      <a:r>
                        <a:rPr lang="en-GB" sz="1100" b="1" i="0" kern="1200" dirty="0" err="1" smtClean="0">
                          <a:solidFill>
                            <a:srgbClr val="00C800"/>
                          </a:solidFill>
                          <a:latin typeface="Trebuchet MS" pitchFamily="34" charset="0"/>
                          <a:ea typeface="+mn-ea"/>
                          <a:cs typeface="+mn-cs"/>
                        </a:rPr>
                        <a:t>Oberschule</a:t>
                      </a:r>
                      <a:r>
                        <a:rPr lang="en-GB" sz="1100" b="1" i="0" kern="1200" dirty="0" smtClean="0">
                          <a:solidFill>
                            <a:srgbClr val="00C800"/>
                          </a:solidFill>
                          <a:latin typeface="Trebuchet MS" pitchFamily="34" charset="0"/>
                          <a:ea typeface="+mn-ea"/>
                          <a:cs typeface="+mn-cs"/>
                        </a:rPr>
                        <a:t> , </a:t>
                      </a:r>
                      <a:r>
                        <a:rPr lang="en-GB" sz="1100" b="1" i="0" kern="1200" dirty="0" err="1" smtClean="0">
                          <a:solidFill>
                            <a:srgbClr val="00C800"/>
                          </a:solidFill>
                          <a:latin typeface="Trebuchet MS" pitchFamily="34" charset="0"/>
                          <a:ea typeface="+mn-ea"/>
                          <a:cs typeface="+mn-cs"/>
                        </a:rPr>
                        <a:t>Braunschweig</a:t>
                      </a:r>
                      <a:r>
                        <a:rPr lang="en-GB" sz="1100" b="1" i="0" kern="1200" dirty="0" smtClean="0">
                          <a:solidFill>
                            <a:srgbClr val="00C800"/>
                          </a:solidFill>
                          <a:latin typeface="Trebuchet MS" pitchFamily="34" charset="0"/>
                          <a:ea typeface="+mn-ea"/>
                          <a:cs typeface="+mn-cs"/>
                        </a:rPr>
                        <a:t>,</a:t>
                      </a:r>
                      <a:r>
                        <a:rPr kumimoji="0" lang="it-IT" altLang="zh-CN" sz="1100" b="1" i="0" u="none" strike="noStrike" cap="none" normalizeH="0" baseline="0" dirty="0" smtClean="0">
                          <a:ln>
                            <a:noFill/>
                          </a:ln>
                          <a:solidFill>
                            <a:srgbClr val="00C800"/>
                          </a:solidFill>
                          <a:effectLst/>
                          <a:latin typeface="Trebuchet MS" pitchFamily="34" charset="0"/>
                          <a:ea typeface="宋体" pitchFamily="2" charset="-122"/>
                          <a:cs typeface="Times New Roman" pitchFamily="18" charset="0"/>
                        </a:rPr>
                        <a:t>Germany</a:t>
                      </a:r>
                    </a:p>
                  </a:txBody>
                  <a:tcPr marL="64087" marR="64087" marT="31930" marB="3193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362" name="Group 26"/>
          <p:cNvGraphicFramePr>
            <a:graphicFrameLocks noGrp="1"/>
          </p:cNvGraphicFramePr>
          <p:nvPr/>
        </p:nvGraphicFramePr>
        <p:xfrm>
          <a:off x="1655591" y="2607610"/>
          <a:ext cx="1708997" cy="404446"/>
        </p:xfrm>
        <a:graphic>
          <a:graphicData uri="http://schemas.openxmlformats.org/drawingml/2006/table">
            <a:tbl>
              <a:tblPr/>
              <a:tblGrid>
                <a:gridCol w="1708997">
                  <a:extLst>
                    <a:ext uri="{9D8B030D-6E8A-4147-A177-3AD203B41FA5}">
                      <a16:colId xmlns:a16="http://schemas.microsoft.com/office/drawing/2014/main" val="20000"/>
                    </a:ext>
                  </a:extLst>
                </a:gridCol>
              </a:tblGrid>
              <a:tr h="40444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zh-CN" sz="1100" b="1" i="0" u="none" strike="noStrike" cap="none" normalizeH="0" baseline="0" dirty="0" smtClean="0">
                          <a:ln>
                            <a:noFill/>
                          </a:ln>
                          <a:solidFill>
                            <a:srgbClr val="FF3300"/>
                          </a:solidFill>
                          <a:effectLst/>
                          <a:latin typeface="Trebuchet MS" pitchFamily="34" charset="0"/>
                          <a:ea typeface="宋体" pitchFamily="2" charset="-122"/>
                          <a:cs typeface="Times New Roman" pitchFamily="18" charset="0"/>
                        </a:rPr>
                        <a:t>IES Luis Seoane, Pontevedra, Spain</a:t>
                      </a:r>
                    </a:p>
                  </a:txBody>
                  <a:tcPr marL="64087" marR="64087" marT="31930" marB="3193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374" name="Rectangle 38"/>
          <p:cNvSpPr>
            <a:spLocks noChangeArrowheads="1"/>
          </p:cNvSpPr>
          <p:nvPr/>
        </p:nvSpPr>
        <p:spPr bwMode="auto">
          <a:xfrm>
            <a:off x="1708997" y="1490063"/>
            <a:ext cx="1495372" cy="523095"/>
          </a:xfrm>
          <a:prstGeom prst="rect">
            <a:avLst/>
          </a:prstGeom>
          <a:noFill/>
          <a:ln w="9525">
            <a:noFill/>
            <a:miter lim="800000"/>
            <a:headEnd/>
            <a:tailEnd/>
          </a:ln>
          <a:effectLst/>
        </p:spPr>
        <p:txBody>
          <a:bodyPr lIns="12596" tIns="7558" rIns="12596" bIns="7558" anchor="ctr">
            <a:spAutoFit/>
          </a:bodyPr>
          <a:lstStyle/>
          <a:p>
            <a:pPr eaLnBrk="0" hangingPunct="0"/>
            <a:r>
              <a:rPr lang="en-US" altLang="zh-CN" sz="1100" b="1" dirty="0" smtClean="0">
                <a:solidFill>
                  <a:srgbClr val="00B0F0"/>
                </a:solidFill>
                <a:latin typeface="Trebuchet MS" pitchFamily="34" charset="0"/>
                <a:ea typeface="宋体" pitchFamily="2" charset="-122"/>
              </a:rPr>
              <a:t>EBI Francisco Ferreira Drummond, Terceira Portugal</a:t>
            </a:r>
            <a:r>
              <a:rPr lang="el-GR" altLang="zh-CN" sz="1100" b="1" dirty="0" smtClean="0">
                <a:solidFill>
                  <a:srgbClr val="00B0F0"/>
                </a:solidFill>
                <a:latin typeface="Trebuchet MS" pitchFamily="34" charset="0"/>
              </a:rPr>
              <a:t> </a:t>
            </a:r>
            <a:endParaRPr lang="el-GR" altLang="zh-CN" sz="1100" b="1" dirty="0">
              <a:solidFill>
                <a:srgbClr val="00B0F0"/>
              </a:solidFill>
              <a:latin typeface="Trebuchet MS" pitchFamily="34" charset="0"/>
            </a:endParaRPr>
          </a:p>
        </p:txBody>
      </p:sp>
      <p:graphicFrame>
        <p:nvGraphicFramePr>
          <p:cNvPr id="14382" name="Group 46"/>
          <p:cNvGraphicFramePr>
            <a:graphicFrameLocks noGrp="1"/>
          </p:cNvGraphicFramePr>
          <p:nvPr/>
        </p:nvGraphicFramePr>
        <p:xfrm>
          <a:off x="4539523" y="372516"/>
          <a:ext cx="1495372" cy="574739"/>
        </p:xfrm>
        <a:graphic>
          <a:graphicData uri="http://schemas.openxmlformats.org/drawingml/2006/table">
            <a:tbl>
              <a:tblPr/>
              <a:tblGrid>
                <a:gridCol w="1495372">
                  <a:extLst>
                    <a:ext uri="{9D8B030D-6E8A-4147-A177-3AD203B41FA5}">
                      <a16:colId xmlns:a16="http://schemas.microsoft.com/office/drawing/2014/main" val="20000"/>
                    </a:ext>
                  </a:extLst>
                </a:gridCol>
              </a:tblGrid>
              <a:tr h="574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zh-CN" sz="1100" b="1" i="0" u="none" strike="noStrike" cap="none" normalizeH="0" baseline="0" dirty="0" smtClean="0">
                          <a:ln>
                            <a:noFill/>
                          </a:ln>
                          <a:solidFill>
                            <a:srgbClr val="3399FF"/>
                          </a:solidFill>
                          <a:effectLst/>
                          <a:latin typeface="Trebuchet MS" pitchFamily="34" charset="0"/>
                          <a:ea typeface="宋体" pitchFamily="2" charset="-122"/>
                          <a:cs typeface="Times New Roman" pitchFamily="18" charset="0"/>
                        </a:rPr>
                        <a:t>3rd Gymnasio of Kalamata Kalamata, Greece</a:t>
                      </a:r>
                    </a:p>
                  </a:txBody>
                  <a:tcPr marL="64087" marR="64087" marT="31930" marB="3193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7" name="Picture 3" descr="E:\Οι εικόνες μου\Animation Factory Essential Collection 3 Vol 11\animations\flags\nations_g_to_n\german_state_fa_lb.gif"/>
          <p:cNvPicPr>
            <a:picLocks noChangeAspect="1" noChangeArrowheads="1" noCrop="1"/>
          </p:cNvPicPr>
          <p:nvPr/>
        </p:nvPicPr>
        <p:blipFill>
          <a:blip r:embed="rId3"/>
          <a:srcRect/>
          <a:stretch>
            <a:fillRect/>
          </a:stretch>
        </p:blipFill>
        <p:spPr bwMode="auto">
          <a:xfrm>
            <a:off x="427249" y="319300"/>
            <a:ext cx="1041420" cy="791596"/>
          </a:xfrm>
          <a:prstGeom prst="rect">
            <a:avLst/>
          </a:prstGeom>
          <a:noFill/>
        </p:spPr>
      </p:pic>
      <p:pic>
        <p:nvPicPr>
          <p:cNvPr id="1028" name="Picture 4" descr="E:\Οι εικόνες μου\Animation Factory Essential Collection 3 Vol 11\animations\flags\nations_g_to_n\greece_fa_lb.gif"/>
          <p:cNvPicPr>
            <a:picLocks noChangeAspect="1" noChangeArrowheads="1" noCrop="1"/>
          </p:cNvPicPr>
          <p:nvPr/>
        </p:nvPicPr>
        <p:blipFill>
          <a:blip r:embed="rId4"/>
          <a:srcRect/>
          <a:stretch>
            <a:fillRect/>
          </a:stretch>
        </p:blipFill>
        <p:spPr bwMode="auto">
          <a:xfrm>
            <a:off x="3578212" y="319300"/>
            <a:ext cx="1041420" cy="791596"/>
          </a:xfrm>
          <a:prstGeom prst="rect">
            <a:avLst/>
          </a:prstGeom>
          <a:noFill/>
        </p:spPr>
      </p:pic>
      <p:pic>
        <p:nvPicPr>
          <p:cNvPr id="1029" name="Picture 5" descr="E:\Οι εικόνες μου\Animation Factory Essential Collection 3 Vol 11\animations\flags\nations_o_to_z\portugal_fa_lb.gif"/>
          <p:cNvPicPr>
            <a:picLocks noChangeAspect="1" noChangeArrowheads="1" noCrop="1"/>
          </p:cNvPicPr>
          <p:nvPr/>
        </p:nvPicPr>
        <p:blipFill>
          <a:blip r:embed="rId5"/>
          <a:srcRect/>
          <a:stretch>
            <a:fillRect/>
          </a:stretch>
        </p:blipFill>
        <p:spPr bwMode="auto">
          <a:xfrm>
            <a:off x="694280" y="1543280"/>
            <a:ext cx="1041420" cy="791596"/>
          </a:xfrm>
          <a:prstGeom prst="rect">
            <a:avLst/>
          </a:prstGeom>
          <a:noFill/>
        </p:spPr>
      </p:pic>
      <p:pic>
        <p:nvPicPr>
          <p:cNvPr id="1030" name="Picture 6" descr="E:\Οι εικόνες μου\Animation Factory Essential Collection 3 Vol 11\animations\flags\nations_o_to_z\romania_fa_lb.gif"/>
          <p:cNvPicPr>
            <a:picLocks noChangeAspect="1" noChangeArrowheads="1" noCrop="1"/>
          </p:cNvPicPr>
          <p:nvPr/>
        </p:nvPicPr>
        <p:blipFill>
          <a:blip r:embed="rId6"/>
          <a:srcRect/>
          <a:stretch>
            <a:fillRect/>
          </a:stretch>
        </p:blipFill>
        <p:spPr bwMode="auto">
          <a:xfrm>
            <a:off x="3631618" y="1436847"/>
            <a:ext cx="1041420" cy="791596"/>
          </a:xfrm>
          <a:prstGeom prst="rect">
            <a:avLst/>
          </a:prstGeom>
          <a:noFill/>
        </p:spPr>
      </p:pic>
      <p:pic>
        <p:nvPicPr>
          <p:cNvPr id="1031" name="Picture 7" descr="E:\Οι εικόνες μου\Animation Factory Essential Collection 3 Vol 11\animations\flags\nations_o_to_z\spain_fa_lb.gif"/>
          <p:cNvPicPr>
            <a:picLocks noChangeAspect="1" noChangeArrowheads="1" noCrop="1"/>
          </p:cNvPicPr>
          <p:nvPr/>
        </p:nvPicPr>
        <p:blipFill>
          <a:blip r:embed="rId7"/>
          <a:srcRect/>
          <a:stretch>
            <a:fillRect/>
          </a:stretch>
        </p:blipFill>
        <p:spPr bwMode="auto">
          <a:xfrm>
            <a:off x="640874" y="2554394"/>
            <a:ext cx="1041420" cy="791596"/>
          </a:xfrm>
          <a:prstGeom prst="rect">
            <a:avLst/>
          </a:prstGeom>
          <a:noFill/>
        </p:spPr>
      </p:pic>
      <p:pic>
        <p:nvPicPr>
          <p:cNvPr id="1032" name="Picture 8" descr="E:\Οι εικόνες μου\Animation Factory Essential Collection 3 Vol 11\animations\flags\treaty_organizations\european_union_dark_b_a_lb.gif"/>
          <p:cNvPicPr>
            <a:picLocks noChangeAspect="1" noChangeArrowheads="1" noCrop="1"/>
          </p:cNvPicPr>
          <p:nvPr/>
        </p:nvPicPr>
        <p:blipFill>
          <a:blip r:embed="rId8"/>
          <a:srcRect/>
          <a:stretch>
            <a:fillRect/>
          </a:stretch>
        </p:blipFill>
        <p:spPr bwMode="auto">
          <a:xfrm>
            <a:off x="3417994" y="2394744"/>
            <a:ext cx="1041420" cy="791596"/>
          </a:xfrm>
          <a:prstGeom prst="rect">
            <a:avLst/>
          </a:prstGeom>
          <a:noFill/>
        </p:spPr>
      </p:pic>
      <p:pic>
        <p:nvPicPr>
          <p:cNvPr id="1033" name="Picture 9" descr="C:\Users\MARIA MIT\Desktop\Documents\ERASMUS+ MEDIA LITERACY\pictures\eu_flag_co_funded_pos_[rgb]_left.jpg"/>
          <p:cNvPicPr>
            <a:picLocks noChangeAspect="1" noChangeArrowheads="1"/>
          </p:cNvPicPr>
          <p:nvPr/>
        </p:nvPicPr>
        <p:blipFill>
          <a:blip r:embed="rId9" cstate="print"/>
          <a:srcRect/>
          <a:stretch>
            <a:fillRect/>
          </a:stretch>
        </p:blipFill>
        <p:spPr bwMode="auto">
          <a:xfrm>
            <a:off x="4432711" y="2501177"/>
            <a:ext cx="1815809" cy="515932"/>
          </a:xfrm>
          <a:prstGeom prst="rect">
            <a:avLst/>
          </a:prstGeom>
          <a:noFill/>
        </p:spPr>
      </p:pic>
      <p:sp>
        <p:nvSpPr>
          <p:cNvPr id="2049" name="Rectangle 1"/>
          <p:cNvSpPr>
            <a:spLocks noChangeArrowheads="1"/>
          </p:cNvSpPr>
          <p:nvPr/>
        </p:nvSpPr>
        <p:spPr bwMode="auto">
          <a:xfrm>
            <a:off x="0" y="3466314"/>
            <a:ext cx="3704435" cy="987945"/>
          </a:xfrm>
          <a:prstGeom prst="rect">
            <a:avLst/>
          </a:prstGeom>
          <a:noFill/>
          <a:ln w="9525">
            <a:noFill/>
            <a:miter lim="800000"/>
            <a:headEnd/>
            <a:tailEnd/>
          </a:ln>
          <a:effectLst/>
        </p:spPr>
        <p:txBody>
          <a:bodyPr vert="horz" wrap="square" lIns="63990" tIns="31995" rIns="63990" bIns="31995" numCol="1" anchor="ctr" anchorCtr="0" compatLnSpc="1">
            <a:prstTxWarp prst="textNoShape">
              <a:avLst/>
            </a:prstTxWarp>
            <a:spAutoFit/>
          </a:bodyPr>
          <a:lstStyle/>
          <a:p>
            <a:r>
              <a:rPr lang="en-US" sz="1000" i="1" dirty="0" smtClean="0">
                <a:solidFill>
                  <a:srgbClr val="00B0F0"/>
                </a:solidFill>
                <a:latin typeface="Calibri" pitchFamily="34" charset="0"/>
                <a:ea typeface="Times New Roman" pitchFamily="18" charset="0"/>
                <a:cs typeface="Arial" pitchFamily="34" charset="0"/>
              </a:rPr>
              <a:t>"This presentation has been prepared exclusively for educational purposes under the Creative Commons Attribution (</a:t>
            </a:r>
            <a:r>
              <a:rPr lang="en-GB" sz="1000" i="1" dirty="0" smtClean="0">
                <a:solidFill>
                  <a:srgbClr val="00B0F0"/>
                </a:solidFill>
                <a:latin typeface="Calibri" pitchFamily="34" charset="0"/>
              </a:rPr>
              <a:t>Attribution, Share Alike) </a:t>
            </a:r>
            <a:r>
              <a:rPr lang="en-US" sz="1000" i="1" dirty="0" smtClean="0">
                <a:solidFill>
                  <a:srgbClr val="00B0F0"/>
                </a:solidFill>
                <a:latin typeface="Calibri" pitchFamily="34" charset="0"/>
                <a:ea typeface="Times New Roman" pitchFamily="18" charset="0"/>
                <a:cs typeface="Arial" pitchFamily="34" charset="0"/>
              </a:rPr>
              <a:t>. No infringement is intended.</a:t>
            </a:r>
            <a:r>
              <a:rPr lang="en-US" sz="1000" i="1" dirty="0" smtClean="0">
                <a:solidFill>
                  <a:srgbClr val="00B0F0"/>
                </a:solidFill>
                <a:latin typeface="Calibri" pitchFamily="34" charset="0"/>
                <a:ea typeface="Times New Roman" pitchFamily="18" charset="0"/>
                <a:cs typeface="Times New Roman" pitchFamily="18" charset="0"/>
              </a:rPr>
              <a:t> It is the outcome of a student project, and does not necessarily represent the views of the 3 </a:t>
            </a:r>
            <a:r>
              <a:rPr lang="en-US" sz="1000" i="1" dirty="0" err="1" smtClean="0">
                <a:solidFill>
                  <a:srgbClr val="00B0F0"/>
                </a:solidFill>
                <a:latin typeface="Calibri" pitchFamily="34" charset="0"/>
                <a:ea typeface="Times New Roman" pitchFamily="18" charset="0"/>
                <a:cs typeface="Times New Roman" pitchFamily="18" charset="0"/>
              </a:rPr>
              <a:t>Gymnasio</a:t>
            </a:r>
            <a:r>
              <a:rPr lang="en-US" sz="1000" i="1" dirty="0" smtClean="0">
                <a:solidFill>
                  <a:srgbClr val="00B0F0"/>
                </a:solidFill>
                <a:latin typeface="Calibri" pitchFamily="34" charset="0"/>
                <a:ea typeface="Times New Roman" pitchFamily="18" charset="0"/>
                <a:cs typeface="Times New Roman" pitchFamily="18" charset="0"/>
              </a:rPr>
              <a:t> of </a:t>
            </a:r>
            <a:r>
              <a:rPr lang="en-US" sz="1000" i="1" dirty="0" err="1" smtClean="0">
                <a:solidFill>
                  <a:srgbClr val="00B0F0"/>
                </a:solidFill>
                <a:latin typeface="Calibri" pitchFamily="34" charset="0"/>
                <a:ea typeface="Times New Roman" pitchFamily="18" charset="0"/>
                <a:cs typeface="Times New Roman" pitchFamily="18" charset="0"/>
              </a:rPr>
              <a:t>Kalamata</a:t>
            </a:r>
            <a:r>
              <a:rPr lang="en-US" sz="1000" i="1" dirty="0" smtClean="0">
                <a:solidFill>
                  <a:srgbClr val="00B0F0"/>
                </a:solidFill>
                <a:latin typeface="Calibri" pitchFamily="34" charset="0"/>
                <a:ea typeface="Times New Roman" pitchFamily="18" charset="0"/>
                <a:cs typeface="Times New Roman" pitchFamily="18" charset="0"/>
              </a:rPr>
              <a:t> or any other individuals referenced or acknowledged within the presentation.</a:t>
            </a:r>
            <a:endParaRPr lang="en-US" sz="1000" i="1" dirty="0" smtClean="0">
              <a:solidFill>
                <a:srgbClr val="00B0F0"/>
              </a:solidFill>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2041" y="234504"/>
            <a:ext cx="6048672" cy="584775"/>
          </a:xfrm>
          <a:prstGeom prst="rect">
            <a:avLst/>
          </a:prstGeom>
          <a:noFill/>
        </p:spPr>
        <p:txBody>
          <a:bodyPr wrap="square" rtlCol="0">
            <a:spAutoFit/>
          </a:bodyPr>
          <a:lstStyle/>
          <a:p>
            <a:r>
              <a:rPr lang="en-US" sz="3200" b="1" u="sng" dirty="0" smtClean="0">
                <a:latin typeface="Book Antiqua" pitchFamily="18" charset="0"/>
              </a:rPr>
              <a:t>Famous Greek immigrants</a:t>
            </a:r>
            <a:endParaRPr lang="el-GR" sz="3200" b="1" u="sng" dirty="0">
              <a:latin typeface="Book Antiqua" pitchFamily="18" charset="0"/>
            </a:endParaRPr>
          </a:p>
        </p:txBody>
      </p:sp>
      <p:sp>
        <p:nvSpPr>
          <p:cNvPr id="11" name="2 - TextBox"/>
          <p:cNvSpPr txBox="1"/>
          <p:nvPr/>
        </p:nvSpPr>
        <p:spPr>
          <a:xfrm>
            <a:off x="108025" y="1170608"/>
            <a:ext cx="6012681" cy="3046988"/>
          </a:xfrm>
          <a:prstGeom prst="rect">
            <a:avLst/>
          </a:prstGeom>
          <a:noFill/>
        </p:spPr>
        <p:txBody>
          <a:bodyPr wrap="square" rtlCol="0">
            <a:spAutoFit/>
          </a:bodyPr>
          <a:lstStyle>
            <a:defPPr>
              <a:defRPr lang="el-GR"/>
            </a:defPPr>
            <a:lvl1pPr marL="0" algn="l" defTabSz="650670" rtl="0" eaLnBrk="1" latinLnBrk="0" hangingPunct="1">
              <a:defRPr sz="1300" kern="1200">
                <a:solidFill>
                  <a:schemeClr val="tx1"/>
                </a:solidFill>
                <a:latin typeface="+mn-lt"/>
                <a:ea typeface="+mn-ea"/>
                <a:cs typeface="+mn-cs"/>
              </a:defRPr>
            </a:lvl1pPr>
            <a:lvl2pPr marL="325335" algn="l" defTabSz="650670" rtl="0" eaLnBrk="1" latinLnBrk="0" hangingPunct="1">
              <a:defRPr sz="1300" kern="1200">
                <a:solidFill>
                  <a:schemeClr val="tx1"/>
                </a:solidFill>
                <a:latin typeface="+mn-lt"/>
                <a:ea typeface="+mn-ea"/>
                <a:cs typeface="+mn-cs"/>
              </a:defRPr>
            </a:lvl2pPr>
            <a:lvl3pPr marL="650670" algn="l" defTabSz="650670" rtl="0" eaLnBrk="1" latinLnBrk="0" hangingPunct="1">
              <a:defRPr sz="1300" kern="1200">
                <a:solidFill>
                  <a:schemeClr val="tx1"/>
                </a:solidFill>
                <a:latin typeface="+mn-lt"/>
                <a:ea typeface="+mn-ea"/>
                <a:cs typeface="+mn-cs"/>
              </a:defRPr>
            </a:lvl3pPr>
            <a:lvl4pPr marL="976005" algn="l" defTabSz="650670" rtl="0" eaLnBrk="1" latinLnBrk="0" hangingPunct="1">
              <a:defRPr sz="1300" kern="1200">
                <a:solidFill>
                  <a:schemeClr val="tx1"/>
                </a:solidFill>
                <a:latin typeface="+mn-lt"/>
                <a:ea typeface="+mn-ea"/>
                <a:cs typeface="+mn-cs"/>
              </a:defRPr>
            </a:lvl4pPr>
            <a:lvl5pPr marL="1301339" algn="l" defTabSz="650670" rtl="0" eaLnBrk="1" latinLnBrk="0" hangingPunct="1">
              <a:defRPr sz="1300" kern="1200">
                <a:solidFill>
                  <a:schemeClr val="tx1"/>
                </a:solidFill>
                <a:latin typeface="+mn-lt"/>
                <a:ea typeface="+mn-ea"/>
                <a:cs typeface="+mn-cs"/>
              </a:defRPr>
            </a:lvl5pPr>
            <a:lvl6pPr marL="1626675" algn="l" defTabSz="650670" rtl="0" eaLnBrk="1" latinLnBrk="0" hangingPunct="1">
              <a:defRPr sz="1300" kern="1200">
                <a:solidFill>
                  <a:schemeClr val="tx1"/>
                </a:solidFill>
                <a:latin typeface="+mn-lt"/>
                <a:ea typeface="+mn-ea"/>
                <a:cs typeface="+mn-cs"/>
              </a:defRPr>
            </a:lvl6pPr>
            <a:lvl7pPr marL="1952010" algn="l" defTabSz="650670" rtl="0" eaLnBrk="1" latinLnBrk="0" hangingPunct="1">
              <a:defRPr sz="1300" kern="1200">
                <a:solidFill>
                  <a:schemeClr val="tx1"/>
                </a:solidFill>
                <a:latin typeface="+mn-lt"/>
                <a:ea typeface="+mn-ea"/>
                <a:cs typeface="+mn-cs"/>
              </a:defRPr>
            </a:lvl7pPr>
            <a:lvl8pPr marL="2277344" algn="l" defTabSz="650670" rtl="0" eaLnBrk="1" latinLnBrk="0" hangingPunct="1">
              <a:defRPr sz="1300" kern="1200">
                <a:solidFill>
                  <a:schemeClr val="tx1"/>
                </a:solidFill>
                <a:latin typeface="+mn-lt"/>
                <a:ea typeface="+mn-ea"/>
                <a:cs typeface="+mn-cs"/>
              </a:defRPr>
            </a:lvl8pPr>
            <a:lvl9pPr marL="2602680" algn="l" defTabSz="650670" rtl="0" eaLnBrk="1" latinLnBrk="0" hangingPunct="1">
              <a:defRPr sz="1300" kern="1200">
                <a:solidFill>
                  <a:schemeClr val="tx1"/>
                </a:solidFill>
                <a:latin typeface="+mn-lt"/>
                <a:ea typeface="+mn-ea"/>
                <a:cs typeface="+mn-cs"/>
              </a:defRPr>
            </a:lvl9pPr>
          </a:lstStyle>
          <a:p>
            <a:pPr marL="342900" indent="-342900">
              <a:lnSpc>
                <a:spcPct val="200000"/>
              </a:lnSpc>
              <a:buFont typeface="Arial" panose="020B0604020202020204" pitchFamily="34" charset="0"/>
              <a:buChar char="•"/>
            </a:pPr>
            <a:r>
              <a:rPr lang="en-US" sz="2400" dirty="0" smtClean="0">
                <a:cs typeface="Calibri" panose="020F0502020204030204" pitchFamily="34" charset="0"/>
              </a:rPr>
              <a:t>Georgios </a:t>
            </a:r>
            <a:r>
              <a:rPr lang="en-US" sz="2400" dirty="0">
                <a:cs typeface="Calibri" panose="020F0502020204030204" pitchFamily="34" charset="0"/>
              </a:rPr>
              <a:t>Nikolaou </a:t>
            </a:r>
            <a:r>
              <a:rPr lang="en-US" sz="2400" dirty="0" err="1">
                <a:cs typeface="Calibri" panose="020F0502020204030204" pitchFamily="34" charset="0"/>
              </a:rPr>
              <a:t>Papanikolaou</a:t>
            </a:r>
            <a:endParaRPr lang="en-US" sz="2400" dirty="0" smtClean="0">
              <a:cs typeface="Calibri" panose="020F0502020204030204" pitchFamily="34" charset="0"/>
            </a:endParaRPr>
          </a:p>
          <a:p>
            <a:pPr marL="342900" indent="-342900">
              <a:lnSpc>
                <a:spcPct val="200000"/>
              </a:lnSpc>
              <a:buFont typeface="Arial" panose="020B0604020202020204" pitchFamily="34" charset="0"/>
              <a:buChar char="•"/>
            </a:pPr>
            <a:r>
              <a:rPr lang="en-US" sz="2400" dirty="0">
                <a:cs typeface="Calibri" panose="020F0502020204030204" pitchFamily="34" charset="0"/>
              </a:rPr>
              <a:t>Maria </a:t>
            </a:r>
            <a:r>
              <a:rPr lang="en-US" sz="2400" dirty="0" smtClean="0">
                <a:cs typeface="Calibri" panose="020F0502020204030204" pitchFamily="34" charset="0"/>
              </a:rPr>
              <a:t>Callas </a:t>
            </a:r>
          </a:p>
          <a:p>
            <a:pPr marL="342900" indent="-342900">
              <a:lnSpc>
                <a:spcPct val="200000"/>
              </a:lnSpc>
              <a:buFont typeface="Arial" panose="020B0604020202020204" pitchFamily="34" charset="0"/>
              <a:buChar char="•"/>
            </a:pPr>
            <a:r>
              <a:rPr lang="en-US" sz="2400" dirty="0">
                <a:cs typeface="Calibri" panose="020F0502020204030204" pitchFamily="34" charset="0"/>
              </a:rPr>
              <a:t>Melina </a:t>
            </a:r>
            <a:r>
              <a:rPr lang="en-US" sz="2400" dirty="0" err="1">
                <a:cs typeface="Calibri" panose="020F0502020204030204" pitchFamily="34" charset="0"/>
              </a:rPr>
              <a:t>Merkouri</a:t>
            </a:r>
            <a:r>
              <a:rPr lang="en-US" sz="2400" dirty="0">
                <a:cs typeface="Calibri" panose="020F0502020204030204" pitchFamily="34" charset="0"/>
              </a:rPr>
              <a:t> </a:t>
            </a:r>
          </a:p>
          <a:p>
            <a:pPr marL="342900" indent="-342900">
              <a:lnSpc>
                <a:spcPct val="200000"/>
              </a:lnSpc>
              <a:buFont typeface="Arial" panose="020B0604020202020204" pitchFamily="34" charset="0"/>
              <a:buChar char="•"/>
            </a:pPr>
            <a:r>
              <a:rPr lang="en-US" sz="2400" dirty="0" smtClean="0">
                <a:cs typeface="Calibri" panose="020F0502020204030204" pitchFamily="34" charset="0"/>
              </a:rPr>
              <a:t>Arianna </a:t>
            </a:r>
            <a:r>
              <a:rPr lang="en-US" sz="2400" dirty="0" err="1">
                <a:cs typeface="Calibri" panose="020F0502020204030204" pitchFamily="34" charset="0"/>
              </a:rPr>
              <a:t>Stassinopoulos</a:t>
            </a:r>
            <a:r>
              <a:rPr lang="en-US" sz="2400" dirty="0">
                <a:cs typeface="Calibri" panose="020F0502020204030204" pitchFamily="34" charset="0"/>
              </a:rPr>
              <a:t> Huffington</a:t>
            </a:r>
            <a:r>
              <a:rPr lang="en-US" dirty="0">
                <a:cs typeface="Calibri" panose="020F0502020204030204" pitchFamily="34" charset="0"/>
              </a:rPr>
              <a:t> </a:t>
            </a:r>
            <a:endParaRPr lang="en-US" sz="1400" dirty="0" smtClean="0">
              <a:cs typeface="Calibri" panose="020F0502020204030204" pitchFamily="34" charset="0"/>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8145" y="162496"/>
            <a:ext cx="4482901" cy="560410"/>
          </a:xfrm>
          <a:prstGeom prst="rect">
            <a:avLst/>
          </a:prstGeom>
        </p:spPr>
        <p:txBody>
          <a:bodyPr wrap="square">
            <a:spAutoFit/>
          </a:bodyPr>
          <a:lstStyle/>
          <a:p>
            <a:pPr>
              <a:lnSpc>
                <a:spcPct val="200000"/>
              </a:lnSpc>
            </a:pPr>
            <a:r>
              <a:rPr lang="en-US" sz="1800" b="1" dirty="0">
                <a:solidFill>
                  <a:srgbClr val="002060"/>
                </a:solidFill>
                <a:latin typeface="Arial" panose="020B0604020202020204" pitchFamily="34" charset="0"/>
                <a:cs typeface="Arial" panose="020B0604020202020204" pitchFamily="34" charset="0"/>
              </a:rPr>
              <a:t>Georgios Nikolaou </a:t>
            </a:r>
            <a:r>
              <a:rPr lang="en-US" sz="1800" b="1" dirty="0" err="1">
                <a:solidFill>
                  <a:srgbClr val="002060"/>
                </a:solidFill>
                <a:latin typeface="Arial" panose="020B0604020202020204" pitchFamily="34" charset="0"/>
                <a:cs typeface="Arial" panose="020B0604020202020204" pitchFamily="34" charset="0"/>
              </a:rPr>
              <a:t>Papanikolaou</a:t>
            </a:r>
            <a:endParaRPr lang="en-US" sz="1800" b="1" dirty="0">
              <a:solidFill>
                <a:srgbClr val="002060"/>
              </a:solidFill>
              <a:latin typeface="Arial" panose="020B0604020202020204" pitchFamily="34" charset="0"/>
              <a:cs typeface="Arial" panose="020B0604020202020204" pitchFamily="34" charset="0"/>
            </a:endParaRPr>
          </a:p>
        </p:txBody>
      </p:sp>
      <p:sp>
        <p:nvSpPr>
          <p:cNvPr id="3" name="Ορθογώνιο 2"/>
          <p:cNvSpPr/>
          <p:nvPr/>
        </p:nvSpPr>
        <p:spPr>
          <a:xfrm>
            <a:off x="2470248" y="1410745"/>
            <a:ext cx="3830464" cy="954107"/>
          </a:xfrm>
          <a:prstGeom prst="rect">
            <a:avLst/>
          </a:prstGeom>
        </p:spPr>
        <p:txBody>
          <a:bodyPr wrap="square">
            <a:spAutoFit/>
          </a:bodyPr>
          <a:lstStyle/>
          <a:p>
            <a:r>
              <a:rPr lang="en-US" sz="1400" b="1" dirty="0" smtClean="0">
                <a:solidFill>
                  <a:schemeClr val="bg1"/>
                </a:solidFill>
                <a:latin typeface="Calibri" panose="020F0502020204030204" pitchFamily="34" charset="0"/>
                <a:cs typeface="Calibri" panose="020F0502020204030204" pitchFamily="34" charset="0"/>
              </a:rPr>
              <a:t>Born on 3 </a:t>
            </a:r>
            <a:r>
              <a:rPr lang="en-US" sz="1400" b="1" dirty="0">
                <a:solidFill>
                  <a:schemeClr val="bg1"/>
                </a:solidFill>
                <a:latin typeface="Calibri" panose="020F0502020204030204" pitchFamily="34" charset="0"/>
                <a:cs typeface="Calibri" panose="020F0502020204030204" pitchFamily="34" charset="0"/>
              </a:rPr>
              <a:t>May 1883 </a:t>
            </a:r>
            <a:r>
              <a:rPr lang="en-US" sz="1400" b="1" dirty="0" smtClean="0">
                <a:solidFill>
                  <a:schemeClr val="bg1"/>
                </a:solidFill>
                <a:latin typeface="Calibri" panose="020F0502020204030204" pitchFamily="34" charset="0"/>
                <a:cs typeface="Calibri" panose="020F0502020204030204" pitchFamily="34" charset="0"/>
              </a:rPr>
              <a:t>and died on  </a:t>
            </a:r>
            <a:r>
              <a:rPr lang="en-US" sz="1400" b="1" dirty="0">
                <a:solidFill>
                  <a:schemeClr val="bg1"/>
                </a:solidFill>
                <a:latin typeface="Calibri" panose="020F0502020204030204" pitchFamily="34" charset="0"/>
                <a:cs typeface="Calibri" panose="020F0502020204030204" pitchFamily="34" charset="0"/>
              </a:rPr>
              <a:t>19 February 1962) </a:t>
            </a:r>
            <a:r>
              <a:rPr lang="en-US" sz="1400" b="1" dirty="0" smtClean="0">
                <a:solidFill>
                  <a:schemeClr val="bg1"/>
                </a:solidFill>
                <a:latin typeface="Calibri" panose="020F0502020204030204" pitchFamily="34" charset="0"/>
                <a:cs typeface="Calibri" panose="020F0502020204030204" pitchFamily="34" charset="0"/>
              </a:rPr>
              <a:t>George </a:t>
            </a:r>
            <a:r>
              <a:rPr lang="en-US" sz="1400" b="1" dirty="0" err="1" smtClean="0">
                <a:solidFill>
                  <a:schemeClr val="bg1"/>
                </a:solidFill>
                <a:latin typeface="Calibri" panose="020F0502020204030204" pitchFamily="34" charset="0"/>
                <a:cs typeface="Calibri" panose="020F0502020204030204" pitchFamily="34" charset="0"/>
              </a:rPr>
              <a:t>Papanicolaou</a:t>
            </a:r>
            <a:r>
              <a:rPr lang="en-US" sz="1400" b="1" dirty="0" smtClean="0">
                <a:solidFill>
                  <a:schemeClr val="bg1"/>
                </a:solidFill>
                <a:latin typeface="Calibri" panose="020F0502020204030204" pitchFamily="34" charset="0"/>
                <a:cs typeface="Calibri" panose="020F0502020204030204" pitchFamily="34" charset="0"/>
              </a:rPr>
              <a:t> was </a:t>
            </a:r>
            <a:r>
              <a:rPr lang="en-US" sz="1400" b="1" dirty="0">
                <a:solidFill>
                  <a:schemeClr val="bg1"/>
                </a:solidFill>
                <a:latin typeface="Calibri" panose="020F0502020204030204" pitchFamily="34" charset="0"/>
                <a:cs typeface="Calibri" panose="020F0502020204030204" pitchFamily="34" charset="0"/>
              </a:rPr>
              <a:t>a Greek pioneer in cytopathology and early cancer detection, and inventor of the "Pap smear".</a:t>
            </a:r>
          </a:p>
        </p:txBody>
      </p:sp>
      <p:sp>
        <p:nvSpPr>
          <p:cNvPr id="4" name="Ορθογώνιο 3"/>
          <p:cNvSpPr/>
          <p:nvPr/>
        </p:nvSpPr>
        <p:spPr>
          <a:xfrm>
            <a:off x="2567272" y="2608289"/>
            <a:ext cx="3636417" cy="1169551"/>
          </a:xfrm>
          <a:prstGeom prst="rect">
            <a:avLst/>
          </a:prstGeom>
        </p:spPr>
        <p:txBody>
          <a:bodyPr wrap="square">
            <a:spAutoFit/>
          </a:bodyPr>
          <a:lstStyle/>
          <a:p>
            <a:r>
              <a:rPr lang="en-US" sz="1400" b="1" dirty="0">
                <a:solidFill>
                  <a:schemeClr val="bg1"/>
                </a:solidFill>
                <a:latin typeface="Calibri" panose="020F0502020204030204" pitchFamily="34" charset="0"/>
                <a:cs typeface="Calibri" panose="020F0502020204030204" pitchFamily="34" charset="0"/>
              </a:rPr>
              <a:t>In 1913, he emigrated to the U.S. in order to work in the department of Pathology of New York Hospital and the Department of </a:t>
            </a:r>
            <a:r>
              <a:rPr lang="en-US" sz="1400" b="1" dirty="0" smtClean="0">
                <a:solidFill>
                  <a:schemeClr val="bg1"/>
                </a:solidFill>
                <a:latin typeface="Calibri" panose="020F0502020204030204" pitchFamily="34" charset="0"/>
                <a:cs typeface="Calibri" panose="020F0502020204030204" pitchFamily="34" charset="0"/>
              </a:rPr>
              <a:t>Anatomy at </a:t>
            </a:r>
            <a:r>
              <a:rPr lang="en-US" sz="1400" b="1" dirty="0">
                <a:solidFill>
                  <a:schemeClr val="bg1"/>
                </a:solidFill>
                <a:latin typeface="Calibri" panose="020F0502020204030204" pitchFamily="34" charset="0"/>
                <a:cs typeface="Calibri" panose="020F0502020204030204" pitchFamily="34" charset="0"/>
              </a:rPr>
              <a:t>the Cornell Medical College Cornell University</a:t>
            </a:r>
            <a:r>
              <a:rPr lang="en-US" dirty="0">
                <a:solidFill>
                  <a:srgbClr val="222222"/>
                </a:solidFill>
                <a:latin typeface="Arial" panose="020B0604020202020204" pitchFamily="34" charset="0"/>
              </a:rPr>
              <a:t>.</a:t>
            </a:r>
            <a:endParaRPr lang="en-US" dirty="0"/>
          </a:p>
        </p:txBody>
      </p:sp>
      <p:pic>
        <p:nvPicPr>
          <p:cNvPr id="1026" name="Picture 2" descr="Gnpapanikolao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33" y="1209780"/>
            <a:ext cx="2290216" cy="31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38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eorgios Papanikola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49" y="2610768"/>
            <a:ext cx="3563094" cy="20042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90890" y="306512"/>
            <a:ext cx="5865807" cy="954107"/>
          </a:xfrm>
          <a:prstGeom prst="rect">
            <a:avLst/>
          </a:prstGeom>
        </p:spPr>
        <p:txBody>
          <a:bodyPr wrap="square">
            <a:spAutoFit/>
          </a:bodyPr>
          <a:lstStyle/>
          <a:p>
            <a:r>
              <a:rPr lang="en-US" sz="1400" b="1" dirty="0">
                <a:solidFill>
                  <a:schemeClr val="bg1"/>
                </a:solidFill>
                <a:latin typeface="Calibri" panose="020F0502020204030204" pitchFamily="34" charset="0"/>
                <a:cs typeface="Calibri" panose="020F0502020204030204" pitchFamily="34" charset="0"/>
              </a:rPr>
              <a:t>He thus became known for his invention of the </a:t>
            </a:r>
            <a:r>
              <a:rPr lang="en-US" sz="1400" b="1" dirty="0" err="1">
                <a:solidFill>
                  <a:schemeClr val="bg1"/>
                </a:solidFill>
                <a:latin typeface="Calibri" panose="020F0502020204030204" pitchFamily="34" charset="0"/>
                <a:cs typeface="Calibri" panose="020F0502020204030204" pitchFamily="34" charset="0"/>
              </a:rPr>
              <a:t>Papanicolaou</a:t>
            </a:r>
            <a:r>
              <a:rPr lang="en-US" sz="1400" b="1" dirty="0">
                <a:solidFill>
                  <a:schemeClr val="bg1"/>
                </a:solidFill>
                <a:latin typeface="Calibri" panose="020F0502020204030204" pitchFamily="34" charset="0"/>
                <a:cs typeface="Calibri" panose="020F0502020204030204" pitchFamily="34" charset="0"/>
              </a:rPr>
              <a:t> test, commonly known as the Pap smear or </a:t>
            </a:r>
            <a:r>
              <a:rPr lang="en-US" sz="1400" b="1" dirty="0" smtClean="0">
                <a:solidFill>
                  <a:schemeClr val="bg1"/>
                </a:solidFill>
                <a:latin typeface="Calibri" panose="020F0502020204030204" pitchFamily="34" charset="0"/>
                <a:cs typeface="Calibri" panose="020F0502020204030204" pitchFamily="34" charset="0"/>
              </a:rPr>
              <a:t>Pap test, </a:t>
            </a:r>
            <a:r>
              <a:rPr lang="en-US" sz="1400" b="1" dirty="0">
                <a:solidFill>
                  <a:schemeClr val="bg1"/>
                </a:solidFill>
                <a:latin typeface="Calibri" panose="020F0502020204030204" pitchFamily="34" charset="0"/>
                <a:cs typeface="Calibri" panose="020F0502020204030204" pitchFamily="34" charset="0"/>
              </a:rPr>
              <a:t>which is used worldwide for the detection and prevention of cervical cancer and other </a:t>
            </a:r>
            <a:r>
              <a:rPr lang="en-US" sz="1400" b="1" dirty="0" err="1">
                <a:solidFill>
                  <a:schemeClr val="bg1"/>
                </a:solidFill>
                <a:latin typeface="Calibri" panose="020F0502020204030204" pitchFamily="34" charset="0"/>
                <a:cs typeface="Calibri" panose="020F0502020204030204" pitchFamily="34" charset="0"/>
              </a:rPr>
              <a:t>cytologic</a:t>
            </a:r>
            <a:r>
              <a:rPr lang="en-US" sz="1400" b="1" dirty="0">
                <a:solidFill>
                  <a:schemeClr val="bg1"/>
                </a:solidFill>
                <a:latin typeface="Calibri" panose="020F0502020204030204" pitchFamily="34" charset="0"/>
                <a:cs typeface="Calibri" panose="020F0502020204030204" pitchFamily="34" charset="0"/>
              </a:rPr>
              <a:t> diseases of the female reproductive system.</a:t>
            </a:r>
          </a:p>
        </p:txBody>
      </p:sp>
      <p:sp>
        <p:nvSpPr>
          <p:cNvPr id="3" name="Ορθογώνιο 2"/>
          <p:cNvSpPr/>
          <p:nvPr/>
        </p:nvSpPr>
        <p:spPr>
          <a:xfrm>
            <a:off x="468065" y="1724193"/>
            <a:ext cx="4806950" cy="523220"/>
          </a:xfrm>
          <a:prstGeom prst="rect">
            <a:avLst/>
          </a:prstGeom>
        </p:spPr>
        <p:txBody>
          <a:bodyPr wrap="square">
            <a:spAutoFit/>
          </a:bodyPr>
          <a:lstStyle/>
          <a:p>
            <a:r>
              <a:rPr lang="en-US" sz="1400" b="1" dirty="0" err="1">
                <a:solidFill>
                  <a:schemeClr val="bg1"/>
                </a:solidFill>
                <a:latin typeface="Calibri" panose="020F0502020204030204" pitchFamily="34" charset="0"/>
                <a:cs typeface="Calibri" panose="020F0502020204030204" pitchFamily="34" charset="0"/>
              </a:rPr>
              <a:t>Papanicolaou</a:t>
            </a:r>
            <a:r>
              <a:rPr lang="en-US" sz="1400" b="1" dirty="0">
                <a:solidFill>
                  <a:schemeClr val="bg1"/>
                </a:solidFill>
                <a:latin typeface="Calibri" panose="020F0502020204030204" pitchFamily="34" charset="0"/>
                <a:cs typeface="Calibri" panose="020F0502020204030204" pitchFamily="34" charset="0"/>
              </a:rPr>
              <a:t> was the recipient of the Albert </a:t>
            </a:r>
            <a:r>
              <a:rPr lang="en-US" sz="1400" b="1" dirty="0" err="1">
                <a:solidFill>
                  <a:schemeClr val="bg1"/>
                </a:solidFill>
                <a:latin typeface="Calibri" panose="020F0502020204030204" pitchFamily="34" charset="0"/>
                <a:cs typeface="Calibri" panose="020F0502020204030204" pitchFamily="34" charset="0"/>
              </a:rPr>
              <a:t>Lasker</a:t>
            </a:r>
            <a:r>
              <a:rPr lang="en-US" sz="1400" b="1" dirty="0">
                <a:solidFill>
                  <a:schemeClr val="bg1"/>
                </a:solidFill>
                <a:latin typeface="Calibri" panose="020F0502020204030204" pitchFamily="34" charset="0"/>
                <a:cs typeface="Calibri" panose="020F0502020204030204" pitchFamily="34" charset="0"/>
              </a:rPr>
              <a:t> Award for Clinical Medical Research in 1950</a:t>
            </a:r>
          </a:p>
        </p:txBody>
      </p:sp>
    </p:spTree>
    <p:extLst>
      <p:ext uri="{BB962C8B-B14F-4D97-AF65-F5344CB8AC3E}">
        <p14:creationId xmlns:p14="http://schemas.microsoft.com/office/powerpoint/2010/main" val="111393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7823" y="618306"/>
            <a:ext cx="5693068" cy="1600438"/>
          </a:xfrm>
          <a:prstGeom prst="rect">
            <a:avLst/>
          </a:prstGeom>
        </p:spPr>
        <p:txBody>
          <a:bodyPr wrap="square">
            <a:spAutoFit/>
          </a:bodyPr>
          <a:lstStyle/>
          <a:p>
            <a:r>
              <a:rPr lang="en-US" sz="1400" b="1" dirty="0">
                <a:solidFill>
                  <a:schemeClr val="bg1"/>
                </a:solidFill>
                <a:latin typeface="Calibri" panose="020F0502020204030204" pitchFamily="34" charset="0"/>
                <a:cs typeface="Calibri" panose="020F0502020204030204" pitchFamily="34" charset="0"/>
              </a:rPr>
              <a:t>In 1978, </a:t>
            </a:r>
            <a:r>
              <a:rPr lang="en-US" sz="1400" b="1" dirty="0" err="1">
                <a:solidFill>
                  <a:schemeClr val="bg1"/>
                </a:solidFill>
                <a:latin typeface="Calibri" panose="020F0502020204030204" pitchFamily="34" charset="0"/>
                <a:cs typeface="Calibri" panose="020F0502020204030204" pitchFamily="34" charset="0"/>
              </a:rPr>
              <a:t>Papanikolaou's</a:t>
            </a:r>
            <a:r>
              <a:rPr lang="en-US" sz="1400" b="1" dirty="0">
                <a:solidFill>
                  <a:schemeClr val="bg1"/>
                </a:solidFill>
                <a:latin typeface="Calibri" panose="020F0502020204030204" pitchFamily="34" charset="0"/>
                <a:cs typeface="Calibri" panose="020F0502020204030204" pitchFamily="34" charset="0"/>
              </a:rPr>
              <a:t> work was honored by the U.S. Postal Service with a 13-cent stamp for early cancer detection.</a:t>
            </a:r>
          </a:p>
          <a:p>
            <a:r>
              <a:rPr lang="en-US" sz="1400" b="1" dirty="0">
                <a:solidFill>
                  <a:schemeClr val="bg1"/>
                </a:solidFill>
                <a:latin typeface="Calibri" panose="020F0502020204030204" pitchFamily="34" charset="0"/>
                <a:cs typeface="Calibri" panose="020F0502020204030204" pitchFamily="34" charset="0"/>
              </a:rPr>
              <a:t>Between 1995 and 2001, his portrait appeared on the obverse of the Greek 10,000-drachma banknote, until its replacement by the </a:t>
            </a:r>
            <a:r>
              <a:rPr lang="en-US" sz="1400" b="1" dirty="0" smtClean="0">
                <a:solidFill>
                  <a:schemeClr val="bg1"/>
                </a:solidFill>
                <a:latin typeface="Calibri" panose="020F0502020204030204" pitchFamily="34" charset="0"/>
                <a:cs typeface="Calibri" panose="020F0502020204030204" pitchFamily="34" charset="0"/>
              </a:rPr>
              <a:t>euro.</a:t>
            </a:r>
            <a:r>
              <a:rPr lang="en-US" sz="1400" b="1" baseline="30000" dirty="0" smtClean="0">
                <a:solidFill>
                  <a:schemeClr val="bg1"/>
                </a:solidFill>
                <a:latin typeface="Calibri" panose="020F0502020204030204" pitchFamily="34" charset="0"/>
                <a:cs typeface="Calibri" panose="020F0502020204030204" pitchFamily="34" charset="0"/>
              </a:rPr>
              <a:t>]</a:t>
            </a:r>
            <a:endParaRPr lang="en-US" sz="1400" b="1" dirty="0">
              <a:solidFill>
                <a:schemeClr val="bg1"/>
              </a:solidFill>
              <a:latin typeface="Calibri" panose="020F0502020204030204" pitchFamily="34" charset="0"/>
              <a:cs typeface="Calibri" panose="020F0502020204030204" pitchFamily="34" charset="0"/>
            </a:endParaRPr>
          </a:p>
          <a:p>
            <a:r>
              <a:rPr lang="en-US" sz="1400" b="1" dirty="0">
                <a:solidFill>
                  <a:schemeClr val="bg1"/>
                </a:solidFill>
                <a:latin typeface="Calibri" panose="020F0502020204030204" pitchFamily="34" charset="0"/>
                <a:cs typeface="Calibri" panose="020F0502020204030204" pitchFamily="34" charset="0"/>
              </a:rPr>
              <a:t>On 13 May 2019, the 136th anniversary of his birth, a Google Doodle featuring </a:t>
            </a:r>
            <a:r>
              <a:rPr lang="en-US" sz="1400" b="1" dirty="0" err="1">
                <a:solidFill>
                  <a:schemeClr val="bg1"/>
                </a:solidFill>
                <a:latin typeface="Calibri" panose="020F0502020204030204" pitchFamily="34" charset="0"/>
                <a:cs typeface="Calibri" panose="020F0502020204030204" pitchFamily="34" charset="0"/>
              </a:rPr>
              <a:t>Papanikolaou</a:t>
            </a:r>
            <a:r>
              <a:rPr lang="en-US" sz="1400" b="1" dirty="0">
                <a:solidFill>
                  <a:schemeClr val="bg1"/>
                </a:solidFill>
                <a:latin typeface="Calibri" panose="020F0502020204030204" pitchFamily="34" charset="0"/>
                <a:cs typeface="Calibri" panose="020F0502020204030204" pitchFamily="34" charset="0"/>
              </a:rPr>
              <a:t> was shown in North America, parts of South America, parts of Europe and </a:t>
            </a:r>
            <a:r>
              <a:rPr lang="en-US" sz="1400" b="1" dirty="0" smtClean="0">
                <a:solidFill>
                  <a:schemeClr val="bg1"/>
                </a:solidFill>
                <a:latin typeface="Calibri" panose="020F0502020204030204" pitchFamily="34" charset="0"/>
                <a:cs typeface="Calibri" panose="020F0502020204030204" pitchFamily="34" charset="0"/>
              </a:rPr>
              <a:t>Israel.</a:t>
            </a:r>
            <a:endParaRPr lang="en-US" sz="1400" b="1" i="0" dirty="0">
              <a:solidFill>
                <a:schemeClr val="bg1"/>
              </a:solidFill>
              <a:effectLst/>
              <a:latin typeface="Calibri" panose="020F0502020204030204" pitchFamily="34" charset="0"/>
              <a:cs typeface="Calibri" panose="020F0502020204030204" pitchFamily="34" charset="0"/>
            </a:endParaRPr>
          </a:p>
        </p:txBody>
      </p:sp>
      <p:sp>
        <p:nvSpPr>
          <p:cNvPr id="3" name="Ορθογώνιο 2"/>
          <p:cNvSpPr/>
          <p:nvPr/>
        </p:nvSpPr>
        <p:spPr>
          <a:xfrm>
            <a:off x="2196257" y="234504"/>
            <a:ext cx="2736304" cy="461665"/>
          </a:xfrm>
          <a:prstGeom prst="rect">
            <a:avLst/>
          </a:prstGeom>
        </p:spPr>
        <p:txBody>
          <a:bodyPr wrap="square">
            <a:spAutoFit/>
          </a:bodyPr>
          <a:lstStyle/>
          <a:p>
            <a:r>
              <a:rPr lang="en-US" sz="2400" b="1" dirty="0">
                <a:solidFill>
                  <a:srgbClr val="000000"/>
                </a:solidFill>
                <a:latin typeface="Calibri" panose="020F0502020204030204" pitchFamily="34" charset="0"/>
                <a:cs typeface="Calibri" panose="020F0502020204030204" pitchFamily="34" charset="0"/>
              </a:rPr>
              <a:t>Commemorations</a:t>
            </a:r>
            <a:endParaRPr lang="en-US" sz="2400" b="1" i="0" dirty="0">
              <a:solidFill>
                <a:srgbClr val="000000"/>
              </a:solidFill>
              <a:effectLst/>
              <a:latin typeface="Calibri" panose="020F0502020204030204" pitchFamily="34" charset="0"/>
              <a:cs typeface="Calibri" panose="020F0502020204030204" pitchFamily="34" charset="0"/>
            </a:endParaRPr>
          </a:p>
        </p:txBody>
      </p:sp>
      <p:sp>
        <p:nvSpPr>
          <p:cNvPr id="4" name="Ορθογώνιο 3"/>
          <p:cNvSpPr/>
          <p:nvPr/>
        </p:nvSpPr>
        <p:spPr>
          <a:xfrm>
            <a:off x="0" y="4271617"/>
            <a:ext cx="6156697" cy="246221"/>
          </a:xfrm>
          <a:prstGeom prst="rect">
            <a:avLst/>
          </a:prstGeom>
        </p:spPr>
        <p:txBody>
          <a:bodyPr wrap="square">
            <a:spAutoFit/>
          </a:bodyPr>
          <a:lstStyle/>
          <a:p>
            <a:r>
              <a:rPr lang="en-US" sz="1000" dirty="0">
                <a:solidFill>
                  <a:schemeClr val="bg1"/>
                </a:solidFill>
                <a:latin typeface="Calibri" panose="020F0502020204030204" pitchFamily="34" charset="0"/>
                <a:cs typeface="Calibri" panose="020F0502020204030204" pitchFamily="34" charset="0"/>
                <a:hlinkClick r:id="rId2"/>
              </a:rPr>
              <a:t>https://en.wikipedia.org/wiki/Georgios_Papanikolaou</a:t>
            </a:r>
            <a:endParaRPr lang="en-US" sz="1000" dirty="0">
              <a:solidFill>
                <a:schemeClr val="bg1"/>
              </a:solidFill>
              <a:latin typeface="Calibri" panose="020F0502020204030204" pitchFamily="34" charset="0"/>
              <a:cs typeface="Calibri" panose="020F0502020204030204" pitchFamily="34" charset="0"/>
            </a:endParaRPr>
          </a:p>
        </p:txBody>
      </p:sp>
      <p:pic>
        <p:nvPicPr>
          <p:cNvPr id="3076" name="Picture 4" descr="Image result for Georgios Papanikolaou 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90" y="2554336"/>
            <a:ext cx="1104578" cy="17066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eorgios Papanikolaou 10,000-drachmaÂ bankn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940" y="2218945"/>
            <a:ext cx="2440093" cy="12786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Georgios Papanikolaou google doo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3515" y="3618880"/>
            <a:ext cx="2687166" cy="102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1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40273" y="162496"/>
            <a:ext cx="1410964" cy="568745"/>
          </a:xfrm>
          <a:prstGeom prst="rect">
            <a:avLst/>
          </a:prstGeom>
        </p:spPr>
        <p:txBody>
          <a:bodyPr wrap="none">
            <a:spAutoFit/>
          </a:bodyPr>
          <a:lstStyle/>
          <a:p>
            <a:pPr>
              <a:lnSpc>
                <a:spcPct val="200000"/>
              </a:lnSpc>
            </a:pPr>
            <a:r>
              <a:rPr lang="en-US" sz="1800" b="1" dirty="0">
                <a:solidFill>
                  <a:schemeClr val="bg1"/>
                </a:solidFill>
                <a:latin typeface="Calibri" panose="020F0502020204030204" pitchFamily="34" charset="0"/>
                <a:cs typeface="Calibri" panose="020F0502020204030204" pitchFamily="34" charset="0"/>
              </a:rPr>
              <a:t>Maria Callas </a:t>
            </a:r>
          </a:p>
        </p:txBody>
      </p:sp>
      <p:sp>
        <p:nvSpPr>
          <p:cNvPr id="3" name="Ορθογώνιο 2"/>
          <p:cNvSpPr/>
          <p:nvPr/>
        </p:nvSpPr>
        <p:spPr>
          <a:xfrm>
            <a:off x="2772321" y="954584"/>
            <a:ext cx="3528392" cy="2677656"/>
          </a:xfrm>
          <a:prstGeom prst="rect">
            <a:avLst/>
          </a:prstGeom>
        </p:spPr>
        <p:txBody>
          <a:bodyPr wrap="square">
            <a:spAutoFit/>
          </a:bodyPr>
          <a:lstStyle/>
          <a:p>
            <a:r>
              <a:rPr lang="en-US" sz="1400" b="1" dirty="0" smtClean="0">
                <a:solidFill>
                  <a:schemeClr val="bg1"/>
                </a:solidFill>
                <a:latin typeface="Calibri" panose="020F0502020204030204" pitchFamily="34" charset="0"/>
                <a:cs typeface="Calibri" panose="020F0502020204030204" pitchFamily="34" charset="0"/>
              </a:rPr>
              <a:t>Maria Callas, December </a:t>
            </a:r>
            <a:r>
              <a:rPr lang="en-US" sz="1400" b="1" dirty="0">
                <a:solidFill>
                  <a:schemeClr val="bg1"/>
                </a:solidFill>
                <a:latin typeface="Calibri" panose="020F0502020204030204" pitchFamily="34" charset="0"/>
                <a:cs typeface="Calibri" panose="020F0502020204030204" pitchFamily="34" charset="0"/>
              </a:rPr>
              <a:t>2, 1923 – September 16, 1977) was an American-born Greek </a:t>
            </a:r>
            <a:r>
              <a:rPr lang="en-US" sz="1400" b="1" dirty="0" smtClean="0">
                <a:solidFill>
                  <a:schemeClr val="bg1"/>
                </a:solidFill>
                <a:latin typeface="Calibri" panose="020F0502020204030204" pitchFamily="34" charset="0"/>
                <a:cs typeface="Calibri" panose="020F0502020204030204" pitchFamily="34" charset="0"/>
              </a:rPr>
              <a:t>soprano She was born in New York but immigrated to Greece at a vey early age.</a:t>
            </a:r>
          </a:p>
          <a:p>
            <a:endParaRPr lang="en-US" sz="1400" b="1" dirty="0">
              <a:solidFill>
                <a:schemeClr val="bg1"/>
              </a:solidFill>
              <a:latin typeface="Calibri" panose="020F0502020204030204" pitchFamily="34" charset="0"/>
              <a:cs typeface="Calibri" panose="020F0502020204030204" pitchFamily="34" charset="0"/>
            </a:endParaRPr>
          </a:p>
          <a:p>
            <a:r>
              <a:rPr lang="en-US" sz="1400" b="1" dirty="0" smtClean="0">
                <a:solidFill>
                  <a:schemeClr val="bg1"/>
                </a:solidFill>
                <a:latin typeface="Calibri" panose="020F0502020204030204" pitchFamily="34" charset="0"/>
                <a:cs typeface="Calibri" panose="020F0502020204030204" pitchFamily="34" charset="0"/>
              </a:rPr>
              <a:t>She received her musical training in Greece </a:t>
            </a:r>
            <a:r>
              <a:rPr lang="en-US" sz="1400" b="1" dirty="0">
                <a:solidFill>
                  <a:schemeClr val="bg1"/>
                </a:solidFill>
                <a:latin typeface="Calibri" panose="020F0502020204030204" pitchFamily="34" charset="0"/>
                <a:cs typeface="Calibri" panose="020F0502020204030204" pitchFamily="34" charset="0"/>
              </a:rPr>
              <a:t> at age 13 and later established her career in </a:t>
            </a:r>
            <a:r>
              <a:rPr lang="en-US" sz="1400" b="1" dirty="0" smtClean="0">
                <a:solidFill>
                  <a:schemeClr val="bg1"/>
                </a:solidFill>
                <a:latin typeface="Calibri" panose="020F0502020204030204" pitchFamily="34" charset="0"/>
                <a:cs typeface="Calibri" panose="020F0502020204030204" pitchFamily="34" charset="0"/>
              </a:rPr>
              <a:t>Italy.</a:t>
            </a:r>
          </a:p>
          <a:p>
            <a:endParaRPr lang="en-US" sz="1400" b="1" dirty="0">
              <a:solidFill>
                <a:schemeClr val="bg1"/>
              </a:solidFill>
              <a:latin typeface="Calibri" panose="020F0502020204030204" pitchFamily="34" charset="0"/>
              <a:cs typeface="Calibri" panose="020F0502020204030204" pitchFamily="34" charset="0"/>
            </a:endParaRPr>
          </a:p>
          <a:p>
            <a:r>
              <a:rPr lang="en-US" sz="1400" b="1" dirty="0" smtClean="0">
                <a:solidFill>
                  <a:schemeClr val="bg1"/>
                </a:solidFill>
                <a:latin typeface="Calibri" panose="020F0502020204030204" pitchFamily="34" charset="0"/>
                <a:cs typeface="Calibri" panose="020F0502020204030204" pitchFamily="34" charset="0"/>
              </a:rPr>
              <a:t>She returned </a:t>
            </a:r>
            <a:r>
              <a:rPr lang="en-US" sz="1400" b="1" dirty="0">
                <a:solidFill>
                  <a:schemeClr val="bg1"/>
                </a:solidFill>
                <a:latin typeface="Calibri" panose="020F0502020204030204" pitchFamily="34" charset="0"/>
                <a:cs typeface="Calibri" panose="020F0502020204030204" pitchFamily="34" charset="0"/>
              </a:rPr>
              <a:t>to the United States and </a:t>
            </a:r>
            <a:r>
              <a:rPr lang="en-US" sz="1400" b="1" dirty="0" smtClean="0">
                <a:solidFill>
                  <a:schemeClr val="bg1"/>
                </a:solidFill>
                <a:latin typeface="Calibri" panose="020F0502020204030204" pitchFamily="34" charset="0"/>
                <a:cs typeface="Calibri" panose="020F0502020204030204" pitchFamily="34" charset="0"/>
              </a:rPr>
              <a:t>reunited with </a:t>
            </a:r>
            <a:r>
              <a:rPr lang="en-US" sz="1400" b="1" dirty="0">
                <a:solidFill>
                  <a:schemeClr val="bg1"/>
                </a:solidFill>
                <a:latin typeface="Calibri" panose="020F0502020204030204" pitchFamily="34" charset="0"/>
                <a:cs typeface="Calibri" panose="020F0502020204030204" pitchFamily="34" charset="0"/>
              </a:rPr>
              <a:t>her father in September 1945</a:t>
            </a:r>
            <a:endParaRPr lang="en-US" sz="1400" b="1" dirty="0">
              <a:solidFill>
                <a:schemeClr val="bg1"/>
              </a:solidFill>
              <a:latin typeface="Calibri" panose="020F0502020204030204" pitchFamily="34" charset="0"/>
              <a:cs typeface="Calibri" panose="020F0502020204030204" pitchFamily="34" charset="0"/>
            </a:endParaRPr>
          </a:p>
        </p:txBody>
      </p:sp>
      <p:pic>
        <p:nvPicPr>
          <p:cNvPr id="4098" name="Picture 2" descr="Maria Callas 19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41" y="954584"/>
            <a:ext cx="2320275" cy="303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6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93344" y="594544"/>
            <a:ext cx="1512168" cy="3754874"/>
          </a:xfrm>
          <a:prstGeom prst="rect">
            <a:avLst/>
          </a:prstGeom>
        </p:spPr>
        <p:txBody>
          <a:bodyPr wrap="square">
            <a:spAutoFit/>
          </a:bodyPr>
          <a:lstStyle/>
          <a:p>
            <a:r>
              <a:rPr lang="en-US" sz="1400" b="1" dirty="0">
                <a:solidFill>
                  <a:schemeClr val="bg1"/>
                </a:solidFill>
                <a:latin typeface="Calibri" panose="020F0502020204030204" pitchFamily="34" charset="0"/>
                <a:cs typeface="Calibri" panose="020F0502020204030204" pitchFamily="34" charset="0"/>
              </a:rPr>
              <a:t>In the early years of her career, Callas was a heavy </a:t>
            </a:r>
            <a:r>
              <a:rPr lang="en-US" sz="1400" b="1" dirty="0" smtClean="0">
                <a:solidFill>
                  <a:schemeClr val="bg1"/>
                </a:solidFill>
                <a:latin typeface="Calibri" panose="020F0502020204030204" pitchFamily="34" charset="0"/>
                <a:cs typeface="Calibri" panose="020F0502020204030204" pitchFamily="34" charset="0"/>
              </a:rPr>
              <a:t>woman. </a:t>
            </a:r>
            <a:r>
              <a:rPr lang="en-US" sz="1400" b="1" dirty="0">
                <a:solidFill>
                  <a:schemeClr val="bg1"/>
                </a:solidFill>
                <a:latin typeface="Calibri" panose="020F0502020204030204" pitchFamily="34" charset="0"/>
                <a:cs typeface="Calibri" panose="020F0502020204030204" pitchFamily="34" charset="0"/>
              </a:rPr>
              <a:t>She turned herself from a heavy woman into a svelte and glamorous one after a mid-career weight loss, which might have contributed to her vocal decline and the premature end of her career.</a:t>
            </a:r>
            <a:endParaRPr lang="en-US" sz="1400" b="1" dirty="0">
              <a:solidFill>
                <a:schemeClr val="bg1"/>
              </a:solidFill>
              <a:latin typeface="Calibri" panose="020F0502020204030204" pitchFamily="34" charset="0"/>
              <a:cs typeface="Calibri" panose="020F0502020204030204" pitchFamily="34" charset="0"/>
            </a:endParaRPr>
          </a:p>
        </p:txBody>
      </p:sp>
      <p:pic>
        <p:nvPicPr>
          <p:cNvPr id="5122" name="Picture 2" descr="Image result for maria callas weight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24" y="450528"/>
            <a:ext cx="2140521" cy="3528391"/>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312" y="444768"/>
            <a:ext cx="1877518" cy="3534151"/>
          </a:xfrm>
          <a:prstGeom prst="rect">
            <a:avLst/>
          </a:prstGeom>
        </p:spPr>
      </p:pic>
    </p:spTree>
    <p:extLst>
      <p:ext uri="{BB962C8B-B14F-4D97-AF65-F5344CB8AC3E}">
        <p14:creationId xmlns:p14="http://schemas.microsoft.com/office/powerpoint/2010/main" val="104191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0033" y="306512"/>
            <a:ext cx="5904656" cy="1384995"/>
          </a:xfrm>
          <a:prstGeom prst="rect">
            <a:avLst/>
          </a:prstGeom>
        </p:spPr>
        <p:txBody>
          <a:bodyPr wrap="square">
            <a:spAutoFit/>
          </a:bodyPr>
          <a:lstStyle/>
          <a:p>
            <a:r>
              <a:rPr lang="en-US" sz="1400" b="1" dirty="0" smtClean="0">
                <a:solidFill>
                  <a:schemeClr val="bg1"/>
                </a:solidFill>
                <a:latin typeface="Calibri" panose="020F0502020204030204" pitchFamily="34" charset="0"/>
                <a:cs typeface="Calibri" panose="020F0502020204030204" pitchFamily="34" charset="0"/>
              </a:rPr>
              <a:t>Her </a:t>
            </a:r>
            <a:r>
              <a:rPr lang="en-US" sz="1400" b="1" dirty="0">
                <a:solidFill>
                  <a:schemeClr val="bg1"/>
                </a:solidFill>
                <a:latin typeface="Calibri" panose="020F0502020204030204" pitchFamily="34" charset="0"/>
                <a:cs typeface="Calibri" panose="020F0502020204030204" pitchFamily="34" charset="0"/>
              </a:rPr>
              <a:t>influence </a:t>
            </a:r>
            <a:r>
              <a:rPr lang="en-US" sz="1400" b="1" dirty="0" smtClean="0">
                <a:solidFill>
                  <a:schemeClr val="bg1"/>
                </a:solidFill>
                <a:latin typeface="Calibri" panose="020F0502020204030204" pitchFamily="34" charset="0"/>
                <a:cs typeface="Calibri" panose="020F0502020204030204" pitchFamily="34" charset="0"/>
              </a:rPr>
              <a:t>in opera was so </a:t>
            </a:r>
            <a:r>
              <a:rPr lang="en-US" sz="1400" b="1" dirty="0">
                <a:solidFill>
                  <a:schemeClr val="bg1"/>
                </a:solidFill>
                <a:latin typeface="Calibri" panose="020F0502020204030204" pitchFamily="34" charset="0"/>
                <a:cs typeface="Calibri" panose="020F0502020204030204" pitchFamily="34" charset="0"/>
              </a:rPr>
              <a:t>enduring that, in 2006, </a:t>
            </a:r>
            <a:r>
              <a:rPr lang="en-US" sz="1400" b="1" i="1" dirty="0">
                <a:solidFill>
                  <a:schemeClr val="bg1"/>
                </a:solidFill>
                <a:latin typeface="Calibri" panose="020F0502020204030204" pitchFamily="34" charset="0"/>
                <a:cs typeface="Calibri" panose="020F0502020204030204" pitchFamily="34" charset="0"/>
                <a:hlinkClick r:id="rId2" tooltip="Opera News"/>
              </a:rPr>
              <a:t>Opera News</a:t>
            </a:r>
            <a:r>
              <a:rPr lang="en-US" sz="1400" b="1" dirty="0">
                <a:solidFill>
                  <a:schemeClr val="bg1"/>
                </a:solidFill>
                <a:latin typeface="Calibri" panose="020F0502020204030204" pitchFamily="34" charset="0"/>
                <a:cs typeface="Calibri" panose="020F0502020204030204" pitchFamily="34" charset="0"/>
              </a:rPr>
              <a:t> wrote of her: "Nearly thirty years after her death, she's still the definition of the diva as artist—and still one of classical music's best-selling </a:t>
            </a:r>
            <a:r>
              <a:rPr lang="en-US" sz="1400" b="1" dirty="0" smtClean="0">
                <a:solidFill>
                  <a:schemeClr val="bg1"/>
                </a:solidFill>
                <a:latin typeface="Calibri" panose="020F0502020204030204" pitchFamily="34" charset="0"/>
                <a:cs typeface="Calibri" panose="020F0502020204030204" pitchFamily="34" charset="0"/>
              </a:rPr>
              <a:t>vocalists.  It </a:t>
            </a:r>
            <a:r>
              <a:rPr lang="en-US" sz="1400" b="1" dirty="0">
                <a:solidFill>
                  <a:schemeClr val="bg1"/>
                </a:solidFill>
                <a:latin typeface="Calibri" panose="020F0502020204030204" pitchFamily="34" charset="0"/>
                <a:cs typeface="Calibri" panose="020F0502020204030204" pitchFamily="34" charset="0"/>
              </a:rPr>
              <a:t>was </a:t>
            </a:r>
            <a:r>
              <a:rPr lang="en-US" sz="1400" b="1" dirty="0" smtClean="0">
                <a:solidFill>
                  <a:schemeClr val="bg1"/>
                </a:solidFill>
                <a:latin typeface="Calibri" panose="020F0502020204030204" pitchFamily="34" charset="0"/>
                <a:cs typeface="Calibri" panose="020F0502020204030204" pitchFamily="34" charset="0"/>
              </a:rPr>
              <a:t>her</a:t>
            </a:r>
            <a:endParaRPr lang="en-US" sz="1400" b="1" dirty="0">
              <a:solidFill>
                <a:schemeClr val="bg1"/>
              </a:solidFill>
              <a:latin typeface="Calibri" panose="020F0502020204030204" pitchFamily="34" charset="0"/>
              <a:cs typeface="Calibri" panose="020F0502020204030204" pitchFamily="34" charset="0"/>
            </a:endParaRPr>
          </a:p>
          <a:p>
            <a:r>
              <a:rPr lang="en-US" sz="1400" b="1" dirty="0" smtClean="0">
                <a:solidFill>
                  <a:schemeClr val="bg1"/>
                </a:solidFill>
                <a:latin typeface="Calibri" panose="020F0502020204030204" pitchFamily="34" charset="0"/>
                <a:cs typeface="Calibri" panose="020F0502020204030204" pitchFamily="34" charset="0"/>
              </a:rPr>
              <a:t>musical </a:t>
            </a:r>
            <a:r>
              <a:rPr lang="en-US" sz="1400" b="1" dirty="0">
                <a:solidFill>
                  <a:schemeClr val="bg1"/>
                </a:solidFill>
                <a:latin typeface="Calibri" panose="020F0502020204030204" pitchFamily="34" charset="0"/>
                <a:cs typeface="Calibri" panose="020F0502020204030204" pitchFamily="34" charset="0"/>
              </a:rPr>
              <a:t>and dramatic talents led to her being hailed as </a:t>
            </a:r>
            <a:r>
              <a:rPr lang="en-US" sz="1400" b="1" i="1" dirty="0">
                <a:solidFill>
                  <a:schemeClr val="bg1"/>
                </a:solidFill>
                <a:latin typeface="Calibri" panose="020F0502020204030204" pitchFamily="34" charset="0"/>
                <a:cs typeface="Calibri" panose="020F0502020204030204" pitchFamily="34" charset="0"/>
              </a:rPr>
              <a:t>La </a:t>
            </a:r>
            <a:r>
              <a:rPr lang="en-US" sz="1400" b="1" i="1" dirty="0" err="1" smtClean="0">
                <a:solidFill>
                  <a:schemeClr val="bg1"/>
                </a:solidFill>
                <a:latin typeface="Calibri" panose="020F0502020204030204" pitchFamily="34" charset="0"/>
                <a:cs typeface="Calibri" panose="020F0502020204030204" pitchFamily="34" charset="0"/>
              </a:rPr>
              <a:t>Divina</a:t>
            </a:r>
            <a:r>
              <a:rPr lang="en-US" sz="1400" b="1" i="1" dirty="0" smtClean="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According to many specials Maria was note- perfect</a:t>
            </a:r>
          </a:p>
          <a:p>
            <a:endParaRPr lang="en-US" sz="1400" b="1" dirty="0">
              <a:solidFill>
                <a:schemeClr val="bg1"/>
              </a:solidFill>
              <a:latin typeface="Calibri" panose="020F0502020204030204" pitchFamily="34" charset="0"/>
              <a:cs typeface="Calibri" panose="020F0502020204030204" pitchFamily="34" charset="0"/>
            </a:endParaRPr>
          </a:p>
        </p:txBody>
      </p:sp>
      <p:sp>
        <p:nvSpPr>
          <p:cNvPr id="3" name="Ορθογώνιο 2"/>
          <p:cNvSpPr/>
          <p:nvPr/>
        </p:nvSpPr>
        <p:spPr>
          <a:xfrm>
            <a:off x="180033" y="4410968"/>
            <a:ext cx="4698925" cy="246221"/>
          </a:xfrm>
          <a:prstGeom prst="rect">
            <a:avLst/>
          </a:prstGeom>
        </p:spPr>
        <p:txBody>
          <a:bodyPr wrap="square">
            <a:spAutoFit/>
          </a:bodyPr>
          <a:lstStyle/>
          <a:p>
            <a:r>
              <a:rPr lang="en-US" sz="1000" dirty="0">
                <a:hlinkClick r:id="rId3"/>
              </a:rPr>
              <a:t>https://en.wikipedia.org/wiki/Maria_Callas</a:t>
            </a:r>
            <a:endParaRPr lang="en-US" sz="1000" dirty="0"/>
          </a:p>
        </p:txBody>
      </p:sp>
      <p:pic>
        <p:nvPicPr>
          <p:cNvPr id="6146" name="Picture 2" descr="Image result for maria callas weight l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6023" y="1691506"/>
            <a:ext cx="3938498" cy="221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44219"/>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730</TotalTime>
  <Words>932</Words>
  <Application>Microsoft Office PowerPoint</Application>
  <PresentationFormat>Προσαρμογή</PresentationFormat>
  <Paragraphs>63</Paragraphs>
  <Slides>18</Slides>
  <Notes>5</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18</vt:i4>
      </vt:variant>
    </vt:vector>
  </HeadingPairs>
  <TitlesOfParts>
    <vt:vector size="30" baseType="lpstr">
      <vt:lpstr>宋体</vt:lpstr>
      <vt:lpstr>Arial</vt:lpstr>
      <vt:lpstr>Bell MT</vt:lpstr>
      <vt:lpstr>Book Antiqua</vt:lpstr>
      <vt:lpstr>Calibri</vt:lpstr>
      <vt:lpstr>Century Gothic</vt:lpstr>
      <vt:lpstr>Tahoma</vt:lpstr>
      <vt:lpstr>Times New Roman</vt:lpstr>
      <vt:lpstr>Trebuchet MS</vt:lpstr>
      <vt:lpstr>Wingdings 3</vt:lpstr>
      <vt:lpstr>幼圆</vt:lpstr>
      <vt:lpstr>Κομμάτι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user1</dc:creator>
  <cp:lastModifiedBy>Maria Mitarea</cp:lastModifiedBy>
  <cp:revision>94</cp:revision>
  <dcterms:created xsi:type="dcterms:W3CDTF">2017-11-11T15:06:29Z</dcterms:created>
  <dcterms:modified xsi:type="dcterms:W3CDTF">2019-07-29T13:39:43Z</dcterms:modified>
</cp:coreProperties>
</file>