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62"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3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284B17C6-5A80-40A0-BB7F-5001D63CCC13}" type="datetimeFigureOut">
              <a:rPr lang="en-US" smtClean="0"/>
              <a:t>11/12/2017</a:t>
            </a:fld>
            <a:endParaRPr lang="en-US"/>
          </a:p>
        </p:txBody>
      </p:sp>
      <p:sp>
        <p:nvSpPr>
          <p:cNvPr id="16" name="Slide Number Placeholder 15"/>
          <p:cNvSpPr>
            <a:spLocks noGrp="1"/>
          </p:cNvSpPr>
          <p:nvPr>
            <p:ph type="sldNum" sz="quarter" idx="11"/>
          </p:nvPr>
        </p:nvSpPr>
        <p:spPr/>
        <p:txBody>
          <a:bodyPr/>
          <a:lstStyle/>
          <a:p>
            <a:fld id="{B373ABCF-107C-4C23-89BD-7CF7B0E14EF4}"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84B17C6-5A80-40A0-BB7F-5001D63CCC13}" type="datetimeFigureOut">
              <a:rPr lang="en-US" smtClean="0"/>
              <a:t>11/12/2017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3ABCF-107C-4C23-89BD-7CF7B0E14EF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84B17C6-5A80-40A0-BB7F-5001D63CCC13}" type="datetimeFigureOut">
              <a:rPr lang="en-US" smtClean="0"/>
              <a:t>11/12/2017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3ABCF-107C-4C23-89BD-7CF7B0E14EF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284B17C6-5A80-40A0-BB7F-5001D63CCC13}" type="datetimeFigureOut">
              <a:rPr lang="en-US" smtClean="0"/>
              <a:t>11/12/2017</a:t>
            </a:fld>
            <a:endParaRPr lang="en-US"/>
          </a:p>
        </p:txBody>
      </p:sp>
      <p:sp>
        <p:nvSpPr>
          <p:cNvPr id="15" name="Slide Number Placeholder 14"/>
          <p:cNvSpPr>
            <a:spLocks noGrp="1"/>
          </p:cNvSpPr>
          <p:nvPr>
            <p:ph type="sldNum" sz="quarter" idx="15"/>
          </p:nvPr>
        </p:nvSpPr>
        <p:spPr/>
        <p:txBody>
          <a:bodyPr/>
          <a:lstStyle>
            <a:lvl1pPr algn="ctr">
              <a:defRPr/>
            </a:lvl1pPr>
          </a:lstStyle>
          <a:p>
            <a:fld id="{B373ABCF-107C-4C23-89BD-7CF7B0E14EF4}"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84B17C6-5A80-40A0-BB7F-5001D63CCC13}" type="datetimeFigureOut">
              <a:rPr lang="en-US" smtClean="0"/>
              <a:t>11/12/2017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3ABCF-107C-4C23-89BD-7CF7B0E14EF4}"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84B17C6-5A80-40A0-BB7F-5001D63CCC13}" type="datetimeFigureOut">
              <a:rPr lang="en-US" smtClean="0"/>
              <a:t>11/12/2017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73ABCF-107C-4C23-89BD-7CF7B0E14EF4}"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373ABCF-107C-4C23-89BD-7CF7B0E14EF4}"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284B17C6-5A80-40A0-BB7F-5001D63CCC13}" type="datetimeFigureOut">
              <a:rPr lang="en-US" smtClean="0"/>
              <a:t>11/12/2017</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84B17C6-5A80-40A0-BB7F-5001D63CCC13}" type="datetimeFigureOut">
              <a:rPr lang="en-US" smtClean="0"/>
              <a:t>11/12/2017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73ABCF-107C-4C23-89BD-7CF7B0E14EF4}"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4B17C6-5A80-40A0-BB7F-5001D63CCC13}" type="datetimeFigureOut">
              <a:rPr lang="en-US" smtClean="0"/>
              <a:t>11/12/2017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73ABCF-107C-4C23-89BD-7CF7B0E14EF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284B17C6-5A80-40A0-BB7F-5001D63CCC13}" type="datetimeFigureOut">
              <a:rPr lang="en-US" smtClean="0"/>
              <a:t>11/12/2017</a:t>
            </a:fld>
            <a:endParaRPr lang="en-US"/>
          </a:p>
        </p:txBody>
      </p:sp>
      <p:sp>
        <p:nvSpPr>
          <p:cNvPr id="9" name="Slide Number Placeholder 8"/>
          <p:cNvSpPr>
            <a:spLocks noGrp="1"/>
          </p:cNvSpPr>
          <p:nvPr>
            <p:ph type="sldNum" sz="quarter" idx="15"/>
          </p:nvPr>
        </p:nvSpPr>
        <p:spPr/>
        <p:txBody>
          <a:bodyPr/>
          <a:lstStyle/>
          <a:p>
            <a:fld id="{B373ABCF-107C-4C23-89BD-7CF7B0E14EF4}"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284B17C6-5A80-40A0-BB7F-5001D63CCC13}" type="datetimeFigureOut">
              <a:rPr lang="en-US" smtClean="0"/>
              <a:t>11/12/2017</a:t>
            </a:fld>
            <a:endParaRPr lang="en-US"/>
          </a:p>
        </p:txBody>
      </p:sp>
      <p:sp>
        <p:nvSpPr>
          <p:cNvPr id="9" name="Slide Number Placeholder 8"/>
          <p:cNvSpPr>
            <a:spLocks noGrp="1"/>
          </p:cNvSpPr>
          <p:nvPr>
            <p:ph type="sldNum" sz="quarter" idx="11"/>
          </p:nvPr>
        </p:nvSpPr>
        <p:spPr/>
        <p:txBody>
          <a:bodyPr/>
          <a:lstStyle/>
          <a:p>
            <a:fld id="{B373ABCF-107C-4C23-89BD-7CF7B0E14EF4}"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284B17C6-5A80-40A0-BB7F-5001D63CCC13}" type="datetimeFigureOut">
              <a:rPr lang="en-US" smtClean="0"/>
              <a:t>11/12/2017</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373ABCF-107C-4C23-89BD-7CF7B0E14EF4}"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lnSpcReduction="10000"/>
          </a:bodyPr>
          <a:lstStyle/>
          <a:p>
            <a:r>
              <a:rPr lang="ro-RO" dirty="0" smtClean="0"/>
              <a:t>ODYSSEY- MIGRATION AND ITS INFLUENCE ON TEENAGERS</a:t>
            </a:r>
          </a:p>
          <a:p>
            <a:r>
              <a:rPr lang="ro-RO" dirty="0" smtClean="0"/>
              <a:t>Terceira, november 2017</a:t>
            </a:r>
            <a:endParaRPr lang="en-US" dirty="0"/>
          </a:p>
        </p:txBody>
      </p:sp>
      <p:sp>
        <p:nvSpPr>
          <p:cNvPr id="2" name="Title 1"/>
          <p:cNvSpPr>
            <a:spLocks noGrp="1"/>
          </p:cNvSpPr>
          <p:nvPr>
            <p:ph type="ctrTitle"/>
          </p:nvPr>
        </p:nvSpPr>
        <p:spPr/>
        <p:txBody>
          <a:bodyPr>
            <a:normAutofit/>
          </a:bodyPr>
          <a:lstStyle/>
          <a:p>
            <a:r>
              <a:rPr lang="ro-RO" dirty="0" smtClean="0"/>
              <a:t>INITIAL EVALUATION</a:t>
            </a:r>
            <a:br>
              <a:rPr lang="ro-RO" dirty="0" smtClean="0"/>
            </a:br>
            <a:r>
              <a:rPr lang="ro-RO" dirty="0" smtClean="0"/>
              <a:t>OMIT</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85800" y="457200"/>
            <a:ext cx="7543800" cy="129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If yes, where </a:t>
            </a:r>
            <a:r>
              <a:rPr lang="ro-RO" dirty="0" smtClean="0"/>
              <a:t>from</a:t>
            </a:r>
            <a:r>
              <a:rPr lang="en-US" dirty="0" smtClean="0"/>
              <a:t>?</a:t>
            </a:r>
            <a:r>
              <a:rPr lang="ro-RO" dirty="0" smtClean="0"/>
              <a:t>...58 persons answered yes</a:t>
            </a:r>
            <a:endParaRPr lang="en-US" dirty="0"/>
          </a:p>
        </p:txBody>
      </p:sp>
      <p:pic>
        <p:nvPicPr>
          <p:cNvPr id="8193" name="Picture 13"/>
          <p:cNvPicPr>
            <a:picLocks noChangeAspect="1" noChangeArrowheads="1"/>
          </p:cNvPicPr>
          <p:nvPr/>
        </p:nvPicPr>
        <p:blipFill>
          <a:blip r:embed="rId2" cstate="print"/>
          <a:srcRect l="12473" t="16089" r="13419" b="9901"/>
          <a:stretch>
            <a:fillRect/>
          </a:stretch>
        </p:blipFill>
        <p:spPr bwMode="auto">
          <a:xfrm>
            <a:off x="1219200" y="2057400"/>
            <a:ext cx="6704012" cy="39126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85800" y="228600"/>
            <a:ext cx="7543800" cy="2590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What kind of people do you feel bothered by</a:t>
            </a:r>
            <a:r>
              <a:rPr lang="en-US" dirty="0" smtClean="0"/>
              <a:t>?</a:t>
            </a:r>
            <a:endParaRPr lang="ro-RO" dirty="0" smtClean="0"/>
          </a:p>
          <a:p>
            <a:r>
              <a:rPr lang="en-US" sz="1400" dirty="0"/>
              <a:t>People of other ethnic groups</a:t>
            </a:r>
            <a:endParaRPr lang="en-US" sz="1400" b="0" dirty="0" smtClean="0"/>
          </a:p>
          <a:p>
            <a:r>
              <a:rPr lang="en-US" sz="1400" dirty="0"/>
              <a:t>People of a different religion</a:t>
            </a:r>
            <a:endParaRPr lang="en-US" sz="1400" b="0" dirty="0" smtClean="0"/>
          </a:p>
          <a:p>
            <a:r>
              <a:rPr lang="en-US" sz="1400" dirty="0"/>
              <a:t>People with a different skin </a:t>
            </a:r>
            <a:r>
              <a:rPr lang="en-US" sz="1400" dirty="0" err="1"/>
              <a:t>colour</a:t>
            </a:r>
            <a:endParaRPr lang="en-US" sz="1400" b="0" dirty="0" smtClean="0"/>
          </a:p>
          <a:p>
            <a:r>
              <a:rPr lang="en-US" sz="1400" dirty="0"/>
              <a:t>People with a different sexual orientation</a:t>
            </a:r>
            <a:endParaRPr lang="en-US" sz="1400" b="0" dirty="0" smtClean="0"/>
          </a:p>
          <a:p>
            <a:r>
              <a:rPr lang="en-US" sz="1400" dirty="0"/>
              <a:t>People with a different political opinion</a:t>
            </a:r>
            <a:endParaRPr lang="en-US" sz="1400" b="0" dirty="0" smtClean="0"/>
          </a:p>
          <a:p>
            <a:r>
              <a:rPr lang="en-US" sz="1400" dirty="0" smtClean="0"/>
              <a:t>People </a:t>
            </a:r>
            <a:r>
              <a:rPr lang="en-US" sz="1400" dirty="0"/>
              <a:t>with very different values</a:t>
            </a:r>
            <a:endParaRPr lang="en-US" sz="1400" b="0" dirty="0" smtClean="0"/>
          </a:p>
          <a:p>
            <a:r>
              <a:rPr lang="en-US" sz="1400" dirty="0"/>
              <a:t>all of the above</a:t>
            </a:r>
            <a:endParaRPr lang="en-US" sz="1400" b="0" dirty="0" smtClean="0"/>
          </a:p>
          <a:p>
            <a:r>
              <a:rPr lang="en-US" sz="1400" dirty="0"/>
              <a:t>None of the above</a:t>
            </a:r>
            <a:endParaRPr lang="en-US" sz="1400" b="0" dirty="0" smtClean="0"/>
          </a:p>
          <a:p>
            <a:r>
              <a:rPr lang="en-US" dirty="0" smtClean="0"/>
              <a:t/>
            </a:r>
            <a:br>
              <a:rPr lang="en-US" dirty="0" smtClean="0"/>
            </a:br>
            <a:endParaRPr lang="en-US" dirty="0"/>
          </a:p>
        </p:txBody>
      </p:sp>
      <p:pic>
        <p:nvPicPr>
          <p:cNvPr id="7169" name="Picture 14"/>
          <p:cNvPicPr>
            <a:picLocks noChangeAspect="1" noChangeArrowheads="1"/>
          </p:cNvPicPr>
          <p:nvPr/>
        </p:nvPicPr>
        <p:blipFill>
          <a:blip r:embed="rId2" cstate="print"/>
          <a:srcRect l="11748" t="19305" r="20528" b="7674"/>
          <a:stretch>
            <a:fillRect/>
          </a:stretch>
        </p:blipFill>
        <p:spPr bwMode="auto">
          <a:xfrm>
            <a:off x="1803642" y="2286000"/>
            <a:ext cx="5892558" cy="37234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85800" y="457200"/>
            <a:ext cx="7543800" cy="129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 you think your region / country has benefitted from having people from different countries?</a:t>
            </a:r>
          </a:p>
        </p:txBody>
      </p:sp>
      <p:pic>
        <p:nvPicPr>
          <p:cNvPr id="24578" name="Picture 15"/>
          <p:cNvPicPr>
            <a:picLocks noChangeAspect="1" noChangeArrowheads="1"/>
          </p:cNvPicPr>
          <p:nvPr/>
        </p:nvPicPr>
        <p:blipFill>
          <a:blip r:embed="rId2" cstate="print"/>
          <a:srcRect l="12328" t="16832" r="13277" b="6189"/>
          <a:stretch>
            <a:fillRect/>
          </a:stretch>
        </p:blipFill>
        <p:spPr bwMode="auto">
          <a:xfrm>
            <a:off x="1512948" y="2057400"/>
            <a:ext cx="6410484"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85800" y="457200"/>
            <a:ext cx="7543800" cy="129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Do you know someone who came from another country and lives in your community?</a:t>
            </a:r>
            <a:endParaRPr lang="en-US" b="0" dirty="0" smtClean="0"/>
          </a:p>
          <a:p>
            <a:r>
              <a:rPr lang="en-US" dirty="0" smtClean="0"/>
              <a:t/>
            </a:r>
            <a:br>
              <a:rPr lang="en-US" dirty="0" smtClean="0"/>
            </a:br>
            <a:endParaRPr lang="en-US" dirty="0"/>
          </a:p>
        </p:txBody>
      </p:sp>
      <p:pic>
        <p:nvPicPr>
          <p:cNvPr id="25602" name="Picture 16"/>
          <p:cNvPicPr>
            <a:picLocks noChangeAspect="1" noChangeArrowheads="1"/>
          </p:cNvPicPr>
          <p:nvPr/>
        </p:nvPicPr>
        <p:blipFill>
          <a:blip r:embed="rId2" cstate="print"/>
          <a:srcRect l="12473" t="18317" r="14291" b="6436"/>
          <a:stretch>
            <a:fillRect/>
          </a:stretch>
        </p:blipFill>
        <p:spPr bwMode="auto">
          <a:xfrm>
            <a:off x="1782670" y="2209800"/>
            <a:ext cx="6142130" cy="36988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85800" y="457200"/>
            <a:ext cx="7543800" cy="129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 you think your government should give more support to those who come into your country?</a:t>
            </a:r>
          </a:p>
        </p:txBody>
      </p:sp>
      <p:pic>
        <p:nvPicPr>
          <p:cNvPr id="26626" name="Picture 17"/>
          <p:cNvPicPr>
            <a:picLocks noChangeAspect="1" noChangeArrowheads="1"/>
          </p:cNvPicPr>
          <p:nvPr/>
        </p:nvPicPr>
        <p:blipFill>
          <a:blip r:embed="rId2" cstate="print"/>
          <a:srcRect l="12762" t="18069" r="13419" b="5940"/>
          <a:stretch>
            <a:fillRect/>
          </a:stretch>
        </p:blipFill>
        <p:spPr bwMode="auto">
          <a:xfrm>
            <a:off x="1580086" y="2133600"/>
            <a:ext cx="6192314" cy="37348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85800" y="457200"/>
            <a:ext cx="7543800" cy="1905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If yes, what type of support do you think should be given?</a:t>
            </a:r>
            <a:endParaRPr lang="en-US" b="0" dirty="0" smtClean="0"/>
          </a:p>
          <a:p>
            <a:r>
              <a:rPr lang="en-US" sz="1400" dirty="0"/>
              <a:t>Financial support</a:t>
            </a:r>
            <a:endParaRPr lang="en-US" sz="1400" b="0" dirty="0" smtClean="0"/>
          </a:p>
          <a:p>
            <a:r>
              <a:rPr lang="en-US" sz="1400" dirty="0"/>
              <a:t>Educational support (e.g. language courses)</a:t>
            </a:r>
            <a:endParaRPr lang="en-US" sz="1400" b="0" dirty="0" smtClean="0"/>
          </a:p>
          <a:p>
            <a:r>
              <a:rPr lang="en-US" sz="1400" dirty="0"/>
              <a:t>Employment</a:t>
            </a:r>
            <a:endParaRPr lang="en-US" sz="1400" b="0" dirty="0" smtClean="0"/>
          </a:p>
          <a:p>
            <a:r>
              <a:rPr lang="en-US" sz="1400" dirty="0"/>
              <a:t>Housing and food </a:t>
            </a:r>
            <a:endParaRPr lang="en-US" sz="1400" b="0" dirty="0" smtClean="0"/>
          </a:p>
          <a:p>
            <a:r>
              <a:rPr lang="en-US" sz="1400" dirty="0"/>
              <a:t>Health care </a:t>
            </a:r>
            <a:endParaRPr lang="en-US" sz="1400" b="0" dirty="0" smtClean="0"/>
          </a:p>
          <a:p>
            <a:r>
              <a:rPr lang="en-US" dirty="0" smtClean="0"/>
              <a:t/>
            </a:r>
            <a:br>
              <a:rPr lang="en-US" dirty="0" smtClean="0"/>
            </a:br>
            <a:endParaRPr lang="en-US" dirty="0"/>
          </a:p>
        </p:txBody>
      </p:sp>
      <p:pic>
        <p:nvPicPr>
          <p:cNvPr id="27650" name="Picture 18"/>
          <p:cNvPicPr>
            <a:picLocks noChangeAspect="1" noChangeArrowheads="1"/>
          </p:cNvPicPr>
          <p:nvPr/>
        </p:nvPicPr>
        <p:blipFill>
          <a:blip r:embed="rId2" cstate="print"/>
          <a:srcRect l="12473" t="16832" r="13277" b="6931"/>
          <a:stretch>
            <a:fillRect/>
          </a:stretch>
        </p:blipFill>
        <p:spPr bwMode="auto">
          <a:xfrm>
            <a:off x="1447800" y="1981200"/>
            <a:ext cx="6853456" cy="41243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85800" y="304800"/>
            <a:ext cx="7543800" cy="2057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If no, why not? Because…</a:t>
            </a:r>
            <a:endParaRPr lang="en-US" sz="1400" b="0" dirty="0" smtClean="0"/>
          </a:p>
          <a:p>
            <a:r>
              <a:rPr lang="en-US" sz="1400" dirty="0"/>
              <a:t>They are different from us</a:t>
            </a:r>
            <a:endParaRPr lang="en-US" sz="1400" b="0" dirty="0" smtClean="0"/>
          </a:p>
          <a:p>
            <a:r>
              <a:rPr lang="en-US" sz="1400" dirty="0"/>
              <a:t>They do not belong here</a:t>
            </a:r>
            <a:endParaRPr lang="en-US" sz="1400" b="0" dirty="0" smtClean="0"/>
          </a:p>
          <a:p>
            <a:r>
              <a:rPr lang="en-US" sz="1400" dirty="0"/>
              <a:t>They take away our jobs</a:t>
            </a:r>
            <a:endParaRPr lang="en-US" sz="1400" b="0" dirty="0" smtClean="0"/>
          </a:p>
          <a:p>
            <a:r>
              <a:rPr lang="en-US" sz="1400" dirty="0"/>
              <a:t>We are having enough problems of our own</a:t>
            </a:r>
            <a:endParaRPr lang="en-US" sz="1400" b="0" dirty="0" smtClean="0"/>
          </a:p>
          <a:p>
            <a:r>
              <a:rPr lang="en-US" sz="1400" dirty="0"/>
              <a:t>They do not deserve it</a:t>
            </a:r>
            <a:endParaRPr lang="en-US" sz="1400" b="0" dirty="0" smtClean="0"/>
          </a:p>
          <a:p>
            <a:r>
              <a:rPr lang="en-US" sz="1400" dirty="0"/>
              <a:t>They are responsible for their own situation</a:t>
            </a:r>
            <a:endParaRPr lang="en-US" sz="1400" b="0" dirty="0" smtClean="0"/>
          </a:p>
          <a:p>
            <a:r>
              <a:rPr lang="en-US" dirty="0" smtClean="0"/>
              <a:t/>
            </a:r>
            <a:br>
              <a:rPr lang="en-US" dirty="0" smtClean="0"/>
            </a:br>
            <a:endParaRPr lang="en-US" dirty="0"/>
          </a:p>
        </p:txBody>
      </p:sp>
      <p:pic>
        <p:nvPicPr>
          <p:cNvPr id="28674" name="Picture 19"/>
          <p:cNvPicPr>
            <a:picLocks noChangeAspect="1" noChangeArrowheads="1"/>
          </p:cNvPicPr>
          <p:nvPr/>
        </p:nvPicPr>
        <p:blipFill>
          <a:blip r:embed="rId2" cstate="print"/>
          <a:srcRect l="12328" t="17326" r="14001" b="6187"/>
          <a:stretch>
            <a:fillRect/>
          </a:stretch>
        </p:blipFill>
        <p:spPr bwMode="auto">
          <a:xfrm>
            <a:off x="1376917" y="2133601"/>
            <a:ext cx="6624083" cy="40306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85800" y="457200"/>
            <a:ext cx="7543800" cy="129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t>Should EU do something to stop peoples entering EU countries?</a:t>
            </a:r>
            <a:endParaRPr lang="en-US" dirty="0"/>
          </a:p>
        </p:txBody>
      </p:sp>
      <p:pic>
        <p:nvPicPr>
          <p:cNvPr id="29698" name="Picture 20"/>
          <p:cNvPicPr>
            <a:picLocks noChangeAspect="1" noChangeArrowheads="1"/>
          </p:cNvPicPr>
          <p:nvPr/>
        </p:nvPicPr>
        <p:blipFill>
          <a:blip r:embed="rId2" cstate="print"/>
          <a:srcRect l="12328" t="16583" r="13277" b="6187"/>
          <a:stretch>
            <a:fillRect/>
          </a:stretch>
        </p:blipFill>
        <p:spPr bwMode="auto">
          <a:xfrm>
            <a:off x="1524000" y="1994572"/>
            <a:ext cx="6172200" cy="37537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85800" y="457200"/>
            <a:ext cx="7543800" cy="129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t>Should your governement do something to stop people leave/ come to your country?</a:t>
            </a:r>
            <a:endParaRPr lang="en-US" dirty="0"/>
          </a:p>
        </p:txBody>
      </p:sp>
      <p:pic>
        <p:nvPicPr>
          <p:cNvPr id="30722" name="Picture 21"/>
          <p:cNvPicPr>
            <a:picLocks noChangeAspect="1" noChangeArrowheads="1"/>
          </p:cNvPicPr>
          <p:nvPr/>
        </p:nvPicPr>
        <p:blipFill>
          <a:blip r:embed="rId2" cstate="print"/>
          <a:srcRect l="12617" t="16832" r="13712" b="11633"/>
          <a:stretch>
            <a:fillRect/>
          </a:stretch>
        </p:blipFill>
        <p:spPr bwMode="auto">
          <a:xfrm>
            <a:off x="228600" y="2209800"/>
            <a:ext cx="4417916" cy="2514600"/>
          </a:xfrm>
          <a:prstGeom prst="rect">
            <a:avLst/>
          </a:prstGeom>
          <a:noFill/>
          <a:ln w="9525">
            <a:noFill/>
            <a:miter lim="800000"/>
            <a:headEnd/>
            <a:tailEnd/>
          </a:ln>
        </p:spPr>
      </p:pic>
      <p:pic>
        <p:nvPicPr>
          <p:cNvPr id="30723" name="Picture 22"/>
          <p:cNvPicPr>
            <a:picLocks noChangeAspect="1" noChangeArrowheads="1"/>
          </p:cNvPicPr>
          <p:nvPr/>
        </p:nvPicPr>
        <p:blipFill>
          <a:blip r:embed="rId3" cstate="print"/>
          <a:srcRect l="12038" t="21040" r="19221" b="11139"/>
          <a:stretch>
            <a:fillRect/>
          </a:stretch>
        </p:blipFill>
        <p:spPr bwMode="auto">
          <a:xfrm>
            <a:off x="4648200" y="3505200"/>
            <a:ext cx="4155506" cy="2406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85800" y="457200"/>
            <a:ext cx="7543800" cy="129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t>Becouse we are all the same</a:t>
            </a:r>
          </a:p>
          <a:p>
            <a:pPr algn="ctr"/>
            <a:r>
              <a:rPr lang="ro-RO" dirty="0" smtClean="0"/>
              <a:t>Becouse we are all humans</a:t>
            </a:r>
          </a:p>
          <a:p>
            <a:pPr algn="ctr"/>
            <a:r>
              <a:rPr lang="ro-RO" dirty="0" smtClean="0"/>
              <a:t>Becouse we help them integrate more easily</a:t>
            </a:r>
          </a:p>
          <a:p>
            <a:pPr algn="ctr"/>
            <a:endParaRPr lang="ro-RO" dirty="0" smtClean="0"/>
          </a:p>
          <a:p>
            <a:pPr algn="ctr"/>
            <a:endParaRPr lang="en-US" dirty="0"/>
          </a:p>
        </p:txBody>
      </p:sp>
      <p:pic>
        <p:nvPicPr>
          <p:cNvPr id="31746" name="Picture 23"/>
          <p:cNvPicPr>
            <a:picLocks noChangeAspect="1" noChangeArrowheads="1"/>
          </p:cNvPicPr>
          <p:nvPr/>
        </p:nvPicPr>
        <p:blipFill>
          <a:blip r:embed="rId2" cstate="print"/>
          <a:srcRect l="12617" t="16338" r="14001" b="7674"/>
          <a:stretch>
            <a:fillRect/>
          </a:stretch>
        </p:blipFill>
        <p:spPr bwMode="auto">
          <a:xfrm>
            <a:off x="2362200" y="1981200"/>
            <a:ext cx="5788822"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dirty="0" smtClean="0"/>
              <a:t>Repondents: 119 students/ 5 countries</a:t>
            </a:r>
            <a:endParaRPr lang="en-US" dirty="0"/>
          </a:p>
        </p:txBody>
      </p:sp>
      <p:pic>
        <p:nvPicPr>
          <p:cNvPr id="1026" name="Picture 1"/>
          <p:cNvPicPr>
            <a:picLocks noChangeAspect="1" noChangeArrowheads="1"/>
          </p:cNvPicPr>
          <p:nvPr/>
        </p:nvPicPr>
        <p:blipFill>
          <a:blip r:embed="rId2" cstate="print"/>
          <a:srcRect l="11679" t="14851" r="13487" b="7179"/>
          <a:stretch>
            <a:fillRect/>
          </a:stretch>
        </p:blipFill>
        <p:spPr bwMode="auto">
          <a:xfrm>
            <a:off x="76200" y="2489978"/>
            <a:ext cx="4267200" cy="2605898"/>
          </a:xfrm>
          <a:prstGeom prst="rect">
            <a:avLst/>
          </a:prstGeom>
          <a:noFill/>
          <a:ln w="9525">
            <a:noFill/>
            <a:miter lim="800000"/>
            <a:headEnd/>
            <a:tailEnd/>
          </a:ln>
        </p:spPr>
      </p:pic>
      <p:pic>
        <p:nvPicPr>
          <p:cNvPr id="1027" name="Picture 2"/>
          <p:cNvPicPr>
            <a:picLocks noChangeAspect="1" noChangeArrowheads="1"/>
          </p:cNvPicPr>
          <p:nvPr/>
        </p:nvPicPr>
        <p:blipFill>
          <a:blip r:embed="rId3" cstate="print"/>
          <a:srcRect l="11746" t="15594" r="13422" b="6683"/>
          <a:stretch>
            <a:fillRect/>
          </a:stretch>
        </p:blipFill>
        <p:spPr bwMode="auto">
          <a:xfrm>
            <a:off x="4724400" y="2514600"/>
            <a:ext cx="4255960"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85800" y="457200"/>
            <a:ext cx="7543800" cy="411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If you had the option to move to another country, which country would you choose?</a:t>
            </a:r>
            <a:endParaRPr lang="ro-RO" dirty="0" smtClean="0"/>
          </a:p>
          <a:p>
            <a:pPr algn="ctr"/>
            <a:endParaRPr lang="ro-RO" dirty="0"/>
          </a:p>
          <a:p>
            <a:pPr algn="ctr"/>
            <a:r>
              <a:rPr lang="ro-RO" dirty="0" smtClean="0"/>
              <a:t>USA</a:t>
            </a:r>
          </a:p>
          <a:p>
            <a:pPr algn="ctr"/>
            <a:r>
              <a:rPr lang="ro-RO" dirty="0" smtClean="0"/>
              <a:t>France</a:t>
            </a:r>
          </a:p>
          <a:p>
            <a:pPr algn="ctr"/>
            <a:r>
              <a:rPr lang="ro-RO" dirty="0" smtClean="0"/>
              <a:t>Australia</a:t>
            </a:r>
          </a:p>
          <a:p>
            <a:pPr algn="ctr"/>
            <a:r>
              <a:rPr lang="ro-RO" dirty="0" smtClean="0"/>
              <a:t>Germany</a:t>
            </a:r>
          </a:p>
          <a:p>
            <a:pPr algn="ctr"/>
            <a:r>
              <a:rPr lang="ro-RO" dirty="0" smtClean="0"/>
              <a:t>England</a:t>
            </a:r>
          </a:p>
          <a:p>
            <a:pPr algn="ctr"/>
            <a:r>
              <a:rPr lang="ro-RO" dirty="0" smtClean="0"/>
              <a:t>Iceland</a:t>
            </a:r>
          </a:p>
          <a:p>
            <a:pPr algn="ctr"/>
            <a:r>
              <a:rPr lang="ro-RO" dirty="0" smtClean="0"/>
              <a:t>Brazil</a:t>
            </a:r>
          </a:p>
          <a:p>
            <a:pPr algn="ctr"/>
            <a:r>
              <a:rPr lang="ro-RO" dirty="0" smtClean="0"/>
              <a:t>EUA</a:t>
            </a:r>
          </a:p>
          <a:p>
            <a:pPr algn="ctr"/>
            <a:r>
              <a:rPr lang="ro-RO" dirty="0" smtClean="0"/>
              <a:t>Canada </a:t>
            </a:r>
          </a:p>
          <a:p>
            <a:pPr algn="ctr"/>
            <a:endParaRPr lang="ro-RO" dirty="0" smtClean="0"/>
          </a:p>
          <a:p>
            <a:pPr algn="ct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85800" y="457200"/>
            <a:ext cx="7543800" cy="3505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t>Why?</a:t>
            </a:r>
          </a:p>
          <a:p>
            <a:pPr algn="ctr"/>
            <a:r>
              <a:rPr lang="ro-RO" dirty="0" smtClean="0"/>
              <a:t>Beauty of the country</a:t>
            </a:r>
          </a:p>
          <a:p>
            <a:pPr algn="ctr"/>
            <a:r>
              <a:rPr lang="ro-RO" dirty="0" smtClean="0"/>
              <a:t>Better life</a:t>
            </a:r>
          </a:p>
          <a:p>
            <a:pPr algn="ctr"/>
            <a:r>
              <a:rPr lang="ro-RO" dirty="0" smtClean="0"/>
              <a:t>More chances for a good job</a:t>
            </a:r>
          </a:p>
          <a:p>
            <a:pPr algn="ctr"/>
            <a:r>
              <a:rPr lang="ro-RO" dirty="0" smtClean="0"/>
              <a:t>Better education</a:t>
            </a:r>
          </a:p>
          <a:p>
            <a:pPr algn="ctr"/>
            <a:r>
              <a:rPr lang="ro-RO" dirty="0" smtClean="0"/>
              <a:t>Family reasons</a:t>
            </a:r>
          </a:p>
          <a:p>
            <a:pPr algn="ctr"/>
            <a:r>
              <a:rPr lang="ro-RO" dirty="0" smtClean="0"/>
              <a:t>Better economy</a:t>
            </a:r>
          </a:p>
          <a:p>
            <a:pPr algn="ctr"/>
            <a:r>
              <a:rPr lang="ro-RO" dirty="0" smtClean="0"/>
              <a:t>More democracy</a:t>
            </a:r>
          </a:p>
          <a:p>
            <a:pPr algn="ctr"/>
            <a:endParaRPr lang="ro-RO" dirty="0" smtClean="0"/>
          </a:p>
          <a:p>
            <a:pPr algn="ctr"/>
            <a:endParaRPr lang="ro-RO" dirty="0" smtClean="0"/>
          </a:p>
          <a:p>
            <a:pPr algn="ctr"/>
            <a:endParaRPr lang="ro-RO" dirty="0" smtClean="0"/>
          </a:p>
          <a:p>
            <a:pPr algn="ct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85800" y="457200"/>
            <a:ext cx="7543800" cy="129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Immigrants should adapt...... to the traditions and habits of their new country</a:t>
            </a:r>
            <a:endParaRPr lang="en-US" dirty="0"/>
          </a:p>
        </p:txBody>
      </p:sp>
      <p:pic>
        <p:nvPicPr>
          <p:cNvPr id="32770" name="Picture 45"/>
          <p:cNvPicPr>
            <a:picLocks noChangeAspect="1" noChangeArrowheads="1"/>
          </p:cNvPicPr>
          <p:nvPr/>
        </p:nvPicPr>
        <p:blipFill>
          <a:blip r:embed="rId2" cstate="print"/>
          <a:srcRect l="12762" t="18317" r="13275" b="6683"/>
          <a:stretch>
            <a:fillRect/>
          </a:stretch>
        </p:blipFill>
        <p:spPr bwMode="auto">
          <a:xfrm>
            <a:off x="1600200" y="2286000"/>
            <a:ext cx="6411642" cy="38108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85800" y="457200"/>
            <a:ext cx="7543800" cy="2743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t>Why?</a:t>
            </a:r>
          </a:p>
          <a:p>
            <a:pPr algn="ctr"/>
            <a:endParaRPr lang="ro-RO" dirty="0"/>
          </a:p>
          <a:p>
            <a:pPr algn="ctr"/>
            <a:r>
              <a:rPr lang="ro-RO" dirty="0" smtClean="0"/>
              <a:t>Belong to integration.</a:t>
            </a:r>
          </a:p>
          <a:p>
            <a:pPr algn="ctr"/>
            <a:r>
              <a:rPr lang="ro-RO" dirty="0" smtClean="0"/>
              <a:t>They should know the rules and respect them</a:t>
            </a:r>
          </a:p>
          <a:p>
            <a:pPr algn="ctr"/>
            <a:r>
              <a:rPr lang="ro-RO" dirty="0" smtClean="0"/>
              <a:t>They are not obligated to be like us</a:t>
            </a:r>
          </a:p>
          <a:p>
            <a:pPr algn="ctr"/>
            <a:r>
              <a:rPr lang="ro-RO" dirty="0" smtClean="0"/>
              <a:t>You should accept your new country traditions</a:t>
            </a:r>
          </a:p>
          <a:p>
            <a:pPr algn="ctr"/>
            <a:r>
              <a:rPr lang="ro-RO" dirty="0" smtClean="0"/>
              <a:t>You learn something new and open your mind</a:t>
            </a:r>
          </a:p>
          <a:p>
            <a:pPr algn="ctr"/>
            <a:r>
              <a:rPr lang="ro-RO" dirty="0" smtClean="0"/>
              <a:t>They don„t have to forget their own traditions</a:t>
            </a:r>
          </a:p>
          <a:p>
            <a:pPr algn="ctr"/>
            <a:r>
              <a:rPr lang="ro-RO" dirty="0" smtClean="0"/>
              <a:t>A country can„t change the traditions becouse there are new people</a:t>
            </a:r>
          </a:p>
          <a:p>
            <a:pPr algn="ctr"/>
            <a:endParaRPr lang="ro-RO" dirty="0" smtClean="0"/>
          </a:p>
          <a:p>
            <a:pPr algn="ct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85800" y="457200"/>
            <a:ext cx="7543800" cy="129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What is your understanding of integration? </a:t>
            </a:r>
            <a:endParaRPr lang="en-US" dirty="0"/>
          </a:p>
        </p:txBody>
      </p:sp>
      <p:pic>
        <p:nvPicPr>
          <p:cNvPr id="33794" name="Picture 57"/>
          <p:cNvPicPr>
            <a:picLocks noChangeAspect="1" noChangeArrowheads="1"/>
          </p:cNvPicPr>
          <p:nvPr/>
        </p:nvPicPr>
        <p:blipFill>
          <a:blip r:embed="rId2" cstate="print"/>
          <a:srcRect l="12617" t="18813" r="15886" b="9158"/>
          <a:stretch>
            <a:fillRect/>
          </a:stretch>
        </p:blipFill>
        <p:spPr bwMode="auto">
          <a:xfrm>
            <a:off x="1219200" y="2209800"/>
            <a:ext cx="6806259" cy="40192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85800" y="457200"/>
            <a:ext cx="7543800" cy="129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Where should migrants live?</a:t>
            </a:r>
            <a:endParaRPr lang="en-US" dirty="0"/>
          </a:p>
        </p:txBody>
      </p:sp>
      <p:pic>
        <p:nvPicPr>
          <p:cNvPr id="34818" name="Picture 58"/>
          <p:cNvPicPr>
            <a:picLocks noChangeAspect="1" noChangeArrowheads="1"/>
          </p:cNvPicPr>
          <p:nvPr/>
        </p:nvPicPr>
        <p:blipFill>
          <a:blip r:embed="rId2" cstate="print"/>
          <a:srcRect l="12762" t="29951" r="20383" b="6683"/>
          <a:stretch>
            <a:fillRect/>
          </a:stretch>
        </p:blipFill>
        <p:spPr bwMode="auto">
          <a:xfrm>
            <a:off x="1477281" y="2438400"/>
            <a:ext cx="6295119" cy="34951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85800" y="457200"/>
            <a:ext cx="7543800" cy="129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How do you think the future will be?</a:t>
            </a:r>
            <a:endParaRPr lang="en-US" dirty="0"/>
          </a:p>
        </p:txBody>
      </p:sp>
      <p:pic>
        <p:nvPicPr>
          <p:cNvPr id="35842" name="Picture 59"/>
          <p:cNvPicPr>
            <a:picLocks noChangeAspect="1" noChangeArrowheads="1"/>
          </p:cNvPicPr>
          <p:nvPr/>
        </p:nvPicPr>
        <p:blipFill>
          <a:blip r:embed="rId2" cstate="print"/>
          <a:srcRect l="13052" t="25000" r="20091" b="12375"/>
          <a:stretch>
            <a:fillRect/>
          </a:stretch>
        </p:blipFill>
        <p:spPr bwMode="auto">
          <a:xfrm>
            <a:off x="1066800" y="2133600"/>
            <a:ext cx="6705600" cy="36795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 erasmus.jpg"/>
          <p:cNvPicPr>
            <a:picLocks noChangeAspect="1"/>
          </p:cNvPicPr>
          <p:nvPr/>
        </p:nvPicPr>
        <p:blipFill>
          <a:blip r:embed="rId2" cstate="print"/>
          <a:stretch>
            <a:fillRect/>
          </a:stretch>
        </p:blipFill>
        <p:spPr>
          <a:xfrm>
            <a:off x="2057400" y="4267200"/>
            <a:ext cx="5715000" cy="1628775"/>
          </a:xfrm>
          <a:prstGeom prst="rect">
            <a:avLst/>
          </a:prstGeom>
        </p:spPr>
      </p:pic>
      <p:sp>
        <p:nvSpPr>
          <p:cNvPr id="3" name="TextBox 2"/>
          <p:cNvSpPr txBox="1"/>
          <p:nvPr/>
        </p:nvSpPr>
        <p:spPr>
          <a:xfrm>
            <a:off x="1143000" y="5791201"/>
            <a:ext cx="7086600" cy="553998"/>
          </a:xfrm>
          <a:prstGeom prst="rect">
            <a:avLst/>
          </a:prstGeom>
          <a:noFill/>
        </p:spPr>
        <p:txBody>
          <a:bodyPr wrap="square" rtlCol="0">
            <a:spAutoFit/>
          </a:bodyPr>
          <a:lstStyle/>
          <a:p>
            <a:r>
              <a:rPr lang="en-US" sz="1000" dirty="0" smtClean="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en-US" dirty="0"/>
          </a:p>
        </p:txBody>
      </p:sp>
      <p:sp>
        <p:nvSpPr>
          <p:cNvPr id="5" name="Slide Number Placeholder 4"/>
          <p:cNvSpPr>
            <a:spLocks noGrp="1"/>
          </p:cNvSpPr>
          <p:nvPr>
            <p:ph type="sldNum" sz="quarter" idx="12"/>
          </p:nvPr>
        </p:nvSpPr>
        <p:spPr/>
        <p:txBody>
          <a:bodyPr/>
          <a:lstStyle/>
          <a:p>
            <a:fld id="{7D72EA64-B680-46BA-B116-59405E46445E}" type="slidenum">
              <a:rPr lang="en-US" smtClean="0"/>
              <a:pPr/>
              <a:t>27</a:t>
            </a:fld>
            <a:endParaRPr lang="en-US"/>
          </a:p>
        </p:txBody>
      </p:sp>
      <p:sp>
        <p:nvSpPr>
          <p:cNvPr id="7" name="Cloud Callout 6"/>
          <p:cNvSpPr/>
          <p:nvPr/>
        </p:nvSpPr>
        <p:spPr>
          <a:xfrm>
            <a:off x="2819400" y="1219200"/>
            <a:ext cx="3581400" cy="16002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t>THANK YOU!!!!</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p:cNvPicPr>
            <a:picLocks noChangeAspect="1" noChangeArrowheads="1"/>
          </p:cNvPicPr>
          <p:nvPr/>
        </p:nvPicPr>
        <p:blipFill>
          <a:blip r:embed="rId2" cstate="print"/>
          <a:srcRect l="12617" t="15842" r="13857" b="6187"/>
          <a:stretch>
            <a:fillRect/>
          </a:stretch>
        </p:blipFill>
        <p:spPr bwMode="auto">
          <a:xfrm>
            <a:off x="990600" y="1600200"/>
            <a:ext cx="7678116" cy="4770105"/>
          </a:xfrm>
          <a:prstGeom prst="rect">
            <a:avLst/>
          </a:prstGeom>
          <a:noFill/>
          <a:ln w="9525">
            <a:noFill/>
            <a:miter lim="800000"/>
            <a:headEnd/>
            <a:tailEnd/>
          </a:ln>
        </p:spPr>
      </p:pic>
      <p:sp>
        <p:nvSpPr>
          <p:cNvPr id="4" name="Rounded Rectangle 3"/>
          <p:cNvSpPr/>
          <p:nvPr/>
        </p:nvSpPr>
        <p:spPr>
          <a:xfrm>
            <a:off x="1219200" y="304800"/>
            <a:ext cx="7086600" cy="2438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For you  migration is when someone moves …</a:t>
            </a:r>
            <a:endParaRPr lang="en-US" b="0" dirty="0" smtClean="0"/>
          </a:p>
          <a:p>
            <a:r>
              <a:rPr lang="en-US" dirty="0"/>
              <a:t>from one </a:t>
            </a:r>
            <a:r>
              <a:rPr lang="en-US" dirty="0" err="1"/>
              <a:t>neighbourhood</a:t>
            </a:r>
            <a:r>
              <a:rPr lang="en-US" dirty="0"/>
              <a:t> to another</a:t>
            </a:r>
            <a:endParaRPr lang="en-US" b="0" dirty="0" smtClean="0"/>
          </a:p>
          <a:p>
            <a:r>
              <a:rPr lang="en-US" dirty="0"/>
              <a:t>From one city to another</a:t>
            </a:r>
            <a:endParaRPr lang="en-US" b="0" dirty="0" smtClean="0"/>
          </a:p>
          <a:p>
            <a:r>
              <a:rPr lang="en-US" dirty="0"/>
              <a:t>From one part of the country to another</a:t>
            </a:r>
            <a:endParaRPr lang="en-US" b="0" dirty="0" smtClean="0"/>
          </a:p>
          <a:p>
            <a:r>
              <a:rPr lang="en-US" dirty="0"/>
              <a:t>From one country to another</a:t>
            </a:r>
            <a:endParaRPr lang="en-US" b="0" dirty="0" smtClean="0"/>
          </a:p>
          <a:p>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685800" y="457200"/>
            <a:ext cx="7543800" cy="129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Are foreign students immigrants?</a:t>
            </a:r>
          </a:p>
        </p:txBody>
      </p:sp>
      <p:pic>
        <p:nvPicPr>
          <p:cNvPr id="3074" name="Picture 4"/>
          <p:cNvPicPr>
            <a:picLocks noChangeAspect="1" noChangeArrowheads="1"/>
          </p:cNvPicPr>
          <p:nvPr/>
        </p:nvPicPr>
        <p:blipFill>
          <a:blip r:embed="rId2" cstate="print"/>
          <a:srcRect l="12762" t="16583" r="13857" b="6435"/>
          <a:stretch>
            <a:fillRect/>
          </a:stretch>
        </p:blipFill>
        <p:spPr bwMode="auto">
          <a:xfrm>
            <a:off x="1219200" y="2020926"/>
            <a:ext cx="6858000" cy="420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685800" y="457200"/>
            <a:ext cx="7543800" cy="129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Is your region currently </a:t>
            </a:r>
            <a:r>
              <a:rPr lang="en-US" dirty="0" smtClean="0"/>
              <a:t>experiencing</a:t>
            </a:r>
            <a:r>
              <a:rPr lang="ro-RO" dirty="0" smtClean="0"/>
              <a:t> a</a:t>
            </a:r>
            <a:r>
              <a:rPr lang="en-US" dirty="0" smtClean="0"/>
              <a:t> </a:t>
            </a:r>
            <a:r>
              <a:rPr lang="en-US" dirty="0"/>
              <a:t>wave of people leaving your country (emigration</a:t>
            </a:r>
            <a:r>
              <a:rPr lang="en-US" dirty="0" smtClean="0"/>
              <a:t>)?</a:t>
            </a:r>
            <a:r>
              <a:rPr lang="ro-RO" dirty="0" smtClean="0"/>
              <a:t>....a wave of people leaving your region?</a:t>
            </a:r>
            <a:endParaRPr lang="en-US" b="0" dirty="0" smtClean="0"/>
          </a:p>
          <a:p>
            <a:r>
              <a:rPr lang="en-US" dirty="0" smtClean="0"/>
              <a:t/>
            </a:r>
            <a:br>
              <a:rPr lang="en-US" dirty="0" smtClean="0"/>
            </a:br>
            <a:endParaRPr lang="en-US" dirty="0"/>
          </a:p>
        </p:txBody>
      </p:sp>
      <p:pic>
        <p:nvPicPr>
          <p:cNvPr id="4098" name="Picture 5"/>
          <p:cNvPicPr>
            <a:picLocks noChangeAspect="1" noChangeArrowheads="1"/>
          </p:cNvPicPr>
          <p:nvPr/>
        </p:nvPicPr>
        <p:blipFill>
          <a:blip r:embed="rId2" cstate="print"/>
          <a:srcRect l="11893" t="20544" r="14001" b="10643"/>
          <a:stretch>
            <a:fillRect/>
          </a:stretch>
        </p:blipFill>
        <p:spPr bwMode="auto">
          <a:xfrm>
            <a:off x="417128" y="2057401"/>
            <a:ext cx="4307272" cy="2338426"/>
          </a:xfrm>
          <a:prstGeom prst="rect">
            <a:avLst/>
          </a:prstGeom>
          <a:noFill/>
          <a:ln w="9525">
            <a:noFill/>
            <a:miter lim="800000"/>
            <a:headEnd/>
            <a:tailEnd/>
          </a:ln>
        </p:spPr>
      </p:pic>
      <p:pic>
        <p:nvPicPr>
          <p:cNvPr id="4099" name="Picture 6"/>
          <p:cNvPicPr>
            <a:picLocks noChangeAspect="1" noChangeArrowheads="1"/>
          </p:cNvPicPr>
          <p:nvPr/>
        </p:nvPicPr>
        <p:blipFill>
          <a:blip r:embed="rId3" cstate="print"/>
          <a:srcRect l="14357" t="17574" r="14436" b="11880"/>
          <a:stretch>
            <a:fillRect/>
          </a:stretch>
        </p:blipFill>
        <p:spPr bwMode="auto">
          <a:xfrm>
            <a:off x="4712781" y="3581400"/>
            <a:ext cx="4067681"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85800" y="457200"/>
            <a:ext cx="7543800" cy="129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Is your region currently experiencing</a:t>
            </a:r>
            <a:r>
              <a:rPr lang="ro-RO" dirty="0" smtClean="0"/>
              <a:t> a</a:t>
            </a:r>
            <a:r>
              <a:rPr lang="en-US" dirty="0" smtClean="0"/>
              <a:t> wave of people </a:t>
            </a:r>
            <a:r>
              <a:rPr lang="ro-RO" dirty="0" smtClean="0"/>
              <a:t>entering</a:t>
            </a:r>
            <a:r>
              <a:rPr lang="en-US" dirty="0" smtClean="0"/>
              <a:t> your country (</a:t>
            </a:r>
            <a:r>
              <a:rPr lang="ro-RO" dirty="0" smtClean="0"/>
              <a:t>im</a:t>
            </a:r>
            <a:r>
              <a:rPr lang="en-US" dirty="0" smtClean="0"/>
              <a:t>migration)?</a:t>
            </a:r>
            <a:r>
              <a:rPr lang="ro-RO" dirty="0" smtClean="0"/>
              <a:t>....a wave of people entering your region?</a:t>
            </a:r>
            <a:endParaRPr lang="en-US" b="0" dirty="0" smtClean="0"/>
          </a:p>
        </p:txBody>
      </p:sp>
      <p:pic>
        <p:nvPicPr>
          <p:cNvPr id="5122" name="Picture 7"/>
          <p:cNvPicPr>
            <a:picLocks noChangeAspect="1" noChangeArrowheads="1"/>
          </p:cNvPicPr>
          <p:nvPr/>
        </p:nvPicPr>
        <p:blipFill>
          <a:blip r:embed="rId2" cstate="print"/>
          <a:srcRect l="12183" t="18069" r="13857" b="6683"/>
          <a:stretch>
            <a:fillRect/>
          </a:stretch>
        </p:blipFill>
        <p:spPr bwMode="auto">
          <a:xfrm>
            <a:off x="152400" y="2068270"/>
            <a:ext cx="4419600" cy="2635494"/>
          </a:xfrm>
          <a:prstGeom prst="rect">
            <a:avLst/>
          </a:prstGeom>
          <a:noFill/>
          <a:ln w="9525">
            <a:noFill/>
            <a:miter lim="800000"/>
            <a:headEnd/>
            <a:tailEnd/>
          </a:ln>
        </p:spPr>
      </p:pic>
      <p:pic>
        <p:nvPicPr>
          <p:cNvPr id="5123" name="Picture 8"/>
          <p:cNvPicPr>
            <a:picLocks noChangeAspect="1" noChangeArrowheads="1"/>
          </p:cNvPicPr>
          <p:nvPr/>
        </p:nvPicPr>
        <p:blipFill>
          <a:blip r:embed="rId3" cstate="print"/>
          <a:srcRect l="11893" t="20544" r="20526" b="13120"/>
          <a:stretch>
            <a:fillRect/>
          </a:stretch>
        </p:blipFill>
        <p:spPr bwMode="auto">
          <a:xfrm>
            <a:off x="4422893" y="3581400"/>
            <a:ext cx="4500385" cy="2587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85800" y="457200"/>
            <a:ext cx="7543800" cy="129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Why did people migrate in the </a:t>
            </a:r>
            <a:r>
              <a:rPr lang="en-US" dirty="0" smtClean="0"/>
              <a:t>past?</a:t>
            </a:r>
            <a:endParaRPr lang="ro-RO" dirty="0" smtClean="0"/>
          </a:p>
          <a:p>
            <a:endParaRPr lang="ro-RO" b="0" dirty="0"/>
          </a:p>
          <a:p>
            <a:r>
              <a:rPr lang="ro-RO" dirty="0" smtClean="0"/>
              <a:t>Why did people migrate in the present?</a:t>
            </a:r>
            <a:r>
              <a:rPr lang="en-US" dirty="0" smtClean="0"/>
              <a:t/>
            </a:r>
            <a:br>
              <a:rPr lang="en-US" dirty="0" smtClean="0"/>
            </a:br>
            <a:endParaRPr lang="en-US" dirty="0"/>
          </a:p>
        </p:txBody>
      </p:sp>
      <p:sp>
        <p:nvSpPr>
          <p:cNvPr id="6149" name="AutoShape 5" descr="Forms response chart. Question title: 7. Why did people migrate in the past? (rank according to numbers of people: 1 =  fewest). Number of responses: ."/>
          <p:cNvSpPr>
            <a:spLocks noChangeAspect="1" noChangeArrowheads="1"/>
          </p:cNvSpPr>
          <p:nvPr/>
        </p:nvSpPr>
        <p:spPr bwMode="auto">
          <a:xfrm>
            <a:off x="155575" y="84138"/>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51" name="AutoShape 7" descr="Forms response chart. Question title: 7. Why did people migrate in the past? (rank according to numbers of people: 1 =  fewest). Number of responses: ."/>
          <p:cNvSpPr>
            <a:spLocks noChangeAspect="1" noChangeArrowheads="1"/>
          </p:cNvSpPr>
          <p:nvPr/>
        </p:nvSpPr>
        <p:spPr bwMode="auto">
          <a:xfrm>
            <a:off x="155575" y="84138"/>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53" name="AutoShape 9" descr="Forms response chart. Question title: 7. Why did people migrate in the past? (rank according to numbers of people: 1 =  fewest). Number of responses: ."/>
          <p:cNvSpPr>
            <a:spLocks noChangeAspect="1" noChangeArrowheads="1"/>
          </p:cNvSpPr>
          <p:nvPr/>
        </p:nvSpPr>
        <p:spPr bwMode="auto">
          <a:xfrm>
            <a:off x="155575" y="84138"/>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154" name="Picture 9"/>
          <p:cNvPicPr>
            <a:picLocks noChangeAspect="1" noChangeArrowheads="1"/>
          </p:cNvPicPr>
          <p:nvPr/>
        </p:nvPicPr>
        <p:blipFill>
          <a:blip r:embed="rId2" cstate="print"/>
          <a:srcRect l="12617" t="16336" r="13277" b="6435"/>
          <a:stretch>
            <a:fillRect/>
          </a:stretch>
        </p:blipFill>
        <p:spPr bwMode="auto">
          <a:xfrm>
            <a:off x="179799" y="2209800"/>
            <a:ext cx="4195351" cy="2557463"/>
          </a:xfrm>
          <a:prstGeom prst="rect">
            <a:avLst/>
          </a:prstGeom>
          <a:noFill/>
          <a:ln w="9525">
            <a:noFill/>
            <a:miter lim="800000"/>
            <a:headEnd/>
            <a:tailEnd/>
          </a:ln>
        </p:spPr>
      </p:pic>
      <p:pic>
        <p:nvPicPr>
          <p:cNvPr id="6155" name="Picture 10"/>
          <p:cNvPicPr>
            <a:picLocks noChangeAspect="1" noChangeArrowheads="1"/>
          </p:cNvPicPr>
          <p:nvPr/>
        </p:nvPicPr>
        <p:blipFill>
          <a:blip r:embed="rId3" cstate="print"/>
          <a:srcRect l="12038" t="16832" r="14291" b="5446"/>
          <a:stretch>
            <a:fillRect/>
          </a:stretch>
        </p:blipFill>
        <p:spPr bwMode="auto">
          <a:xfrm>
            <a:off x="4572000" y="3657600"/>
            <a:ext cx="4038600" cy="2497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85800" y="457200"/>
            <a:ext cx="7543800" cy="129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 you have migrants in your recent family history?</a:t>
            </a:r>
          </a:p>
        </p:txBody>
      </p:sp>
      <p:pic>
        <p:nvPicPr>
          <p:cNvPr id="10241" name="Picture 11"/>
          <p:cNvPicPr>
            <a:picLocks noChangeAspect="1" noChangeArrowheads="1"/>
          </p:cNvPicPr>
          <p:nvPr/>
        </p:nvPicPr>
        <p:blipFill>
          <a:blip r:embed="rId2" cstate="print"/>
          <a:srcRect l="12617" t="23019" r="19801" b="13861"/>
          <a:stretch>
            <a:fillRect/>
          </a:stretch>
        </p:blipFill>
        <p:spPr bwMode="auto">
          <a:xfrm>
            <a:off x="1794549" y="2286000"/>
            <a:ext cx="6545799" cy="358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85800" y="457200"/>
            <a:ext cx="7543800" cy="129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If yes, where to</a:t>
            </a:r>
            <a:r>
              <a:rPr lang="en-US" dirty="0" smtClean="0"/>
              <a:t>?</a:t>
            </a:r>
            <a:r>
              <a:rPr lang="ro-RO" dirty="0" smtClean="0"/>
              <a:t>...63 persons answered yes</a:t>
            </a:r>
            <a:endParaRPr lang="en-US" dirty="0"/>
          </a:p>
        </p:txBody>
      </p:sp>
      <p:pic>
        <p:nvPicPr>
          <p:cNvPr id="9217" name="Picture 12"/>
          <p:cNvPicPr>
            <a:picLocks noChangeAspect="1" noChangeArrowheads="1"/>
          </p:cNvPicPr>
          <p:nvPr/>
        </p:nvPicPr>
        <p:blipFill>
          <a:blip r:embed="rId2" cstate="print"/>
          <a:srcRect l="12762" t="17574" r="13567" b="7674"/>
          <a:stretch>
            <a:fillRect/>
          </a:stretch>
        </p:blipFill>
        <p:spPr bwMode="auto">
          <a:xfrm>
            <a:off x="1219200" y="1981200"/>
            <a:ext cx="6924076" cy="41163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112</TotalTime>
  <Words>530</Words>
  <Application>Microsoft Office PowerPoint</Application>
  <PresentationFormat>On-screen Show (4:3)</PresentationFormat>
  <Paragraphs>91</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Paper</vt:lpstr>
      <vt:lpstr>INITIAL EVALUATION OMIT</vt:lpstr>
      <vt:lpstr>Repondents: 119 students/ 5 countries</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catalina postovei</dc:creator>
  <cp:lastModifiedBy>catalina postovei</cp:lastModifiedBy>
  <cp:revision>11</cp:revision>
  <dcterms:created xsi:type="dcterms:W3CDTF">2017-11-12T09:55:09Z</dcterms:created>
  <dcterms:modified xsi:type="dcterms:W3CDTF">2017-11-12T11:47:35Z</dcterms:modified>
</cp:coreProperties>
</file>