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6" r:id="rId2"/>
    <p:sldId id="258" r:id="rId3"/>
    <p:sldId id="260" r:id="rId4"/>
    <p:sldId id="283" r:id="rId5"/>
    <p:sldId id="281" r:id="rId6"/>
    <p:sldId id="284" r:id="rId7"/>
    <p:sldId id="264" r:id="rId8"/>
    <p:sldId id="262" r:id="rId9"/>
    <p:sldId id="263" r:id="rId10"/>
    <p:sldId id="265" r:id="rId11"/>
    <p:sldId id="285" r:id="rId12"/>
    <p:sldId id="266" r:id="rId13"/>
    <p:sldId id="268" r:id="rId14"/>
    <p:sldId id="269" r:id="rId15"/>
    <p:sldId id="270" r:id="rId16"/>
    <p:sldId id="271" r:id="rId17"/>
    <p:sldId id="272" r:id="rId18"/>
    <p:sldId id="273" r:id="rId19"/>
    <p:sldId id="274" r:id="rId20"/>
    <p:sldId id="275" r:id="rId21"/>
    <p:sldId id="277" r:id="rId22"/>
    <p:sldId id="278" r:id="rId23"/>
    <p:sldId id="279" r:id="rId24"/>
    <p:sldId id="282" r:id="rId2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jandra\Desktop\INTERCAMBIO\GRAFICAS%20ENCUES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duardo\Dropbox\erasmus+\discrimin_or_sex\Copia%20de%20ENCUESTA%20SOBRE%20DISCRIMINACI&#211;N%20POR%20ORIENTACI&#211;N%20SEXUAL%20(respuesta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autoTitleDeleted val="1"/>
    <c:view3D>
      <c:rotX val="30"/>
      <c:perspective val="30"/>
    </c:view3D>
    <c:plotArea>
      <c:layout>
        <c:manualLayout>
          <c:layoutTarget val="inner"/>
          <c:xMode val="edge"/>
          <c:yMode val="edge"/>
          <c:x val="0"/>
          <c:y val="0.13804102739042226"/>
          <c:w val="1"/>
          <c:h val="0.73330636170000119"/>
        </c:manualLayout>
      </c:layout>
      <c:pie3DChart>
        <c:varyColors val="1"/>
        <c:ser>
          <c:idx val="0"/>
          <c:order val="0"/>
          <c:explosion val="10"/>
          <c:dPt>
            <c:idx val="0"/>
            <c:explosion val="0"/>
          </c:dPt>
          <c:dLbls>
            <c:dLbl>
              <c:idx val="0"/>
              <c:layout>
                <c:manualLayout>
                  <c:x val="-0.16386098272862695"/>
                  <c:y val="-7.0651812160947847E-2"/>
                </c:manualLayout>
              </c:layout>
              <c:spPr/>
              <c:txPr>
                <a:bodyPr/>
                <a:lstStyle/>
                <a:p>
                  <a:pPr>
                    <a:defRPr sz="1800"/>
                  </a:pPr>
                  <a:endParaRPr lang="es-ES"/>
                </a:p>
              </c:txPr>
              <c:showCatName val="1"/>
              <c:showPercent val="1"/>
            </c:dLbl>
            <c:dLbl>
              <c:idx val="1"/>
              <c:layout>
                <c:manualLayout>
                  <c:x val="0.1757631117286339"/>
                  <c:y val="1.8025406030552187E-2"/>
                </c:manualLayout>
              </c:layout>
              <c:spPr/>
              <c:txPr>
                <a:bodyPr/>
                <a:lstStyle/>
                <a:p>
                  <a:pPr>
                    <a:defRPr sz="1800"/>
                  </a:pPr>
                  <a:endParaRPr lang="es-ES"/>
                </a:p>
              </c:txPr>
              <c:showCatName val="1"/>
              <c:showPercent val="1"/>
            </c:dLbl>
            <c:showCatName val="1"/>
            <c:showPercent val="1"/>
            <c:showLeaderLines val="1"/>
          </c:dLbls>
          <c:cat>
            <c:strRef>
              <c:f>General!$A$2:$A$3</c:f>
              <c:strCache>
                <c:ptCount val="2"/>
                <c:pt idx="0">
                  <c:v>FEMALE</c:v>
                </c:pt>
                <c:pt idx="1">
                  <c:v>MALE</c:v>
                </c:pt>
              </c:strCache>
            </c:strRef>
          </c:cat>
          <c:val>
            <c:numRef>
              <c:f>General!$B$2:$B$3</c:f>
              <c:numCache>
                <c:formatCode>General</c:formatCode>
                <c:ptCount val="2"/>
                <c:pt idx="0">
                  <c:v>96</c:v>
                </c:pt>
                <c:pt idx="1">
                  <c:v>79</c:v>
                </c:pt>
              </c:numCache>
            </c:numRef>
          </c:val>
        </c:ser>
        <c:dLbls>
          <c:showCatName val="1"/>
          <c:showPercent val="1"/>
        </c:dLbls>
      </c:pie3DChart>
    </c:plotArea>
    <c:plotVisOnly val="1"/>
  </c:chart>
  <c:spPr>
    <a:solidFill>
      <a:schemeClr val="lt1"/>
    </a:solidFill>
    <a:ln w="28575" cap="flat" cmpd="sng" algn="ctr">
      <a:solidFill>
        <a:schemeClr val="dk1"/>
      </a:solidFill>
      <a:prstDash val="solid"/>
    </a:ln>
    <a:effectLst/>
  </c:spPr>
  <c:txPr>
    <a:bodyPr/>
    <a:lstStyle/>
    <a:p>
      <a:pPr>
        <a:defRPr>
          <a:solidFill>
            <a:schemeClr val="tx1"/>
          </a:solidFill>
          <a:latin typeface="+mn-lt"/>
          <a:ea typeface="+mn-ea"/>
          <a:cs typeface="+mn-cs"/>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34"/>
  <c:chart>
    <c:title>
      <c:tx>
        <c:rich>
          <a:bodyPr/>
          <a:lstStyle/>
          <a:p>
            <a:pPr>
              <a:defRPr/>
            </a:pPr>
            <a:r>
              <a:rPr lang="es-ES" sz="3600" dirty="0" err="1" smtClean="0"/>
              <a:t>Breakdown</a:t>
            </a:r>
            <a:r>
              <a:rPr lang="es-ES" sz="3600" baseline="0" dirty="0" smtClean="0"/>
              <a:t> </a:t>
            </a:r>
            <a:r>
              <a:rPr lang="es-ES" sz="3600" baseline="0" dirty="0" err="1" smtClean="0"/>
              <a:t>by</a:t>
            </a:r>
            <a:r>
              <a:rPr lang="es-ES" sz="3600" baseline="0" dirty="0" smtClean="0"/>
              <a:t> </a:t>
            </a:r>
            <a:r>
              <a:rPr lang="es-ES" sz="3600" baseline="0" dirty="0" err="1" smtClean="0"/>
              <a:t>religion</a:t>
            </a:r>
            <a:endParaRPr lang="es-ES" sz="3600" dirty="0"/>
          </a:p>
        </c:rich>
      </c:tx>
      <c:layout/>
    </c:title>
    <c:view3D>
      <c:rotX val="30"/>
      <c:rotY val="134"/>
      <c:perspective val="30"/>
    </c:view3D>
    <c:plotArea>
      <c:layout/>
      <c:pie3DChart>
        <c:varyColors val="1"/>
        <c:ser>
          <c:idx val="0"/>
          <c:order val="0"/>
          <c:explosion val="25"/>
          <c:dLbls>
            <c:dLbl>
              <c:idx val="0"/>
              <c:layout/>
              <c:tx>
                <c:rich>
                  <a:bodyPr/>
                  <a:lstStyle/>
                  <a:p>
                    <a:pPr>
                      <a:defRPr sz="1800"/>
                    </a:pPr>
                    <a:r>
                      <a:rPr lang="en-US" smtClean="0"/>
                      <a:t>Catholic</a:t>
                    </a:r>
                    <a:r>
                      <a:rPr lang="en-US"/>
                      <a:t>
45%</a:t>
                    </a:r>
                  </a:p>
                </c:rich>
              </c:tx>
              <c:spPr/>
              <c:showCatName val="1"/>
              <c:showPercent val="1"/>
            </c:dLbl>
            <c:dLbl>
              <c:idx val="1"/>
              <c:layout>
                <c:manualLayout>
                  <c:x val="4.835248747165382E-2"/>
                  <c:y val="-1.409477363622148E-2"/>
                </c:manualLayout>
              </c:layout>
              <c:tx>
                <c:rich>
                  <a:bodyPr/>
                  <a:lstStyle/>
                  <a:p>
                    <a:pPr>
                      <a:defRPr sz="1800"/>
                    </a:pPr>
                    <a:r>
                      <a:rPr lang="en-US" dirty="0" smtClean="0"/>
                      <a:t>Muslim</a:t>
                    </a:r>
                    <a:r>
                      <a:rPr lang="en-US" dirty="0"/>
                      <a:t>
5%</a:t>
                    </a:r>
                  </a:p>
                </c:rich>
              </c:tx>
              <c:spPr/>
              <c:showCatName val="1"/>
              <c:showPercent val="1"/>
            </c:dLbl>
            <c:dLbl>
              <c:idx val="2"/>
              <c:layout/>
              <c:tx>
                <c:rich>
                  <a:bodyPr/>
                  <a:lstStyle/>
                  <a:p>
                    <a:pPr>
                      <a:defRPr sz="1800"/>
                    </a:pPr>
                    <a:r>
                      <a:rPr lang="en-US" smtClean="0"/>
                      <a:t>Non believers</a:t>
                    </a:r>
                    <a:r>
                      <a:rPr lang="en-US" dirty="0"/>
                      <a:t>
44%</a:t>
                    </a:r>
                  </a:p>
                </c:rich>
              </c:tx>
              <c:spPr/>
              <c:showCatName val="1"/>
              <c:showPercent val="1"/>
            </c:dLbl>
            <c:dLbl>
              <c:idx val="3"/>
              <c:layout/>
              <c:tx>
                <c:rich>
                  <a:bodyPr/>
                  <a:lstStyle/>
                  <a:p>
                    <a:pPr>
                      <a:defRPr sz="1800"/>
                    </a:pPr>
                    <a:r>
                      <a:rPr lang="en-US" dirty="0" smtClean="0"/>
                      <a:t>Other</a:t>
                    </a:r>
                    <a:r>
                      <a:rPr lang="en-US" dirty="0"/>
                      <a:t>
6%</a:t>
                    </a:r>
                  </a:p>
                </c:rich>
              </c:tx>
              <c:spPr/>
              <c:showCatName val="1"/>
              <c:showPercent val="1"/>
            </c:dLbl>
            <c:showCatName val="1"/>
            <c:showPercent val="1"/>
          </c:dLbls>
          <c:cat>
            <c:strRef>
              <c:f>General!$C$177:$C$180</c:f>
              <c:strCache>
                <c:ptCount val="4"/>
                <c:pt idx="0">
                  <c:v>Católica</c:v>
                </c:pt>
                <c:pt idx="1">
                  <c:v>Musulmana</c:v>
                </c:pt>
                <c:pt idx="2">
                  <c:v>No creyente</c:v>
                </c:pt>
                <c:pt idx="3">
                  <c:v>Otros</c:v>
                </c:pt>
              </c:strCache>
            </c:strRef>
          </c:cat>
          <c:val>
            <c:numRef>
              <c:f>General!$D$177:$D$180</c:f>
              <c:numCache>
                <c:formatCode>General</c:formatCode>
                <c:ptCount val="4"/>
                <c:pt idx="0">
                  <c:v>80</c:v>
                </c:pt>
                <c:pt idx="1">
                  <c:v>8</c:v>
                </c:pt>
                <c:pt idx="2">
                  <c:v>77</c:v>
                </c:pt>
                <c:pt idx="3">
                  <c:v>11</c:v>
                </c:pt>
              </c:numCache>
            </c:numRef>
          </c:val>
        </c:ser>
        <c:dLbls>
          <c:showCatName val="1"/>
          <c:showPercent val="1"/>
        </c:dLbls>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CD846-6F81-450F-9B3D-A0683E1180C9}" type="datetimeFigureOut">
              <a:rPr lang="es-ES" smtClean="0"/>
              <a:pPr/>
              <a:t>25/11/2015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562DD-4205-4A77-A5A6-8DD1022CBEC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C5E70910-D009-42CC-A671-4EC0D38AD0B3}" type="datetimeFigureOut">
              <a:rPr lang="es-ES"/>
              <a:pPr>
                <a:defRPr/>
              </a:pPr>
              <a:t>25/11/2015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C78A290-B281-42F4-8321-AF6C977E4E56}"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9CDFC22-D940-48BD-946A-CAD017109415}" type="datetimeFigureOut">
              <a:rPr lang="es-ES"/>
              <a:pPr>
                <a:defRPr/>
              </a:pPr>
              <a:t>25/11/2015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624E2B5-E88B-486C-A1F9-984BE3D2B95C}"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680B811-9C63-4F27-9060-7A04F5C47506}" type="datetimeFigureOut">
              <a:rPr lang="es-ES"/>
              <a:pPr>
                <a:defRPr/>
              </a:pPr>
              <a:t>25/11/2015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C5E154B-4485-47C0-A67F-3C90E936C45C}"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10BBCA9-2F5E-4AEE-A961-EF9C9346C73E}" type="datetimeFigureOut">
              <a:rPr lang="es-ES"/>
              <a:pPr>
                <a:defRPr/>
              </a:pPr>
              <a:t>25/11/2015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29075AB-A1AF-4E61-8578-FEBBE52A5D80}"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5D67A32-8462-4FE7-8B19-0A3911FF3D4F}" type="datetimeFigureOut">
              <a:rPr lang="es-ES"/>
              <a:pPr>
                <a:defRPr/>
              </a:pPr>
              <a:t>25/11/2015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FAFFBD9-B652-49FD-8D61-926D4F94B033}"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3ABF1EA7-90B2-417A-B27F-B52E05AE89B8}" type="datetimeFigureOut">
              <a:rPr lang="es-ES"/>
              <a:pPr>
                <a:defRPr/>
              </a:pPr>
              <a:t>25/11/2015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C733DC2-6A50-410D-8F1B-FC3124196695}"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5F17C56-055F-4B68-8079-F31938810F5F}" type="datetimeFigureOut">
              <a:rPr lang="es-ES"/>
              <a:pPr>
                <a:defRPr/>
              </a:pPr>
              <a:t>25/11/2015</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45D22B8C-D2C8-4EB7-9116-4DD3F74AFB87}"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A7066D61-1C14-40C6-A5EA-D63C378470F7}" type="datetimeFigureOut">
              <a:rPr lang="es-ES"/>
              <a:pPr>
                <a:defRPr/>
              </a:pPr>
              <a:t>25/11/2015</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2981A000-15E3-4E20-B1CE-E9A8C3CC34F1}"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C24CCBB-CD77-429A-9516-06440F5C1295}" type="datetimeFigureOut">
              <a:rPr lang="es-ES"/>
              <a:pPr>
                <a:defRPr/>
              </a:pPr>
              <a:t>25/11/2015</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239702C-2190-4461-A39B-A07403ADFB94}"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5CD9B4C-AB9C-4709-8328-589E07EAE8C5}" type="datetimeFigureOut">
              <a:rPr lang="es-ES"/>
              <a:pPr>
                <a:defRPr/>
              </a:pPr>
              <a:t>25/11/2015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FE64A02-679E-49FF-B389-B7A9BE3A4D7D}"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B1FA80F-1A80-4719-AA2C-F6573A306FE1}" type="datetimeFigureOut">
              <a:rPr lang="es-ES"/>
              <a:pPr>
                <a:defRPr/>
              </a:pPr>
              <a:t>25/11/2015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96DCACD-3A57-4E9C-8297-1B797756BBA3}"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35FC076-90B2-4D7D-BE78-5002E2EC1696}" type="datetimeFigureOut">
              <a:rPr lang="es-ES"/>
              <a:pPr>
                <a:defRPr/>
              </a:pPr>
              <a:t>25/11/2015</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EE3E08-4E28-442D-9700-FF2BDB52009A}"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42910" y="4500570"/>
            <a:ext cx="8229600" cy="1143000"/>
          </a:xfrm>
        </p:spPr>
        <p:txBody>
          <a:bodyPr/>
          <a:lstStyle/>
          <a:p>
            <a:r>
              <a:rPr lang="en-US" sz="3200" dirty="0" smtClean="0"/>
              <a:t>“Stand up” Europe’s unites against discrimination!</a:t>
            </a:r>
            <a:endParaRPr lang="es-ES" sz="3200" dirty="0"/>
          </a:p>
        </p:txBody>
      </p:sp>
      <p:pic>
        <p:nvPicPr>
          <p:cNvPr id="4" name="3 Marcador de contenido" descr="EU flag-Erasmus+.jpg"/>
          <p:cNvPicPr>
            <a:picLocks noGrp="1" noChangeAspect="1"/>
          </p:cNvPicPr>
          <p:nvPr>
            <p:ph idx="1"/>
          </p:nvPr>
        </p:nvPicPr>
        <p:blipFill>
          <a:blip r:embed="rId2" cstate="print"/>
          <a:stretch>
            <a:fillRect/>
          </a:stretch>
        </p:blipFill>
        <p:spPr>
          <a:xfrm>
            <a:off x="2928926" y="5572140"/>
            <a:ext cx="3643306" cy="1040679"/>
          </a:xfrm>
        </p:spPr>
      </p:pic>
      <p:sp>
        <p:nvSpPr>
          <p:cNvPr id="6" name="5 CuadroTexto"/>
          <p:cNvSpPr txBox="1"/>
          <p:nvPr/>
        </p:nvSpPr>
        <p:spPr>
          <a:xfrm>
            <a:off x="1142976" y="1643050"/>
            <a:ext cx="6929486" cy="2123658"/>
          </a:xfrm>
          <a:prstGeom prst="rect">
            <a:avLst/>
          </a:prstGeom>
          <a:noFill/>
        </p:spPr>
        <p:txBody>
          <a:bodyPr wrap="square" rtlCol="0">
            <a:spAutoFit/>
          </a:bodyPr>
          <a:lstStyle/>
          <a:p>
            <a:pPr algn="ctr"/>
            <a:r>
              <a:rPr lang="es-ES" sz="3600" dirty="0" err="1" smtClean="0">
                <a:solidFill>
                  <a:schemeClr val="accent1">
                    <a:lumMod val="75000"/>
                  </a:schemeClr>
                </a:solidFill>
              </a:rPr>
              <a:t>Analysis</a:t>
            </a:r>
            <a:r>
              <a:rPr lang="es-ES" sz="3600" dirty="0" smtClean="0">
                <a:solidFill>
                  <a:schemeClr val="accent1">
                    <a:lumMod val="75000"/>
                  </a:schemeClr>
                </a:solidFill>
              </a:rPr>
              <a:t> of </a:t>
            </a:r>
            <a:r>
              <a:rPr lang="es-ES" sz="3600" dirty="0" err="1" smtClean="0">
                <a:solidFill>
                  <a:schemeClr val="accent1">
                    <a:lumMod val="75000"/>
                  </a:schemeClr>
                </a:solidFill>
              </a:rPr>
              <a:t>results</a:t>
            </a:r>
            <a:r>
              <a:rPr lang="es-ES" sz="3600" dirty="0" smtClean="0">
                <a:solidFill>
                  <a:schemeClr val="accent1">
                    <a:lumMod val="75000"/>
                  </a:schemeClr>
                </a:solidFill>
              </a:rPr>
              <a:t> of </a:t>
            </a:r>
            <a:r>
              <a:rPr lang="es-ES" sz="3600" dirty="0" err="1" smtClean="0">
                <a:solidFill>
                  <a:schemeClr val="accent1">
                    <a:lumMod val="75000"/>
                  </a:schemeClr>
                </a:solidFill>
              </a:rPr>
              <a:t>the</a:t>
            </a:r>
            <a:r>
              <a:rPr lang="es-ES" sz="3600" dirty="0" smtClean="0">
                <a:solidFill>
                  <a:schemeClr val="accent1">
                    <a:lumMod val="75000"/>
                  </a:schemeClr>
                </a:solidFill>
              </a:rPr>
              <a:t> </a:t>
            </a:r>
            <a:r>
              <a:rPr lang="es-ES" sz="3600" dirty="0" err="1" smtClean="0">
                <a:solidFill>
                  <a:schemeClr val="accent1">
                    <a:lumMod val="75000"/>
                  </a:schemeClr>
                </a:solidFill>
              </a:rPr>
              <a:t>survey</a:t>
            </a:r>
            <a:r>
              <a:rPr lang="es-ES" sz="3600" dirty="0" smtClean="0">
                <a:solidFill>
                  <a:schemeClr val="accent1">
                    <a:lumMod val="75000"/>
                  </a:schemeClr>
                </a:solidFill>
              </a:rPr>
              <a:t> “</a:t>
            </a:r>
            <a:r>
              <a:rPr lang="es-ES" sz="3600" dirty="0" err="1" smtClean="0">
                <a:solidFill>
                  <a:schemeClr val="accent1">
                    <a:lumMod val="75000"/>
                  </a:schemeClr>
                </a:solidFill>
              </a:rPr>
              <a:t>Discrimination</a:t>
            </a:r>
            <a:r>
              <a:rPr lang="es-ES" sz="3600" dirty="0" smtClean="0">
                <a:solidFill>
                  <a:schemeClr val="accent1">
                    <a:lumMod val="75000"/>
                  </a:schemeClr>
                </a:solidFill>
              </a:rPr>
              <a:t> </a:t>
            </a:r>
            <a:r>
              <a:rPr lang="es-ES" sz="3600" dirty="0" err="1" smtClean="0">
                <a:solidFill>
                  <a:schemeClr val="accent1">
                    <a:lumMod val="75000"/>
                  </a:schemeClr>
                </a:solidFill>
              </a:rPr>
              <a:t>regarding</a:t>
            </a:r>
            <a:r>
              <a:rPr lang="es-ES" sz="3600" dirty="0" smtClean="0">
                <a:solidFill>
                  <a:schemeClr val="accent1">
                    <a:lumMod val="75000"/>
                  </a:schemeClr>
                </a:solidFill>
              </a:rPr>
              <a:t> sexual </a:t>
            </a:r>
            <a:r>
              <a:rPr lang="es-ES" sz="3600" dirty="0" err="1" smtClean="0">
                <a:solidFill>
                  <a:schemeClr val="accent1">
                    <a:lumMod val="75000"/>
                  </a:schemeClr>
                </a:solidFill>
              </a:rPr>
              <a:t>orientation</a:t>
            </a:r>
            <a:r>
              <a:rPr lang="es-ES" sz="3600" dirty="0" smtClean="0">
                <a:solidFill>
                  <a:schemeClr val="accent1">
                    <a:lumMod val="75000"/>
                  </a:schemeClr>
                </a:solidFill>
              </a:rPr>
              <a:t> and </a:t>
            </a:r>
            <a:r>
              <a:rPr lang="es-ES" sz="3600" dirty="0" err="1" smtClean="0">
                <a:solidFill>
                  <a:schemeClr val="accent1">
                    <a:lumMod val="75000"/>
                  </a:schemeClr>
                </a:solidFill>
              </a:rPr>
              <a:t>gender</a:t>
            </a:r>
            <a:r>
              <a:rPr lang="es-ES" sz="3600" dirty="0" smtClean="0">
                <a:solidFill>
                  <a:schemeClr val="accent1">
                    <a:lumMod val="75000"/>
                  </a:schemeClr>
                </a:solidFill>
              </a:rPr>
              <a:t> </a:t>
            </a:r>
            <a:r>
              <a:rPr lang="es-ES" sz="3600" dirty="0" err="1" smtClean="0">
                <a:solidFill>
                  <a:schemeClr val="accent1">
                    <a:lumMod val="75000"/>
                  </a:schemeClr>
                </a:solidFill>
              </a:rPr>
              <a:t>identity</a:t>
            </a:r>
            <a:r>
              <a:rPr lang="es-ES" sz="3600" dirty="0" smtClean="0">
                <a:solidFill>
                  <a:schemeClr val="accent1">
                    <a:lumMod val="75000"/>
                  </a:schemeClr>
                </a:solidFill>
              </a:rPr>
              <a:t>”</a:t>
            </a:r>
          </a:p>
          <a:p>
            <a:pPr algn="ctr"/>
            <a:endParaRPr lang="es-ES" sz="2400" dirty="0">
              <a:solidFill>
                <a:schemeClr val="accent1">
                  <a:lumMod val="75000"/>
                </a:schemeClr>
              </a:solidFill>
            </a:endParaRPr>
          </a:p>
        </p:txBody>
      </p:sp>
      <p:pic>
        <p:nvPicPr>
          <p:cNvPr id="8" name="7 Imagen" descr="Logo IES azul.jpg"/>
          <p:cNvPicPr>
            <a:picLocks noChangeAspect="1"/>
          </p:cNvPicPr>
          <p:nvPr/>
        </p:nvPicPr>
        <p:blipFill>
          <a:blip r:embed="rId3"/>
          <a:stretch>
            <a:fillRect/>
          </a:stretch>
        </p:blipFill>
        <p:spPr>
          <a:xfrm>
            <a:off x="0" y="357166"/>
            <a:ext cx="9144000" cy="8229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Gráfico 6"/>
          <p:cNvPicPr>
            <a:picLocks noChangeArrowheads="1"/>
          </p:cNvPicPr>
          <p:nvPr/>
        </p:nvPicPr>
        <p:blipFill>
          <a:blip r:embed="rId2" cstate="print"/>
          <a:srcRect/>
          <a:stretch>
            <a:fillRect/>
          </a:stretch>
        </p:blipFill>
        <p:spPr bwMode="auto">
          <a:xfrm>
            <a:off x="3851275" y="1484313"/>
            <a:ext cx="5292725" cy="3600450"/>
          </a:xfrm>
          <a:prstGeom prst="rect">
            <a:avLst/>
          </a:prstGeom>
          <a:noFill/>
          <a:ln w="9525">
            <a:noFill/>
            <a:miter lim="800000"/>
            <a:headEnd/>
            <a:tailEnd/>
          </a:ln>
        </p:spPr>
      </p:pic>
      <p:pic>
        <p:nvPicPr>
          <p:cNvPr id="20482" name="Gráfico 9"/>
          <p:cNvPicPr>
            <a:picLocks noChangeArrowheads="1"/>
          </p:cNvPicPr>
          <p:nvPr/>
        </p:nvPicPr>
        <p:blipFill>
          <a:blip r:embed="rId3" cstate="print"/>
          <a:srcRect b="-55"/>
          <a:stretch>
            <a:fillRect/>
          </a:stretch>
        </p:blipFill>
        <p:spPr bwMode="auto">
          <a:xfrm>
            <a:off x="0" y="4076700"/>
            <a:ext cx="3671888" cy="2781300"/>
          </a:xfrm>
          <a:prstGeom prst="rect">
            <a:avLst/>
          </a:prstGeom>
          <a:noFill/>
          <a:ln w="9525">
            <a:noFill/>
            <a:miter lim="800000"/>
            <a:headEnd/>
            <a:tailEnd/>
          </a:ln>
        </p:spPr>
      </p:pic>
      <p:pic>
        <p:nvPicPr>
          <p:cNvPr id="20483" name="Gráfico 8"/>
          <p:cNvPicPr>
            <a:picLocks noChangeArrowheads="1"/>
          </p:cNvPicPr>
          <p:nvPr/>
        </p:nvPicPr>
        <p:blipFill>
          <a:blip r:embed="rId4" cstate="print"/>
          <a:srcRect b="-55"/>
          <a:stretch>
            <a:fillRect/>
          </a:stretch>
        </p:blipFill>
        <p:spPr bwMode="auto">
          <a:xfrm>
            <a:off x="0" y="1052513"/>
            <a:ext cx="3635375" cy="2736850"/>
          </a:xfrm>
          <a:prstGeom prst="rect">
            <a:avLst/>
          </a:prstGeom>
          <a:noFill/>
          <a:ln w="9525">
            <a:noFill/>
            <a:miter lim="800000"/>
            <a:headEnd/>
            <a:tailEnd/>
          </a:ln>
        </p:spPr>
      </p:pic>
      <p:sp>
        <p:nvSpPr>
          <p:cNvPr id="20485" name="Rectangle 5"/>
          <p:cNvSpPr>
            <a:spLocks noGrp="1"/>
          </p:cNvSpPr>
          <p:nvPr>
            <p:ph type="title" idx="4294967295"/>
          </p:nvPr>
        </p:nvSpPr>
        <p:spPr>
          <a:xfrm>
            <a:off x="0" y="0"/>
            <a:ext cx="8697913" cy="1196975"/>
          </a:xfrm>
        </p:spPr>
        <p:txBody>
          <a:bodyPr/>
          <a:lstStyle/>
          <a:p>
            <a:r>
              <a:rPr lang="en-US" sz="1600" b="1" smtClean="0"/>
              <a:t>- </a:t>
            </a:r>
            <a:r>
              <a:rPr lang="en-GB" sz="2000" b="1" smtClean="0"/>
              <a:t>In your opinion, has discrimination in Spain increased, stayed the same or decreased in the last 5 years?</a:t>
            </a:r>
            <a:endParaRPr lang="es-ES" sz="20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endParaRPr lang="es-ES" smtClean="0"/>
          </a:p>
        </p:txBody>
      </p:sp>
      <p:sp>
        <p:nvSpPr>
          <p:cNvPr id="44035" name="Rectangle 3"/>
          <p:cNvSpPr>
            <a:spLocks noGrp="1"/>
          </p:cNvSpPr>
          <p:nvPr>
            <p:ph type="body" idx="1"/>
          </p:nvPr>
        </p:nvSpPr>
        <p:spPr/>
        <p:txBody>
          <a:bodyPr/>
          <a:lstStyle/>
          <a:p>
            <a:pPr eaLnBrk="1" hangingPunct="1"/>
            <a:r>
              <a:rPr lang="en-US" dirty="0" smtClean="0"/>
              <a:t>Sex education is taught in the School but does not always deal with themes of identity of gender or sexual diversity.</a:t>
            </a:r>
            <a:endParaRPr lang="es-ES" dirty="0" smtClean="0"/>
          </a:p>
          <a:p>
            <a:endParaRPr lang="es-E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n-US" dirty="0" smtClean="0">
                <a:solidFill>
                  <a:srgbClr val="FC2D04"/>
                </a:solidFill>
                <a:latin typeface="Comic Sans MS" pitchFamily="66" charset="0"/>
              </a:rPr>
              <a:t>Sex education and Diversity</a:t>
            </a:r>
            <a:endParaRPr lang="es-ES" dirty="0" smtClean="0">
              <a:solidFill>
                <a:srgbClr val="FC2D04"/>
              </a:solidFill>
              <a:latin typeface="Comic Sans MS" pitchFamily="66" charset="0"/>
            </a:endParaRPr>
          </a:p>
        </p:txBody>
      </p:sp>
      <p:pic>
        <p:nvPicPr>
          <p:cNvPr id="21510" name="Gráfico 10"/>
          <p:cNvPicPr>
            <a:picLocks noGrp="1" noChangeArrowheads="1"/>
          </p:cNvPicPr>
          <p:nvPr>
            <p:ph type="body" idx="4294967295"/>
          </p:nvPr>
        </p:nvPicPr>
        <p:blipFill>
          <a:blip r:embed="rId2" cstate="print"/>
          <a:srcRect/>
          <a:stretch>
            <a:fillRect/>
          </a:stretch>
        </p:blipFill>
        <p:spPr>
          <a:xfrm>
            <a:off x="0" y="1341438"/>
            <a:ext cx="4572000" cy="3455987"/>
          </a:xfrm>
          <a:noFill/>
        </p:spPr>
      </p:pic>
      <p:pic>
        <p:nvPicPr>
          <p:cNvPr id="21511" name="Gráfico 11"/>
          <p:cNvPicPr>
            <a:picLocks noChangeArrowheads="1"/>
          </p:cNvPicPr>
          <p:nvPr/>
        </p:nvPicPr>
        <p:blipFill>
          <a:blip r:embed="rId3" cstate="print"/>
          <a:srcRect/>
          <a:stretch>
            <a:fillRect/>
          </a:stretch>
        </p:blipFill>
        <p:spPr bwMode="auto">
          <a:xfrm>
            <a:off x="4716463" y="3429000"/>
            <a:ext cx="4427537"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Gráfico 13"/>
          <p:cNvPicPr>
            <a:picLocks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457200" y="274638"/>
            <a:ext cx="8229600" cy="69850"/>
          </a:xfrm>
        </p:spPr>
        <p:txBody>
          <a:bodyPr/>
          <a:lstStyle/>
          <a:p>
            <a:pPr eaLnBrk="1" hangingPunct="1"/>
            <a:endParaRPr lang="es-ES" sz="4000" smtClean="0"/>
          </a:p>
        </p:txBody>
      </p:sp>
      <p:sp>
        <p:nvSpPr>
          <p:cNvPr id="24578" name="Rectangle 3"/>
          <p:cNvSpPr>
            <a:spLocks noGrp="1"/>
          </p:cNvSpPr>
          <p:nvPr>
            <p:ph type="body" idx="1"/>
          </p:nvPr>
        </p:nvSpPr>
        <p:spPr>
          <a:xfrm>
            <a:off x="457200" y="188913"/>
            <a:ext cx="8229600" cy="5937250"/>
          </a:xfrm>
        </p:spPr>
        <p:txBody>
          <a:bodyPr/>
          <a:lstStyle/>
          <a:p>
            <a:pPr eaLnBrk="1" hangingPunct="1"/>
            <a:r>
              <a:rPr lang="en-US" dirty="0" smtClean="0"/>
              <a:t>There are no problems of sexual discrimination at the School: teachers do not make offensive comments, there are no cases of students who suffer from discrimination, etc.</a:t>
            </a:r>
            <a:endParaRPr lang="es-ES" dirty="0" smtClean="0"/>
          </a:p>
        </p:txBody>
      </p:sp>
      <p:pic>
        <p:nvPicPr>
          <p:cNvPr id="24579" name="Gráfico 12"/>
          <p:cNvPicPr>
            <a:picLocks noChangeArrowheads="1"/>
          </p:cNvPicPr>
          <p:nvPr/>
        </p:nvPicPr>
        <p:blipFill>
          <a:blip r:embed="rId2" cstate="print"/>
          <a:srcRect/>
          <a:stretch>
            <a:fillRect/>
          </a:stretch>
        </p:blipFill>
        <p:spPr bwMode="auto">
          <a:xfrm>
            <a:off x="0" y="2852738"/>
            <a:ext cx="7235825" cy="4005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Gráfico 14"/>
          <p:cNvPicPr>
            <a:picLocks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eaLnBrk="1" hangingPunct="1"/>
            <a:r>
              <a:rPr lang="en-US" u="sng" dirty="0" smtClean="0">
                <a:solidFill>
                  <a:srgbClr val="FC2D04"/>
                </a:solidFill>
                <a:latin typeface="Comic Sans MS" pitchFamily="66" charset="0"/>
              </a:rPr>
              <a:t>Rights and Prejudices</a:t>
            </a:r>
            <a:r>
              <a:rPr lang="en-US" dirty="0" smtClean="0"/>
              <a:t> </a:t>
            </a:r>
            <a:endParaRPr lang="es-ES" dirty="0" smtClean="0"/>
          </a:p>
        </p:txBody>
      </p:sp>
      <p:sp>
        <p:nvSpPr>
          <p:cNvPr id="26626" name="Rectangle 3"/>
          <p:cNvSpPr>
            <a:spLocks noGrp="1"/>
          </p:cNvSpPr>
          <p:nvPr>
            <p:ph type="body" idx="1"/>
          </p:nvPr>
        </p:nvSpPr>
        <p:spPr/>
        <p:txBody>
          <a:bodyPr/>
          <a:lstStyle/>
          <a:p>
            <a:pPr eaLnBrk="1" hangingPunct="1"/>
            <a:r>
              <a:rPr lang="en-US" dirty="0" smtClean="0"/>
              <a:t>Boys are shown with more doubts in their responses: there are more don't know/no answer than in girls. Girls are more open on the issue, show less prejudice.</a:t>
            </a:r>
            <a:endParaRPr lang="es-E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Gráfico 15"/>
          <p:cNvPicPr>
            <a:picLocks noChangeArrowheads="1"/>
          </p:cNvPicPr>
          <p:nvPr/>
        </p:nvPicPr>
        <p:blipFill>
          <a:blip r:embed="rId2" cstate="print"/>
          <a:srcRect/>
          <a:stretch>
            <a:fillRect/>
          </a:stretch>
        </p:blipFill>
        <p:spPr bwMode="auto">
          <a:xfrm>
            <a:off x="0" y="0"/>
            <a:ext cx="9144000" cy="3716338"/>
          </a:xfrm>
          <a:prstGeom prst="rect">
            <a:avLst/>
          </a:prstGeom>
          <a:noFill/>
          <a:ln w="9525">
            <a:noFill/>
            <a:miter lim="800000"/>
            <a:headEnd/>
            <a:tailEnd/>
          </a:ln>
        </p:spPr>
      </p:pic>
      <p:pic>
        <p:nvPicPr>
          <p:cNvPr id="27650" name="Gráfico 16"/>
          <p:cNvPicPr>
            <a:picLocks noChangeArrowheads="1"/>
          </p:cNvPicPr>
          <p:nvPr/>
        </p:nvPicPr>
        <p:blipFill>
          <a:blip r:embed="rId3" cstate="print"/>
          <a:srcRect/>
          <a:stretch>
            <a:fillRect/>
          </a:stretch>
        </p:blipFill>
        <p:spPr bwMode="auto">
          <a:xfrm>
            <a:off x="4787900" y="3716338"/>
            <a:ext cx="4356100" cy="3141662"/>
          </a:xfrm>
          <a:prstGeom prst="rect">
            <a:avLst/>
          </a:prstGeom>
          <a:noFill/>
          <a:ln w="9525">
            <a:noFill/>
            <a:miter lim="800000"/>
            <a:headEnd/>
            <a:tailEnd/>
          </a:ln>
        </p:spPr>
      </p:pic>
      <p:pic>
        <p:nvPicPr>
          <p:cNvPr id="27651" name="Gráfico 17"/>
          <p:cNvPicPr>
            <a:picLocks noChangeArrowheads="1"/>
          </p:cNvPicPr>
          <p:nvPr/>
        </p:nvPicPr>
        <p:blipFill>
          <a:blip r:embed="rId4" cstate="print"/>
          <a:srcRect/>
          <a:stretch>
            <a:fillRect/>
          </a:stretch>
        </p:blipFill>
        <p:spPr bwMode="auto">
          <a:xfrm>
            <a:off x="0" y="3716338"/>
            <a:ext cx="4787900" cy="3141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Gráfico 30"/>
          <p:cNvPicPr>
            <a:picLocks noChangeArrowheads="1"/>
          </p:cNvPicPr>
          <p:nvPr/>
        </p:nvPicPr>
        <p:blipFill>
          <a:blip r:embed="rId2" cstate="print"/>
          <a:srcRect/>
          <a:stretch>
            <a:fillRect/>
          </a:stretch>
        </p:blipFill>
        <p:spPr bwMode="auto">
          <a:xfrm>
            <a:off x="0" y="0"/>
            <a:ext cx="8388350" cy="3573463"/>
          </a:xfrm>
          <a:prstGeom prst="rect">
            <a:avLst/>
          </a:prstGeom>
          <a:noFill/>
          <a:ln w="9525">
            <a:noFill/>
            <a:miter lim="800000"/>
            <a:headEnd/>
            <a:tailEnd/>
          </a:ln>
        </p:spPr>
      </p:pic>
      <p:pic>
        <p:nvPicPr>
          <p:cNvPr id="28674" name="Gráfico 31"/>
          <p:cNvPicPr>
            <a:picLocks noChangeArrowheads="1"/>
          </p:cNvPicPr>
          <p:nvPr/>
        </p:nvPicPr>
        <p:blipFill>
          <a:blip r:embed="rId3" cstate="print"/>
          <a:srcRect/>
          <a:stretch>
            <a:fillRect/>
          </a:stretch>
        </p:blipFill>
        <p:spPr bwMode="auto">
          <a:xfrm>
            <a:off x="0" y="3716338"/>
            <a:ext cx="4211638" cy="2736850"/>
          </a:xfrm>
          <a:prstGeom prst="rect">
            <a:avLst/>
          </a:prstGeom>
          <a:noFill/>
          <a:ln w="9525">
            <a:noFill/>
            <a:miter lim="800000"/>
            <a:headEnd/>
            <a:tailEnd/>
          </a:ln>
        </p:spPr>
      </p:pic>
      <p:pic>
        <p:nvPicPr>
          <p:cNvPr id="28675" name="Gráfico 32"/>
          <p:cNvPicPr>
            <a:picLocks noChangeArrowheads="1"/>
          </p:cNvPicPr>
          <p:nvPr/>
        </p:nvPicPr>
        <p:blipFill>
          <a:blip r:embed="rId4" cstate="print"/>
          <a:srcRect/>
          <a:stretch>
            <a:fillRect/>
          </a:stretch>
        </p:blipFill>
        <p:spPr bwMode="auto">
          <a:xfrm>
            <a:off x="5508625" y="3789363"/>
            <a:ext cx="3635375" cy="3068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Gráfico 33"/>
          <p:cNvPicPr>
            <a:picLocks noChangeArrowheads="1"/>
          </p:cNvPicPr>
          <p:nvPr/>
        </p:nvPicPr>
        <p:blipFill>
          <a:blip r:embed="rId2" cstate="print"/>
          <a:srcRect/>
          <a:stretch>
            <a:fillRect/>
          </a:stretch>
        </p:blipFill>
        <p:spPr bwMode="auto">
          <a:xfrm>
            <a:off x="0" y="0"/>
            <a:ext cx="9144000" cy="3716338"/>
          </a:xfrm>
          <a:prstGeom prst="rect">
            <a:avLst/>
          </a:prstGeom>
          <a:noFill/>
          <a:ln w="9525">
            <a:noFill/>
            <a:miter lim="800000"/>
            <a:headEnd/>
            <a:tailEnd/>
          </a:ln>
        </p:spPr>
      </p:pic>
      <p:pic>
        <p:nvPicPr>
          <p:cNvPr id="29698" name="Gráfico 34"/>
          <p:cNvPicPr>
            <a:picLocks noChangeArrowheads="1"/>
          </p:cNvPicPr>
          <p:nvPr/>
        </p:nvPicPr>
        <p:blipFill>
          <a:blip r:embed="rId3" cstate="print"/>
          <a:srcRect/>
          <a:stretch>
            <a:fillRect/>
          </a:stretch>
        </p:blipFill>
        <p:spPr bwMode="auto">
          <a:xfrm>
            <a:off x="4643438" y="3716338"/>
            <a:ext cx="4500562" cy="3141662"/>
          </a:xfrm>
          <a:prstGeom prst="rect">
            <a:avLst/>
          </a:prstGeom>
          <a:noFill/>
          <a:ln w="9525">
            <a:noFill/>
            <a:miter lim="800000"/>
            <a:headEnd/>
            <a:tailEnd/>
          </a:ln>
        </p:spPr>
      </p:pic>
      <p:pic>
        <p:nvPicPr>
          <p:cNvPr id="29699" name="Gráfico 35"/>
          <p:cNvPicPr>
            <a:picLocks noChangeArrowheads="1"/>
          </p:cNvPicPr>
          <p:nvPr/>
        </p:nvPicPr>
        <p:blipFill>
          <a:blip r:embed="rId4" cstate="print"/>
          <a:srcRect/>
          <a:stretch>
            <a:fillRect/>
          </a:stretch>
        </p:blipFill>
        <p:spPr bwMode="auto">
          <a:xfrm>
            <a:off x="0" y="3716338"/>
            <a:ext cx="4643438" cy="3141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a:xfrm>
            <a:off x="395288" y="0"/>
            <a:ext cx="8229600" cy="1268413"/>
          </a:xfrm>
        </p:spPr>
        <p:txBody>
          <a:bodyPr/>
          <a:lstStyle/>
          <a:p>
            <a:pPr eaLnBrk="1" hangingPunct="1"/>
            <a:r>
              <a:rPr lang="es-ES" sz="6600" dirty="0" err="1" smtClean="0">
                <a:solidFill>
                  <a:srgbClr val="FF0000"/>
                </a:solidFill>
                <a:latin typeface="Comic Sans MS" pitchFamily="66" charset="0"/>
              </a:rPr>
              <a:t>How</a:t>
            </a:r>
            <a:r>
              <a:rPr lang="es-ES" sz="6600" dirty="0" smtClean="0">
                <a:solidFill>
                  <a:srgbClr val="FF0000"/>
                </a:solidFill>
                <a:latin typeface="Comic Sans MS" pitchFamily="66" charset="0"/>
              </a:rPr>
              <a:t> </a:t>
            </a:r>
            <a:r>
              <a:rPr lang="es-ES" sz="6600" dirty="0" err="1" smtClean="0">
                <a:solidFill>
                  <a:srgbClr val="FF0000"/>
                </a:solidFill>
                <a:latin typeface="Comic Sans MS" pitchFamily="66" charset="0"/>
              </a:rPr>
              <a:t>it</a:t>
            </a:r>
            <a:r>
              <a:rPr lang="es-ES" sz="6600" dirty="0" smtClean="0">
                <a:solidFill>
                  <a:srgbClr val="FF0000"/>
                </a:solidFill>
                <a:latin typeface="Comic Sans MS" pitchFamily="66" charset="0"/>
              </a:rPr>
              <a:t> </a:t>
            </a:r>
            <a:r>
              <a:rPr lang="es-ES" sz="6600" dirty="0" err="1" smtClean="0">
                <a:solidFill>
                  <a:srgbClr val="FF0000"/>
                </a:solidFill>
                <a:latin typeface="Comic Sans MS" pitchFamily="66" charset="0"/>
              </a:rPr>
              <a:t>was</a:t>
            </a:r>
            <a:r>
              <a:rPr lang="es-ES" sz="6600" dirty="0" smtClean="0">
                <a:solidFill>
                  <a:srgbClr val="FF0000"/>
                </a:solidFill>
                <a:latin typeface="Comic Sans MS" pitchFamily="66" charset="0"/>
              </a:rPr>
              <a:t> done?</a:t>
            </a:r>
          </a:p>
        </p:txBody>
      </p:sp>
      <p:sp>
        <p:nvSpPr>
          <p:cNvPr id="3" name="2 Marcador de contenido"/>
          <p:cNvSpPr>
            <a:spLocks noGrp="1"/>
          </p:cNvSpPr>
          <p:nvPr>
            <p:ph idx="1"/>
          </p:nvPr>
        </p:nvSpPr>
        <p:spPr>
          <a:xfrm>
            <a:off x="431800" y="1557338"/>
            <a:ext cx="8712200" cy="4708525"/>
          </a:xfrm>
        </p:spPr>
        <p:txBody>
          <a:bodyPr rtlCol="0">
            <a:normAutofit fontScale="55000" lnSpcReduction="20000"/>
          </a:bodyPr>
          <a:lstStyle/>
          <a:p>
            <a:pPr eaLnBrk="1" fontAlgn="auto" hangingPunct="1">
              <a:spcAft>
                <a:spcPts val="0"/>
              </a:spcAft>
              <a:buFont typeface="Arial" pitchFamily="34" charset="0"/>
              <a:buNone/>
              <a:defRPr/>
            </a:pPr>
            <a:r>
              <a:rPr lang="es-ES" sz="6500" dirty="0" err="1" smtClean="0">
                <a:latin typeface="Arial Rounded MT Bold" pitchFamily="34" charset="0"/>
              </a:rPr>
              <a:t>We</a:t>
            </a:r>
            <a:r>
              <a:rPr lang="es-ES" sz="6500" dirty="0" smtClean="0">
                <a:latin typeface="Arial Rounded MT Bold" pitchFamily="34" charset="0"/>
              </a:rPr>
              <a:t> </a:t>
            </a:r>
            <a:r>
              <a:rPr lang="es-ES" sz="6500" dirty="0" err="1" smtClean="0">
                <a:latin typeface="Arial Rounded MT Bold" pitchFamily="34" charset="0"/>
              </a:rPr>
              <a:t>divided</a:t>
            </a:r>
            <a:r>
              <a:rPr lang="es-ES" sz="6500" dirty="0" smtClean="0">
                <a:latin typeface="Arial Rounded MT Bold" pitchFamily="34" charset="0"/>
              </a:rPr>
              <a:t> </a:t>
            </a:r>
            <a:r>
              <a:rPr lang="es-ES" sz="6500" dirty="0" err="1" smtClean="0">
                <a:latin typeface="Arial Rounded MT Bold" pitchFamily="34" charset="0"/>
              </a:rPr>
              <a:t>the</a:t>
            </a:r>
            <a:r>
              <a:rPr lang="es-ES" sz="6500" dirty="0" smtClean="0">
                <a:latin typeface="Arial Rounded MT Bold" pitchFamily="34" charset="0"/>
              </a:rPr>
              <a:t> </a:t>
            </a:r>
            <a:r>
              <a:rPr lang="es-ES" sz="6500" dirty="0" err="1" smtClean="0">
                <a:latin typeface="Arial Rounded MT Bold" pitchFamily="34" charset="0"/>
              </a:rPr>
              <a:t>survey</a:t>
            </a:r>
            <a:r>
              <a:rPr lang="es-ES" sz="6500" dirty="0" smtClean="0">
                <a:latin typeface="Arial Rounded MT Bold" pitchFamily="34" charset="0"/>
              </a:rPr>
              <a:t> in 4 blocks:</a:t>
            </a:r>
          </a:p>
          <a:p>
            <a:pPr eaLnBrk="1" fontAlgn="auto" hangingPunct="1">
              <a:spcAft>
                <a:spcPts val="0"/>
              </a:spcAft>
              <a:buFont typeface="Arial" pitchFamily="34" charset="0"/>
              <a:buNone/>
              <a:defRPr/>
            </a:pPr>
            <a:endParaRPr lang="es-ES" sz="6500" dirty="0" smtClean="0">
              <a:latin typeface="Arial Rounded MT Bold" pitchFamily="34" charset="0"/>
            </a:endParaRPr>
          </a:p>
          <a:p>
            <a:pPr eaLnBrk="1" fontAlgn="auto" hangingPunct="1">
              <a:spcAft>
                <a:spcPts val="0"/>
              </a:spcAft>
              <a:buFont typeface="Arial" pitchFamily="34" charset="0"/>
              <a:buNone/>
              <a:defRPr/>
            </a:pPr>
            <a:r>
              <a:rPr lang="es-ES" sz="6500" dirty="0" smtClean="0">
                <a:latin typeface="Arial Rounded MT Bold" pitchFamily="34" charset="0"/>
              </a:rPr>
              <a:t>   </a:t>
            </a:r>
            <a:r>
              <a:rPr lang="es-ES" sz="6500" dirty="0" smtClean="0">
                <a:latin typeface="Arial Rounded MT Bold" pitchFamily="34" charset="0"/>
              </a:rPr>
              <a:t>1.</a:t>
            </a:r>
            <a:r>
              <a:rPr lang="en-US" sz="6500" dirty="0" smtClean="0">
                <a:latin typeface="Arial Rounded MT Bold" pitchFamily="34" charset="0"/>
              </a:rPr>
              <a:t>Perception</a:t>
            </a:r>
            <a:r>
              <a:rPr lang="es-ES" sz="6500" dirty="0" smtClean="0">
                <a:latin typeface="Arial Rounded MT Bold" pitchFamily="34" charset="0"/>
              </a:rPr>
              <a:t> </a:t>
            </a:r>
            <a:r>
              <a:rPr lang="es-ES" sz="6500" dirty="0" smtClean="0">
                <a:latin typeface="Arial Rounded MT Bold" pitchFamily="34" charset="0"/>
              </a:rPr>
              <a:t>of discrimination regarding</a:t>
            </a:r>
            <a:r>
              <a:rPr lang="es-ES" sz="6500" dirty="0">
                <a:latin typeface="Arial Rounded MT Bold" pitchFamily="34" charset="0"/>
              </a:rPr>
              <a:t> </a:t>
            </a:r>
            <a:r>
              <a:rPr lang="es-ES" sz="6500" dirty="0" smtClean="0">
                <a:latin typeface="Arial Rounded MT Bold" pitchFamily="34" charset="0"/>
              </a:rPr>
              <a:t>sexual orientation</a:t>
            </a:r>
          </a:p>
          <a:p>
            <a:pPr eaLnBrk="1" fontAlgn="auto" hangingPunct="1">
              <a:spcAft>
                <a:spcPts val="0"/>
              </a:spcAft>
              <a:buFont typeface="Arial" pitchFamily="34" charset="0"/>
              <a:buNone/>
              <a:defRPr/>
            </a:pPr>
            <a:r>
              <a:rPr lang="es-ES" sz="6500" dirty="0">
                <a:latin typeface="Arial Rounded MT Bold" pitchFamily="34" charset="0"/>
              </a:rPr>
              <a:t> </a:t>
            </a:r>
            <a:r>
              <a:rPr lang="es-ES" sz="6500" dirty="0" smtClean="0">
                <a:latin typeface="Arial Rounded MT Bold" pitchFamily="34" charset="0"/>
              </a:rPr>
              <a:t>  </a:t>
            </a:r>
            <a:r>
              <a:rPr lang="es-ES" sz="6500" dirty="0" smtClean="0">
                <a:latin typeface="Arial Rounded MT Bold" pitchFamily="34" charset="0"/>
              </a:rPr>
              <a:t>2.Sex </a:t>
            </a:r>
            <a:r>
              <a:rPr lang="es-ES" sz="6500" dirty="0" smtClean="0">
                <a:latin typeface="Arial Rounded MT Bold" pitchFamily="34" charset="0"/>
              </a:rPr>
              <a:t>education and diversity</a:t>
            </a:r>
          </a:p>
          <a:p>
            <a:pPr eaLnBrk="1" fontAlgn="auto" hangingPunct="1">
              <a:spcAft>
                <a:spcPts val="0"/>
              </a:spcAft>
              <a:buFont typeface="Arial" pitchFamily="34" charset="0"/>
              <a:buNone/>
              <a:defRPr/>
            </a:pPr>
            <a:r>
              <a:rPr lang="es-ES" sz="6500" dirty="0" smtClean="0">
                <a:latin typeface="Arial Rounded MT Bold" pitchFamily="34" charset="0"/>
              </a:rPr>
              <a:t>   </a:t>
            </a:r>
            <a:r>
              <a:rPr lang="es-ES" sz="6500" dirty="0" smtClean="0">
                <a:latin typeface="Arial Rounded MT Bold" pitchFamily="34" charset="0"/>
              </a:rPr>
              <a:t>3.Rights </a:t>
            </a:r>
            <a:r>
              <a:rPr lang="es-ES" sz="6500" dirty="0" smtClean="0">
                <a:latin typeface="Arial Rounded MT Bold" pitchFamily="34" charset="0"/>
              </a:rPr>
              <a:t>and prejudices</a:t>
            </a:r>
          </a:p>
          <a:p>
            <a:pPr eaLnBrk="1" fontAlgn="auto" hangingPunct="1">
              <a:spcAft>
                <a:spcPts val="0"/>
              </a:spcAft>
              <a:buFont typeface="Arial" pitchFamily="34" charset="0"/>
              <a:buNone/>
              <a:defRPr/>
            </a:pPr>
            <a:r>
              <a:rPr lang="es-ES" sz="6500" dirty="0">
                <a:latin typeface="Arial Rounded MT Bold" pitchFamily="34" charset="0"/>
              </a:rPr>
              <a:t> </a:t>
            </a:r>
            <a:r>
              <a:rPr lang="es-ES" sz="6500" dirty="0" smtClean="0">
                <a:latin typeface="Arial Rounded MT Bold" pitchFamily="34" charset="0"/>
              </a:rPr>
              <a:t>  </a:t>
            </a:r>
            <a:r>
              <a:rPr lang="es-ES" sz="6500" dirty="0" smtClean="0">
                <a:latin typeface="Arial Rounded MT Bold" pitchFamily="34" charset="0"/>
              </a:rPr>
              <a:t>4.Personal </a:t>
            </a:r>
            <a:r>
              <a:rPr lang="es-ES" sz="6500" dirty="0" smtClean="0">
                <a:latin typeface="Arial Rounded MT Bold" pitchFamily="34" charset="0"/>
              </a:rPr>
              <a:t>experiences and discrimination</a:t>
            </a:r>
          </a:p>
          <a:p>
            <a:pPr eaLnBrk="1" fontAlgn="auto" hangingPunct="1">
              <a:spcAft>
                <a:spcPts val="0"/>
              </a:spcAft>
              <a:buFont typeface="Arial" pitchFamily="34" charset="0"/>
              <a:buNone/>
              <a:defRPr/>
            </a:pPr>
            <a:r>
              <a:rPr lang="es-ES" b="1" dirty="0">
                <a:latin typeface="Arial Rounded MT Bold" pitchFamily="34" charset="0"/>
              </a:rPr>
              <a:t> </a:t>
            </a:r>
            <a:r>
              <a:rPr lang="es-ES" b="1" dirty="0" smtClean="0">
                <a:latin typeface="Arial Rounded MT Bold" pitchFamily="34" charset="0"/>
              </a:rPr>
              <a:t>   </a:t>
            </a:r>
          </a:p>
          <a:p>
            <a:pPr eaLnBrk="1" fontAlgn="auto" hangingPunct="1">
              <a:spcAft>
                <a:spcPts val="0"/>
              </a:spcAft>
              <a:buFont typeface="Arial" pitchFamily="34" charset="0"/>
              <a:buNone/>
              <a:defRPr/>
            </a:pPr>
            <a:r>
              <a:rPr lang="es-ES" b="1" dirty="0">
                <a:latin typeface="Arial Rounded MT Bold" pitchFamily="34" charset="0"/>
              </a:rPr>
              <a:t> </a:t>
            </a:r>
            <a:r>
              <a:rPr lang="es-ES" b="1" dirty="0" smtClean="0">
                <a:latin typeface="Arial Rounded MT Bold" pitchFamily="34" charset="0"/>
              </a:rPr>
              <a:t>    </a:t>
            </a:r>
            <a:endParaRPr lang="es-ES" b="1" dirty="0">
              <a:latin typeface="Arial Rounded MT Bol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Gráfico 36"/>
          <p:cNvPicPr>
            <a:picLocks noChangeArrowheads="1"/>
          </p:cNvPicPr>
          <p:nvPr/>
        </p:nvPicPr>
        <p:blipFill>
          <a:blip r:embed="rId2" cstate="print"/>
          <a:srcRect/>
          <a:stretch>
            <a:fillRect/>
          </a:stretch>
        </p:blipFill>
        <p:spPr bwMode="auto">
          <a:xfrm>
            <a:off x="0" y="0"/>
            <a:ext cx="9144000" cy="3716338"/>
          </a:xfrm>
          <a:prstGeom prst="rect">
            <a:avLst/>
          </a:prstGeom>
          <a:noFill/>
          <a:ln w="9525">
            <a:noFill/>
            <a:miter lim="800000"/>
            <a:headEnd/>
            <a:tailEnd/>
          </a:ln>
        </p:spPr>
      </p:pic>
      <p:pic>
        <p:nvPicPr>
          <p:cNvPr id="30722" name="Gráfico 37"/>
          <p:cNvPicPr>
            <a:picLocks noChangeArrowheads="1"/>
          </p:cNvPicPr>
          <p:nvPr/>
        </p:nvPicPr>
        <p:blipFill>
          <a:blip r:embed="rId3" cstate="print"/>
          <a:srcRect b="-27"/>
          <a:stretch>
            <a:fillRect/>
          </a:stretch>
        </p:blipFill>
        <p:spPr bwMode="auto">
          <a:xfrm>
            <a:off x="0" y="3716338"/>
            <a:ext cx="4932363" cy="3141662"/>
          </a:xfrm>
          <a:prstGeom prst="rect">
            <a:avLst/>
          </a:prstGeom>
          <a:noFill/>
          <a:ln w="9525">
            <a:noFill/>
            <a:miter lim="800000"/>
            <a:headEnd/>
            <a:tailEnd/>
          </a:ln>
        </p:spPr>
      </p:pic>
      <p:pic>
        <p:nvPicPr>
          <p:cNvPr id="30723" name="Gráfico 38"/>
          <p:cNvPicPr>
            <a:picLocks noChangeArrowheads="1"/>
          </p:cNvPicPr>
          <p:nvPr/>
        </p:nvPicPr>
        <p:blipFill>
          <a:blip r:embed="rId4" cstate="print"/>
          <a:srcRect b="-27"/>
          <a:stretch>
            <a:fillRect/>
          </a:stretch>
        </p:blipFill>
        <p:spPr bwMode="auto">
          <a:xfrm>
            <a:off x="4932363" y="3716338"/>
            <a:ext cx="4211637" cy="314166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Gráfico 39"/>
          <p:cNvPicPr>
            <a:picLocks noChangeArrowheads="1"/>
          </p:cNvPicPr>
          <p:nvPr/>
        </p:nvPicPr>
        <p:blipFill>
          <a:blip r:embed="rId2" cstate="print"/>
          <a:srcRect b="-76"/>
          <a:stretch>
            <a:fillRect/>
          </a:stretch>
        </p:blipFill>
        <p:spPr bwMode="auto">
          <a:xfrm>
            <a:off x="0" y="0"/>
            <a:ext cx="9144000" cy="3644900"/>
          </a:xfrm>
          <a:prstGeom prst="rect">
            <a:avLst/>
          </a:prstGeom>
          <a:noFill/>
          <a:ln w="9525">
            <a:noFill/>
            <a:miter lim="800000"/>
            <a:headEnd/>
            <a:tailEnd/>
          </a:ln>
        </p:spPr>
      </p:pic>
      <p:pic>
        <p:nvPicPr>
          <p:cNvPr id="32770" name="Gráfico 40"/>
          <p:cNvPicPr>
            <a:picLocks noChangeArrowheads="1"/>
          </p:cNvPicPr>
          <p:nvPr/>
        </p:nvPicPr>
        <p:blipFill>
          <a:blip r:embed="rId3" cstate="print"/>
          <a:srcRect/>
          <a:stretch>
            <a:fillRect/>
          </a:stretch>
        </p:blipFill>
        <p:spPr bwMode="auto">
          <a:xfrm>
            <a:off x="4787900" y="3644900"/>
            <a:ext cx="4356100" cy="3213100"/>
          </a:xfrm>
          <a:prstGeom prst="rect">
            <a:avLst/>
          </a:prstGeom>
          <a:noFill/>
          <a:ln w="9525">
            <a:noFill/>
            <a:miter lim="800000"/>
            <a:headEnd/>
            <a:tailEnd/>
          </a:ln>
        </p:spPr>
      </p:pic>
      <p:pic>
        <p:nvPicPr>
          <p:cNvPr id="32771" name="Gráfico 41"/>
          <p:cNvPicPr>
            <a:picLocks noChangeArrowheads="1"/>
          </p:cNvPicPr>
          <p:nvPr/>
        </p:nvPicPr>
        <p:blipFill>
          <a:blip r:embed="rId4" cstate="print"/>
          <a:srcRect/>
          <a:stretch>
            <a:fillRect/>
          </a:stretch>
        </p:blipFill>
        <p:spPr bwMode="auto">
          <a:xfrm>
            <a:off x="0" y="3644900"/>
            <a:ext cx="4787900" cy="32131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en-US" sz="4000" b="1" dirty="0" smtClean="0">
                <a:solidFill>
                  <a:srgbClr val="FC2D04"/>
                </a:solidFill>
                <a:latin typeface="Comic Sans MS" pitchFamily="66" charset="0"/>
              </a:rPr>
              <a:t>Personal experiences and discrimination</a:t>
            </a:r>
            <a:endParaRPr lang="es-ES" sz="4000" b="1" dirty="0" smtClean="0">
              <a:solidFill>
                <a:srgbClr val="FC2D04"/>
              </a:solidFill>
              <a:latin typeface="Comic Sans MS" pitchFamily="66" charset="0"/>
            </a:endParaRPr>
          </a:p>
        </p:txBody>
      </p:sp>
      <p:sp>
        <p:nvSpPr>
          <p:cNvPr id="33794" name="Rectangle 3"/>
          <p:cNvSpPr>
            <a:spLocks noGrp="1"/>
          </p:cNvSpPr>
          <p:nvPr>
            <p:ph type="body" idx="1"/>
          </p:nvPr>
        </p:nvSpPr>
        <p:spPr/>
        <p:txBody>
          <a:bodyPr/>
          <a:lstStyle/>
          <a:p>
            <a:pPr eaLnBrk="1" hangingPunct="1"/>
            <a:r>
              <a:rPr lang="en-US" dirty="0" smtClean="0"/>
              <a:t>There is not much significant sample of students who have suffered discrimination because of their sexual orientation or gender identity, less than 10 between 175 responses. The rest of the questions of this block was not scanned for this reason.</a:t>
            </a:r>
            <a:endParaRPr lang="es-E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Gráfico 42"/>
          <p:cNvPicPr>
            <a:picLocks noChangeArrowheads="1"/>
          </p:cNvPicPr>
          <p:nvPr/>
        </p:nvPicPr>
        <p:blipFill>
          <a:blip r:embed="rId2" cstate="print"/>
          <a:srcRect/>
          <a:stretch>
            <a:fillRect/>
          </a:stretch>
        </p:blipFill>
        <p:spPr bwMode="auto">
          <a:xfrm>
            <a:off x="827088" y="1412875"/>
            <a:ext cx="6048375" cy="3529013"/>
          </a:xfrm>
          <a:prstGeom prst="rect">
            <a:avLst/>
          </a:prstGeom>
          <a:noFill/>
          <a:ln w="9525">
            <a:noFill/>
            <a:miter lim="800000"/>
            <a:headEnd/>
            <a:tailEnd/>
          </a:ln>
        </p:spPr>
      </p:pic>
      <p:sp>
        <p:nvSpPr>
          <p:cNvPr id="34818" name="Rectangle 3"/>
          <p:cNvSpPr>
            <a:spLocks noChangeArrowheads="1"/>
          </p:cNvSpPr>
          <p:nvPr/>
        </p:nvSpPr>
        <p:spPr bwMode="auto">
          <a:xfrm>
            <a:off x="0" y="0"/>
            <a:ext cx="9144000" cy="641350"/>
          </a:xfrm>
          <a:prstGeom prst="rect">
            <a:avLst/>
          </a:prstGeom>
          <a:noFill/>
          <a:ln w="9525">
            <a:noFill/>
            <a:miter lim="800000"/>
            <a:headEnd/>
            <a:tailEnd/>
          </a:ln>
        </p:spPr>
        <p:txBody>
          <a:bodyPr anchor="ctr">
            <a:spAutoFit/>
          </a:bodyPr>
          <a:lstStyle/>
          <a:p>
            <a:r>
              <a:rPr lang="en-US" b="1"/>
              <a:t>HAVE YOU EVER BEEN DISCRIMINATED AGAINST BECAUSE OF YOUR SEXUAL ORIENTATION OR GENDER IDENTITY?</a:t>
            </a:r>
            <a:r>
              <a:rPr lang="en-US"/>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4"/>
          <p:cNvSpPr>
            <a:spLocks noGrp="1"/>
          </p:cNvSpPr>
          <p:nvPr>
            <p:ph type="ctrTitle"/>
          </p:nvPr>
        </p:nvSpPr>
        <p:spPr>
          <a:xfrm>
            <a:off x="785786" y="214290"/>
            <a:ext cx="7772400" cy="857256"/>
          </a:xfrm>
        </p:spPr>
        <p:txBody>
          <a:bodyPr/>
          <a:lstStyle/>
          <a:p>
            <a:pPr eaLnBrk="1" hangingPunct="1"/>
            <a:r>
              <a:rPr lang="es-ES" dirty="0" smtClean="0">
                <a:solidFill>
                  <a:srgbClr val="FC2D04"/>
                </a:solidFill>
                <a:latin typeface="Comic Sans MS" pitchFamily="66" charset="0"/>
              </a:rPr>
              <a:t/>
            </a:r>
            <a:br>
              <a:rPr lang="es-ES" dirty="0" smtClean="0">
                <a:solidFill>
                  <a:srgbClr val="FC2D04"/>
                </a:solidFill>
                <a:latin typeface="Comic Sans MS" pitchFamily="66" charset="0"/>
              </a:rPr>
            </a:br>
            <a:r>
              <a:rPr lang="es-ES" dirty="0" smtClean="0">
                <a:solidFill>
                  <a:srgbClr val="FC2D04"/>
                </a:solidFill>
                <a:latin typeface="Comic Sans MS" pitchFamily="66" charset="0"/>
              </a:rPr>
              <a:t/>
            </a:r>
            <a:br>
              <a:rPr lang="es-ES" dirty="0" smtClean="0">
                <a:solidFill>
                  <a:srgbClr val="FC2D04"/>
                </a:solidFill>
                <a:latin typeface="Comic Sans MS" pitchFamily="66" charset="0"/>
              </a:rPr>
            </a:br>
            <a:r>
              <a:rPr lang="es-ES" u="sng" dirty="0" err="1" smtClean="0">
                <a:solidFill>
                  <a:srgbClr val="FC2D04"/>
                </a:solidFill>
                <a:latin typeface="Comic Sans MS" pitchFamily="66" charset="0"/>
              </a:rPr>
              <a:t>Conclussion</a:t>
            </a:r>
            <a:r>
              <a:rPr lang="es-ES" dirty="0" smtClean="0">
                <a:solidFill>
                  <a:srgbClr val="FC2D04"/>
                </a:solidFill>
                <a:latin typeface="Comic Sans MS" pitchFamily="66" charset="0"/>
              </a:rPr>
              <a:t/>
            </a:r>
            <a:br>
              <a:rPr lang="es-ES" dirty="0" smtClean="0">
                <a:solidFill>
                  <a:srgbClr val="FC2D04"/>
                </a:solidFill>
                <a:latin typeface="Comic Sans MS" pitchFamily="66" charset="0"/>
              </a:rPr>
            </a:br>
            <a:r>
              <a:rPr lang="es-ES" dirty="0" smtClean="0">
                <a:solidFill>
                  <a:srgbClr val="FC2D04"/>
                </a:solidFill>
                <a:latin typeface="Comic Sans MS" pitchFamily="66" charset="0"/>
              </a:rPr>
              <a:t/>
            </a:r>
            <a:br>
              <a:rPr lang="es-ES" dirty="0" smtClean="0">
                <a:solidFill>
                  <a:srgbClr val="FC2D04"/>
                </a:solidFill>
                <a:latin typeface="Comic Sans MS" pitchFamily="66" charset="0"/>
              </a:rPr>
            </a:br>
            <a:endParaRPr lang="es-ES" dirty="0" smtClean="0">
              <a:solidFill>
                <a:srgbClr val="FC2D04"/>
              </a:solidFill>
              <a:latin typeface="Comic Sans MS" pitchFamily="66" charset="0"/>
            </a:endParaRPr>
          </a:p>
        </p:txBody>
      </p:sp>
      <p:sp>
        <p:nvSpPr>
          <p:cNvPr id="3" name="2 Subtítulo"/>
          <p:cNvSpPr>
            <a:spLocks noGrp="1"/>
          </p:cNvSpPr>
          <p:nvPr>
            <p:ph type="subTitle" idx="1"/>
          </p:nvPr>
        </p:nvSpPr>
        <p:spPr>
          <a:xfrm>
            <a:off x="928662" y="1214422"/>
            <a:ext cx="6400800" cy="1752600"/>
          </a:xfrm>
        </p:spPr>
        <p:txBody>
          <a:bodyPr/>
          <a:lstStyle/>
          <a:p>
            <a:pPr algn="l"/>
            <a:r>
              <a:rPr lang="es-ES" sz="2400" dirty="0" smtClean="0">
                <a:solidFill>
                  <a:schemeClr val="tx1"/>
                </a:solidFill>
                <a:latin typeface="Comic Sans MS" pitchFamily="66" charset="0"/>
              </a:rPr>
              <a:t>- </a:t>
            </a:r>
            <a:r>
              <a:rPr lang="en-US" sz="2400" dirty="0" smtClean="0">
                <a:solidFill>
                  <a:schemeClr val="tx1"/>
                </a:solidFill>
              </a:rPr>
              <a:t>It is thought that this discrimination is decreasing in recent years</a:t>
            </a:r>
            <a:br>
              <a:rPr lang="en-US" sz="2400" dirty="0" smtClean="0">
                <a:solidFill>
                  <a:schemeClr val="tx1"/>
                </a:solidFill>
              </a:rPr>
            </a:br>
            <a:r>
              <a:rPr lang="en-US" sz="2400" dirty="0" smtClean="0">
                <a:solidFill>
                  <a:schemeClr val="tx1"/>
                </a:solidFill>
              </a:rPr>
              <a:t>- Our students are open minded regarding the topic.</a:t>
            </a:r>
            <a:br>
              <a:rPr lang="en-US" sz="2400" dirty="0" smtClean="0">
                <a:solidFill>
                  <a:schemeClr val="tx1"/>
                </a:solidFill>
              </a:rPr>
            </a:br>
            <a:r>
              <a:rPr lang="en-US" sz="2400" dirty="0" smtClean="0">
                <a:solidFill>
                  <a:schemeClr val="tx1"/>
                </a:solidFill>
              </a:rPr>
              <a:t>- There is no significant differences by religion.</a:t>
            </a:r>
            <a:br>
              <a:rPr lang="en-US" sz="2400" dirty="0" smtClean="0">
                <a:solidFill>
                  <a:schemeClr val="tx1"/>
                </a:solidFill>
              </a:rPr>
            </a:br>
            <a:r>
              <a:rPr lang="en-US" sz="2400" dirty="0" smtClean="0">
                <a:solidFill>
                  <a:schemeClr val="tx1"/>
                </a:solidFill>
              </a:rPr>
              <a:t>- Girls have less doubts about the theme.</a:t>
            </a:r>
            <a:br>
              <a:rPr lang="en-US" sz="2400" dirty="0" smtClean="0">
                <a:solidFill>
                  <a:schemeClr val="tx1"/>
                </a:solidFill>
              </a:rPr>
            </a:br>
            <a:r>
              <a:rPr lang="en-US" sz="2400" dirty="0" smtClean="0">
                <a:solidFill>
                  <a:schemeClr val="tx1"/>
                </a:solidFill>
              </a:rPr>
              <a:t>- Our students say that they don´t suffer any problem because of their sex orientation or their gender identity</a:t>
            </a:r>
            <a:br>
              <a:rPr lang="en-US" sz="2400" dirty="0" smtClean="0">
                <a:solidFill>
                  <a:schemeClr val="tx1"/>
                </a:solidFill>
              </a:rPr>
            </a:br>
            <a:r>
              <a:rPr lang="en-US" sz="2400" dirty="0" smtClean="0">
                <a:solidFill>
                  <a:schemeClr val="tx1"/>
                </a:solidFill>
              </a:rPr>
              <a:t>- That scene, may be related to the laws of the </a:t>
            </a:r>
            <a:r>
              <a:rPr lang="en-US" sz="2400" smtClean="0">
                <a:solidFill>
                  <a:schemeClr val="tx1"/>
                </a:solidFill>
              </a:rPr>
              <a:t>last socialist </a:t>
            </a:r>
            <a:r>
              <a:rPr lang="en-US" sz="2400" dirty="0" smtClean="0">
                <a:solidFill>
                  <a:schemeClr val="tx1"/>
                </a:solidFill>
              </a:rPr>
              <a:t>Government? Spain is one of the first countries in Europe where a same-sex marriage law was passed.</a:t>
            </a:r>
            <a:r>
              <a:rPr lang="es-ES" dirty="0" smtClean="0"/>
              <a:t/>
            </a:r>
            <a:br>
              <a:rPr lang="es-ES" dirty="0" smtClean="0"/>
            </a:b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Marcador de contenido"/>
          <p:cNvSpPr>
            <a:spLocks noGrp="1"/>
          </p:cNvSpPr>
          <p:nvPr>
            <p:ph idx="1"/>
          </p:nvPr>
        </p:nvSpPr>
        <p:spPr>
          <a:xfrm>
            <a:off x="457200" y="333375"/>
            <a:ext cx="8229600" cy="1295400"/>
          </a:xfrm>
        </p:spPr>
        <p:txBody>
          <a:bodyPr/>
          <a:lstStyle/>
          <a:p>
            <a:pPr algn="ctr" eaLnBrk="1" hangingPunct="1">
              <a:buFont typeface="Arial" charset="0"/>
              <a:buNone/>
            </a:pPr>
            <a:r>
              <a:rPr lang="es-ES" sz="3600" dirty="0" smtClean="0">
                <a:latin typeface="Arial Rounded MT Bold"/>
              </a:rPr>
              <a:t>    In </a:t>
            </a:r>
            <a:r>
              <a:rPr lang="es-ES" sz="3600" dirty="0" err="1" smtClean="0">
                <a:latin typeface="Arial Rounded MT Bold"/>
              </a:rPr>
              <a:t>the</a:t>
            </a:r>
            <a:r>
              <a:rPr lang="es-ES" sz="3600" dirty="0" smtClean="0">
                <a:latin typeface="Arial Rounded MT Bold"/>
              </a:rPr>
              <a:t> </a:t>
            </a:r>
            <a:r>
              <a:rPr lang="es-ES" sz="3600" dirty="0" err="1" smtClean="0">
                <a:latin typeface="Arial Rounded MT Bold"/>
              </a:rPr>
              <a:t>questionnaire</a:t>
            </a:r>
            <a:r>
              <a:rPr lang="es-ES" sz="3600" dirty="0" smtClean="0">
                <a:latin typeface="Arial Rounded MT Bold"/>
              </a:rPr>
              <a:t> </a:t>
            </a:r>
            <a:r>
              <a:rPr lang="es-ES" sz="3600" dirty="0" err="1" smtClean="0">
                <a:latin typeface="Arial Rounded MT Bold"/>
              </a:rPr>
              <a:t>we</a:t>
            </a:r>
            <a:r>
              <a:rPr lang="es-ES" sz="3600" dirty="0" smtClean="0">
                <a:latin typeface="Arial Rounded MT Bold"/>
              </a:rPr>
              <a:t> </a:t>
            </a:r>
            <a:r>
              <a:rPr lang="es-ES" sz="3600" dirty="0" err="1" smtClean="0">
                <a:latin typeface="Arial Rounded MT Bold"/>
              </a:rPr>
              <a:t>asked</a:t>
            </a:r>
            <a:r>
              <a:rPr lang="es-ES" sz="3600" dirty="0" smtClean="0">
                <a:latin typeface="Arial Rounded MT Bold"/>
              </a:rPr>
              <a:t> 176  </a:t>
            </a:r>
            <a:r>
              <a:rPr lang="es-ES" sz="3600" dirty="0" err="1" smtClean="0">
                <a:latin typeface="Arial Rounded MT Bold"/>
              </a:rPr>
              <a:t>students</a:t>
            </a:r>
            <a:r>
              <a:rPr lang="es-ES" sz="3600" b="1" dirty="0" smtClean="0">
                <a:latin typeface="Arial Rounded MT Bold"/>
              </a:rPr>
              <a:t> </a:t>
            </a:r>
          </a:p>
          <a:p>
            <a:pPr eaLnBrk="1" hangingPunct="1">
              <a:buFont typeface="Arial" charset="0"/>
              <a:buNone/>
            </a:pPr>
            <a:endParaRPr lang="es-ES" sz="3600" b="1" dirty="0" smtClean="0">
              <a:latin typeface="Arial Rounded MT Bold"/>
            </a:endParaRPr>
          </a:p>
          <a:p>
            <a:pPr eaLnBrk="1" hangingPunct="1">
              <a:buFont typeface="Arial" charset="0"/>
              <a:buNone/>
            </a:pPr>
            <a:endParaRPr lang="es-ES" sz="3600" b="1" dirty="0" smtClean="0">
              <a:latin typeface="Arial Rounded MT Bold"/>
            </a:endParaRPr>
          </a:p>
          <a:p>
            <a:pPr eaLnBrk="1" hangingPunct="1">
              <a:buFont typeface="Arial" charset="0"/>
              <a:buNone/>
            </a:pPr>
            <a:endParaRPr lang="es-ES" b="1" dirty="0" smtClean="0">
              <a:latin typeface="Arial Rounded MT Bold"/>
            </a:endParaRPr>
          </a:p>
          <a:p>
            <a:pPr eaLnBrk="1" hangingPunct="1">
              <a:buFont typeface="Arial" charset="0"/>
              <a:buNone/>
            </a:pPr>
            <a:endParaRPr lang="es-ES" dirty="0" smtClean="0"/>
          </a:p>
        </p:txBody>
      </p:sp>
      <p:sp>
        <p:nvSpPr>
          <p:cNvPr id="16386" name="3 CuadroTexto"/>
          <p:cNvSpPr txBox="1">
            <a:spLocks noChangeArrowheads="1"/>
          </p:cNvSpPr>
          <p:nvPr/>
        </p:nvSpPr>
        <p:spPr bwMode="auto">
          <a:xfrm>
            <a:off x="6948488" y="4292600"/>
            <a:ext cx="2195512" cy="954088"/>
          </a:xfrm>
          <a:prstGeom prst="rect">
            <a:avLst/>
          </a:prstGeom>
          <a:noFill/>
          <a:ln w="9525">
            <a:noFill/>
            <a:miter lim="800000"/>
            <a:headEnd/>
            <a:tailEnd/>
          </a:ln>
        </p:spPr>
        <p:txBody>
          <a:bodyPr>
            <a:spAutoFit/>
          </a:bodyPr>
          <a:lstStyle/>
          <a:p>
            <a:r>
              <a:rPr lang="es-ES" sz="2800" dirty="0">
                <a:latin typeface="Arial Rounded MT Bold"/>
              </a:rPr>
              <a:t>96 </a:t>
            </a:r>
            <a:r>
              <a:rPr lang="es-ES" sz="2800" dirty="0" err="1">
                <a:latin typeface="Arial Rounded MT Bold"/>
              </a:rPr>
              <a:t>Female</a:t>
            </a:r>
            <a:endParaRPr lang="es-ES" sz="2800" dirty="0">
              <a:latin typeface="Arial Rounded MT Bold"/>
            </a:endParaRPr>
          </a:p>
          <a:p>
            <a:r>
              <a:rPr lang="es-ES" sz="2800" dirty="0">
                <a:latin typeface="Arial Rounded MT Bold"/>
              </a:rPr>
              <a:t>79 </a:t>
            </a:r>
            <a:r>
              <a:rPr lang="es-ES" sz="2800" dirty="0" err="1">
                <a:latin typeface="Arial Rounded MT Bold"/>
              </a:rPr>
              <a:t>Male</a:t>
            </a:r>
            <a:r>
              <a:rPr lang="es-ES" sz="2800" dirty="0">
                <a:latin typeface="Arial Rounded MT Bold"/>
              </a:rPr>
              <a:t> </a:t>
            </a:r>
          </a:p>
        </p:txBody>
      </p:sp>
      <p:graphicFrame>
        <p:nvGraphicFramePr>
          <p:cNvPr id="5" name="6 Gráfico"/>
          <p:cNvGraphicFramePr/>
          <p:nvPr/>
        </p:nvGraphicFramePr>
        <p:xfrm>
          <a:off x="539552" y="1628800"/>
          <a:ext cx="6165350"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p:nvPr/>
        </p:nvGraphicFramePr>
        <p:xfrm>
          <a:off x="928662" y="357166"/>
          <a:ext cx="7143800"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eaLnBrk="1" hangingPunct="1"/>
            <a:endParaRPr lang="es-ES" smtClean="0"/>
          </a:p>
        </p:txBody>
      </p:sp>
      <p:sp>
        <p:nvSpPr>
          <p:cNvPr id="37890" name="Rectangle 3"/>
          <p:cNvSpPr>
            <a:spLocks noGrp="1"/>
          </p:cNvSpPr>
          <p:nvPr>
            <p:ph type="body" idx="1"/>
          </p:nvPr>
        </p:nvSpPr>
        <p:spPr/>
        <p:txBody>
          <a:bodyPr/>
          <a:lstStyle/>
          <a:p>
            <a:pPr eaLnBrk="1" hangingPunct="1"/>
            <a:r>
              <a:rPr lang="en-US" smtClean="0"/>
              <a:t>There are few differences by sex and religion. It may be striking that there is little difference between students who declare themselves Catholics and students who claim to be non-believers.</a:t>
            </a:r>
            <a:endParaRPr lang="es-ES" smtClean="0"/>
          </a:p>
          <a:p>
            <a:pPr eaLnBrk="1" hangingPunct="1"/>
            <a:endParaRPr lang="es-E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dirty="0"/>
          </a:p>
        </p:txBody>
      </p:sp>
      <p:sp>
        <p:nvSpPr>
          <p:cNvPr id="5" name="4 Marcador de texto"/>
          <p:cNvSpPr>
            <a:spLocks noGrp="1"/>
          </p:cNvSpPr>
          <p:nvPr>
            <p:ph type="body" idx="1"/>
          </p:nvPr>
        </p:nvSpPr>
        <p:spPr/>
        <p:txBody>
          <a:bodyPr/>
          <a:lstStyle/>
          <a:p>
            <a:r>
              <a:rPr lang="en-US" b="0" dirty="0" smtClean="0"/>
              <a:t>On a scale of 1 to 10, where 1 is "no discrimination" and 10 is "a lot of discrimination", what rating would you give Spain?</a:t>
            </a:r>
            <a:endParaRPr lang="es-ES" b="0" dirty="0" smtClean="0"/>
          </a:p>
          <a:p>
            <a:endParaRPr lang="es-ES" dirty="0"/>
          </a:p>
        </p:txBody>
      </p:sp>
      <p:sp>
        <p:nvSpPr>
          <p:cNvPr id="6" name="5 Marcador de contenido"/>
          <p:cNvSpPr>
            <a:spLocks noGrp="1"/>
          </p:cNvSpPr>
          <p:nvPr>
            <p:ph sz="half" idx="2"/>
          </p:nvPr>
        </p:nvSpPr>
        <p:spPr/>
        <p:txBody>
          <a:bodyPr/>
          <a:lstStyle/>
          <a:p>
            <a:pPr algn="ctr">
              <a:buNone/>
            </a:pPr>
            <a:r>
              <a:rPr lang="es-ES" dirty="0" err="1" smtClean="0"/>
              <a:t>Average</a:t>
            </a:r>
            <a:endParaRPr lang="es-ES" dirty="0" smtClean="0"/>
          </a:p>
          <a:p>
            <a:pPr>
              <a:buNone/>
            </a:pPr>
            <a:endParaRPr lang="es-ES" dirty="0" smtClean="0"/>
          </a:p>
          <a:p>
            <a:pPr>
              <a:buNone/>
            </a:pPr>
            <a:endParaRPr lang="es-ES" dirty="0" smtClean="0"/>
          </a:p>
          <a:p>
            <a:pPr algn="ctr">
              <a:buNone/>
            </a:pPr>
            <a:r>
              <a:rPr lang="es-ES" sz="5400" dirty="0" smtClean="0"/>
              <a:t>5,47</a:t>
            </a:r>
            <a:endParaRPr lang="es-ES" sz="5400" dirty="0"/>
          </a:p>
        </p:txBody>
      </p:sp>
      <p:sp>
        <p:nvSpPr>
          <p:cNvPr id="7" name="6 Marcador de texto"/>
          <p:cNvSpPr>
            <a:spLocks noGrp="1"/>
          </p:cNvSpPr>
          <p:nvPr>
            <p:ph type="body" sz="quarter" idx="3"/>
          </p:nvPr>
        </p:nvSpPr>
        <p:spPr>
          <a:xfrm>
            <a:off x="4643438" y="1857364"/>
            <a:ext cx="4041775" cy="639762"/>
          </a:xfrm>
        </p:spPr>
        <p:txBody>
          <a:bodyPr/>
          <a:lstStyle/>
          <a:p>
            <a:endParaRPr lang="en-US" cap="small" dirty="0" smtClean="0"/>
          </a:p>
          <a:p>
            <a:r>
              <a:rPr lang="en-US" b="0" dirty="0" smtClean="0"/>
              <a:t>On a scale of 1 to 10, where 1 is "no discrimination" and 10 is "a lot of discrimination", how much discrimination do you see in your daily life?</a:t>
            </a:r>
            <a:endParaRPr lang="es-ES" b="0" dirty="0" smtClean="0"/>
          </a:p>
          <a:p>
            <a:endParaRPr lang="es-ES" dirty="0"/>
          </a:p>
        </p:txBody>
      </p:sp>
      <p:sp>
        <p:nvSpPr>
          <p:cNvPr id="8" name="7 Marcador de contenido"/>
          <p:cNvSpPr>
            <a:spLocks noGrp="1"/>
          </p:cNvSpPr>
          <p:nvPr>
            <p:ph sz="quarter" idx="4"/>
          </p:nvPr>
        </p:nvSpPr>
        <p:spPr/>
        <p:txBody>
          <a:bodyPr/>
          <a:lstStyle/>
          <a:p>
            <a:pPr algn="ctr">
              <a:buNone/>
            </a:pPr>
            <a:r>
              <a:rPr lang="es-ES" dirty="0" err="1" smtClean="0"/>
              <a:t>Average</a:t>
            </a:r>
            <a:endParaRPr lang="es-ES" dirty="0" smtClean="0"/>
          </a:p>
          <a:p>
            <a:pPr algn="ctr">
              <a:buNone/>
            </a:pPr>
            <a:endParaRPr lang="es-ES" dirty="0" smtClean="0"/>
          </a:p>
          <a:p>
            <a:pPr>
              <a:buNone/>
            </a:pPr>
            <a:endParaRPr lang="es-ES" dirty="0" smtClean="0"/>
          </a:p>
          <a:p>
            <a:pPr algn="ctr">
              <a:buNone/>
            </a:pPr>
            <a:r>
              <a:rPr lang="es-ES" sz="5400" dirty="0" smtClean="0"/>
              <a:t>3,48</a:t>
            </a:r>
            <a:endParaRPr lang="es-ES" sz="5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n-US" sz="4000" dirty="0" smtClean="0">
                <a:solidFill>
                  <a:srgbClr val="FC2D04"/>
                </a:solidFill>
                <a:latin typeface="Comic Sans MS" pitchFamily="66" charset="0"/>
              </a:rPr>
              <a:t>Perception of discrimination  regarding sexual orientation</a:t>
            </a:r>
            <a:endParaRPr lang="es-ES" sz="4000" dirty="0" smtClean="0">
              <a:solidFill>
                <a:srgbClr val="FC2D04"/>
              </a:solidFill>
              <a:latin typeface="Comic Sans MS" pitchFamily="66" charset="0"/>
            </a:endParaRPr>
          </a:p>
        </p:txBody>
      </p:sp>
      <p:sp>
        <p:nvSpPr>
          <p:cNvPr id="19458" name="Rectangle 3"/>
          <p:cNvSpPr>
            <a:spLocks noGrp="1"/>
          </p:cNvSpPr>
          <p:nvPr>
            <p:ph type="body" idx="1"/>
          </p:nvPr>
        </p:nvSpPr>
        <p:spPr/>
        <p:txBody>
          <a:bodyPr/>
          <a:lstStyle/>
          <a:p>
            <a:pPr eaLnBrk="1" hangingPunct="1"/>
            <a:r>
              <a:rPr lang="en-US" dirty="0" smtClean="0"/>
              <a:t>It feels that there is discrimination in our country but rather less in the nearby students in their daily life. </a:t>
            </a:r>
            <a:endParaRPr lang="es-E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68313" y="2997200"/>
            <a:ext cx="8229600" cy="1143000"/>
          </a:xfrm>
        </p:spPr>
        <p:txBody>
          <a:bodyPr/>
          <a:lstStyle/>
          <a:p>
            <a:pPr eaLnBrk="1" hangingPunct="1"/>
            <a:r>
              <a:rPr lang="es-ES" smtClean="0">
                <a:solidFill>
                  <a:srgbClr val="FC2D04"/>
                </a:solidFill>
                <a:latin typeface="Comic Sans MS" pitchFamily="66" charset="0"/>
              </a:rPr>
              <a:t>General Information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en-US" sz="4000" dirty="0" smtClean="0">
                <a:solidFill>
                  <a:srgbClr val="FC2D04"/>
                </a:solidFill>
                <a:latin typeface="Comic Sans MS" pitchFamily="66" charset="0"/>
              </a:rPr>
              <a:t>Perception of discrimination  regarding sexual orientation</a:t>
            </a:r>
            <a:r>
              <a:rPr lang="es-ES" sz="4000" dirty="0" smtClean="0">
                <a:solidFill>
                  <a:srgbClr val="FC2D04"/>
                </a:solidFill>
              </a:rPr>
              <a:t/>
            </a:r>
            <a:br>
              <a:rPr lang="es-ES" sz="4000" dirty="0" smtClean="0">
                <a:solidFill>
                  <a:srgbClr val="FC2D04"/>
                </a:solidFill>
              </a:rPr>
            </a:br>
            <a:endParaRPr lang="es-ES" sz="4000" dirty="0" smtClean="0">
              <a:solidFill>
                <a:srgbClr val="FC2D04"/>
              </a:solidFill>
            </a:endParaRPr>
          </a:p>
        </p:txBody>
      </p:sp>
      <p:pic>
        <p:nvPicPr>
          <p:cNvPr id="18434" name="Gráfico 5"/>
          <p:cNvPicPr>
            <a:picLocks noChangeArrowheads="1"/>
          </p:cNvPicPr>
          <p:nvPr/>
        </p:nvPicPr>
        <p:blipFill>
          <a:blip r:embed="rId2" cstate="print"/>
          <a:srcRect/>
          <a:stretch>
            <a:fillRect/>
          </a:stretch>
        </p:blipFill>
        <p:spPr bwMode="auto">
          <a:xfrm>
            <a:off x="6084888" y="3933825"/>
            <a:ext cx="2705100" cy="2711450"/>
          </a:xfrm>
          <a:prstGeom prst="rect">
            <a:avLst/>
          </a:prstGeom>
          <a:noFill/>
          <a:ln w="9525">
            <a:noFill/>
            <a:miter lim="800000"/>
            <a:headEnd/>
            <a:tailEnd/>
          </a:ln>
        </p:spPr>
      </p:pic>
      <p:pic>
        <p:nvPicPr>
          <p:cNvPr id="18435" name="Gráfico 4"/>
          <p:cNvPicPr>
            <a:picLocks noChangeArrowheads="1"/>
          </p:cNvPicPr>
          <p:nvPr/>
        </p:nvPicPr>
        <p:blipFill>
          <a:blip r:embed="rId3" cstate="print"/>
          <a:srcRect/>
          <a:stretch>
            <a:fillRect/>
          </a:stretch>
        </p:blipFill>
        <p:spPr bwMode="auto">
          <a:xfrm>
            <a:off x="6084888" y="1484313"/>
            <a:ext cx="2552700" cy="2305050"/>
          </a:xfrm>
          <a:prstGeom prst="rect">
            <a:avLst/>
          </a:prstGeom>
          <a:noFill/>
          <a:ln w="9525">
            <a:noFill/>
            <a:miter lim="800000"/>
            <a:headEnd/>
            <a:tailEnd/>
          </a:ln>
        </p:spPr>
      </p:pic>
      <p:pic>
        <p:nvPicPr>
          <p:cNvPr id="18436" name="Gráfico 1"/>
          <p:cNvPicPr>
            <a:picLocks noChangeArrowheads="1"/>
          </p:cNvPicPr>
          <p:nvPr/>
        </p:nvPicPr>
        <p:blipFill>
          <a:blip r:embed="rId4" cstate="print"/>
          <a:srcRect b="-89"/>
          <a:stretch>
            <a:fillRect/>
          </a:stretch>
        </p:blipFill>
        <p:spPr bwMode="auto">
          <a:xfrm>
            <a:off x="395288" y="1628775"/>
            <a:ext cx="5419725" cy="4729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408</Words>
  <Application>Microsoft Office PowerPoint</Application>
  <PresentationFormat>Presentación en pantalla (4:3)</PresentationFormat>
  <Paragraphs>50</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“Stand up” Europe’s unites against discrimination!</vt:lpstr>
      <vt:lpstr>How it was done?</vt:lpstr>
      <vt:lpstr>Diapositiva 3</vt:lpstr>
      <vt:lpstr>Diapositiva 4</vt:lpstr>
      <vt:lpstr>Diapositiva 5</vt:lpstr>
      <vt:lpstr>Diapositiva 6</vt:lpstr>
      <vt:lpstr>Perception of discrimination  regarding sexual orientation</vt:lpstr>
      <vt:lpstr>General Information</vt:lpstr>
      <vt:lpstr>Perception of discrimination  regarding sexual orientation </vt:lpstr>
      <vt:lpstr>- In your opinion, has discrimination in Spain increased, stayed the same or decreased in the last 5 years?</vt:lpstr>
      <vt:lpstr>Diapositiva 11</vt:lpstr>
      <vt:lpstr>Sex education and Diversity</vt:lpstr>
      <vt:lpstr>Diapositiva 13</vt:lpstr>
      <vt:lpstr>Diapositiva 14</vt:lpstr>
      <vt:lpstr>Diapositiva 15</vt:lpstr>
      <vt:lpstr>Rights and Prejudices </vt:lpstr>
      <vt:lpstr>Diapositiva 17</vt:lpstr>
      <vt:lpstr>Diapositiva 18</vt:lpstr>
      <vt:lpstr>Diapositiva 19</vt:lpstr>
      <vt:lpstr>Diapositiva 20</vt:lpstr>
      <vt:lpstr>Diapositiva 21</vt:lpstr>
      <vt:lpstr>Personal experiences and discrimination</vt:lpstr>
      <vt:lpstr>Diapositiva 23</vt:lpstr>
      <vt:lpstr>  Conclussion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Alejandra</dc:creator>
  <cp:lastModifiedBy>Usuario</cp:lastModifiedBy>
  <cp:revision>35</cp:revision>
  <dcterms:created xsi:type="dcterms:W3CDTF">2015-11-02T15:55:19Z</dcterms:created>
  <dcterms:modified xsi:type="dcterms:W3CDTF">2015-11-25T17:53:09Z</dcterms:modified>
</cp:coreProperties>
</file>