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5143500" cx="9144000"/>
  <p:notesSz cx="6858000" cy="9144000"/>
  <p:embeddedFontLst>
    <p:embeddedFont>
      <p:font typeface="Proxima Nova"/>
      <p:regular r:id="rId26"/>
      <p:bold r:id="rId27"/>
      <p:italic r:id="rId28"/>
      <p:boldItalic r:id="rId29"/>
    </p:embeddedFont>
    <p:embeddedFont>
      <p:font typeface="Lato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roximaNova-regular.fntdata"/><Relationship Id="rId25" Type="http://schemas.openxmlformats.org/officeDocument/2006/relationships/slide" Target="slides/slide21.xml"/><Relationship Id="rId28" Type="http://schemas.openxmlformats.org/officeDocument/2006/relationships/font" Target="fonts/ProximaNova-italic.fntdata"/><Relationship Id="rId27" Type="http://schemas.openxmlformats.org/officeDocument/2006/relationships/font" Target="fonts/ProximaNov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ProximaNova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Lato-bold.fntdata"/><Relationship Id="rId30" Type="http://schemas.openxmlformats.org/officeDocument/2006/relationships/font" Target="fonts/Lato-regular.fntdata"/><Relationship Id="rId11" Type="http://schemas.openxmlformats.org/officeDocument/2006/relationships/slide" Target="slides/slide7.xml"/><Relationship Id="rId33" Type="http://schemas.openxmlformats.org/officeDocument/2006/relationships/font" Target="fonts/Lato-boldItalic.fntdata"/><Relationship Id="rId10" Type="http://schemas.openxmlformats.org/officeDocument/2006/relationships/slide" Target="slides/slide6.xml"/><Relationship Id="rId32" Type="http://schemas.openxmlformats.org/officeDocument/2006/relationships/font" Target="fonts/La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datosmacro.com/mercado-laboral/salario-medio/espana" TargetMode="External"/><Relationship Id="rId4" Type="http://schemas.openxmlformats.org/officeDocument/2006/relationships/hyperlink" Target="https://capitalsocialenespanol.wordpress.com/2012/08/02/nivel-de-estudios-de-la-poblacion-espanola-por-comunidades-autonomas/" TargetMode="External"/><Relationship Id="rId5" Type="http://schemas.openxmlformats.org/officeDocument/2006/relationships/hyperlink" Target="http://www.empleo.gob.es/es/mundo/consejerias/paisesBajos/pensiones/contenidos/prestaciones/04WW.ht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Spanish economic situation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 u="sng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"/>
              <a:t>By Javier Enríquez, Ángel García and Montserrat Martínez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255425" y="2424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	</a:t>
            </a:r>
            <a:r>
              <a:rPr lang="es" sz="2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                  </a:t>
            </a:r>
            <a:r>
              <a:rPr lang="es" sz="2000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Age of the people who answered this questionnaire: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0450" y="961450"/>
            <a:ext cx="6497674" cy="401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149700"/>
            <a:ext cx="8520600" cy="61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Do you believe that the rich are going richer and the poor are going poorer?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9749" y="1017750"/>
            <a:ext cx="6543450" cy="39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2525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How do you think your gender, race, social/economic position has affected your life up to now?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29300" y="12701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Most frequent answers: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1- It has affected me in a positive way.</a:t>
            </a:r>
          </a:p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2-It has affected me in a bad way because I’m an immigrant, because my gender or because I have a bad appearance.</a:t>
            </a:r>
          </a:p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3-It hasn’t affected me.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In what way does poverty diminish human dignity?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Most frequent answers: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1-It makes discriminated people feel bad, it makes social differences or it affects them in a psychological way or don’t letting them having important things.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2097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Do you think that minorities should be given a job priority because of their race?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7044" y="1059562"/>
            <a:ext cx="6309906" cy="390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1135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Do you have a close relative, friend or classmate who has been discriminated                                                                                          against for socioeconomic reasons?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9900" y="883150"/>
            <a:ext cx="6677599" cy="412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1155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                          </a:t>
            </a:r>
            <a:r>
              <a:rPr lang="es" sz="2000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Could you specify why he or she has been discriminated? 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2800" y="1030400"/>
            <a:ext cx="6733549" cy="386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8624" y="608474"/>
            <a:ext cx="6509450" cy="3921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In which subjects have you discussed social and economical discrimination?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Subjects: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Ethics, Spanish lessons, philosophy and Geography.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500" y="445024"/>
            <a:ext cx="7563974" cy="416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Index of the presentation: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1-Spanish economic information.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2-Questionnaire results in Spain.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4125" y="901000"/>
            <a:ext cx="6775149" cy="34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226150" y="4129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s" sz="2400" u="sng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Bibliography: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s" sz="1400" u="sng">
                <a:solidFill>
                  <a:srgbClr val="FFFFFF"/>
                </a:solidFill>
                <a:hlinkClick r:id="rId3"/>
              </a:rPr>
              <a:t>http://www.datosmacro.com/mercado-laboral/salario-medio/espana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s" sz="1400" u="sng">
                <a:solidFill>
                  <a:srgbClr val="FFFFFF"/>
                </a:solidFill>
                <a:hlinkClick r:id="rId4"/>
              </a:rPr>
              <a:t>https://capitalsocialenespanol.wordpress.com/2012/08/02/nivel-de-estudios-de-la-poblacion-espanola-por-comunidades-autonomas/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s" sz="1400" u="sng">
                <a:solidFill>
                  <a:srgbClr val="FFFFFF"/>
                </a:solidFill>
                <a:hlinkClick r:id="rId5"/>
              </a:rPr>
              <a:t>http://www.empleo.gob.es/es/mundo/consejerias/paisesBajos/pensiones/contenidos/prestaciones/04WW.htm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Salaries in Spain: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2433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-Minimum salary in Spain:</a:t>
            </a:r>
            <a:r>
              <a:rPr lang="es">
                <a:solidFill>
                  <a:srgbClr val="FFFFFF"/>
                </a:solidFill>
              </a:rPr>
              <a:t> the Spanish minimum salary was 648.6 € per month in 2015, but in 2016, the Spanish government decided to increase it to 655.20 € (21.84€ per day).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-Spanish salary average:</a:t>
            </a:r>
            <a:r>
              <a:rPr lang="es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">
                <a:solidFill>
                  <a:srgbClr val="FFFFFF"/>
                </a:solidFill>
              </a:rPr>
              <a:t>In Spain, if we calculate the average salary we get 26.160 € per year or 2.180 € per month. That quantity is a 0.52 % more than 2015.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-Percentage of Spaniards with Secondary Education :</a:t>
            </a:r>
            <a:r>
              <a:rPr lang="es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s">
                <a:solidFill>
                  <a:srgbClr val="FFFFFF"/>
                </a:solidFill>
              </a:rPr>
              <a:t>In Spain, in 2011, 46.2% of spaniards had secondary education.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268925" y="4022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400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Population and unemployment rate in Spain: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5053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-Spain population:</a:t>
            </a:r>
            <a:r>
              <a:rPr lang="es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s">
                <a:solidFill>
                  <a:srgbClr val="FFFFFF"/>
                </a:solidFill>
              </a:rPr>
              <a:t>The population in Spain is 46.77 million people.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-Spanish  unemployment rate:</a:t>
            </a:r>
            <a:r>
              <a:rPr lang="es" sz="14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s">
                <a:solidFill>
                  <a:srgbClr val="FFFFFF"/>
                </a:solidFill>
              </a:rPr>
              <a:t>The spanish unemployment rate is 18.9% of the population (4.3 million people unemployed).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 u="sng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Unemployment rate: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77400" y="1131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-Total 20.9%  ; 4.780 millions.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-Men 19.5% ; 2.388 millions.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-Women 22.5% ; 2.392 millions.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66425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s" sz="2400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Average duration of unemployement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In Spain, average duration of unemployment is between 3 and 38 months, it depends on how long an unemployed person has been working. The duration was established in 2001.</a:t>
            </a:r>
            <a:r>
              <a:rPr lang="es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Spanish GDP:</a:t>
            </a:r>
            <a:r>
              <a:rPr lang="es" sz="24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The spanish GDP is 1.187 billion USD (1.08 billion EUR).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Spanish GDP per capita: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The GDP per capita in Spain is 25.143 USD (23.200 EUR).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54475" y="4664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Financial help for unemployed: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636075"/>
            <a:ext cx="8520600" cy="293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Today, in Spain, an unemployed who has worked for more than twelve months before receives an official financial assistance of 400 euros per month.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557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u="sng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Families with incomes below the poverty line: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518450"/>
            <a:ext cx="8520600" cy="305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Nowadays in Spain 22% of spanish live below the poverty line. Poverty reaches the 35% under sixteen years old in families that can not makes end meet. The poverty threshold for a family with two adults and two children stands at 16.719 euros income per year.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ctrTitle"/>
          </p:nvPr>
        </p:nvSpPr>
        <p:spPr>
          <a:xfrm>
            <a:off x="510450" y="10862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Questionnaire’s results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