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68" r:id="rId4"/>
    <p:sldId id="269" r:id="rId5"/>
    <p:sldId id="274" r:id="rId6"/>
    <p:sldId id="259" r:id="rId7"/>
    <p:sldId id="260" r:id="rId8"/>
    <p:sldId id="261" r:id="rId9"/>
    <p:sldId id="262" r:id="rId1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0960" y="-33655"/>
            <a:ext cx="12312650" cy="6859905"/>
          </a:xfrm>
          <a:prstGeom prst="rect">
            <a:avLst/>
          </a:prstGeom>
        </p:spPr>
      </p:pic>
      <p:sp>
        <p:nvSpPr>
          <p:cNvPr id="2" name="Title 1"/>
          <p:cNvSpPr>
            <a:spLocks noGrp="1"/>
          </p:cNvSpPr>
          <p:nvPr>
            <p:ph type="ctrTitle"/>
          </p:nvPr>
        </p:nvSpPr>
        <p:spPr>
          <a:xfrm>
            <a:off x="-521335" y="209233"/>
            <a:ext cx="9144000" cy="2387600"/>
          </a:xfrm>
        </p:spPr>
        <p:txBody>
          <a:bodyPr/>
          <a:lstStyle/>
          <a:p>
            <a:r>
              <a:rPr lang="sk-SK" altLang="en-US" sz="8000">
                <a:ln w="22225">
                  <a:solidFill>
                    <a:schemeClr val="accent2"/>
                  </a:solidFill>
                  <a:prstDash val="solid"/>
                </a:ln>
                <a:solidFill>
                  <a:srgbClr val="C00000"/>
                </a:solidFill>
                <a:effectLst/>
              </a:rPr>
              <a:t>WATER-VODA</a:t>
            </a:r>
          </a:p>
        </p:txBody>
      </p:sp>
      <p:sp>
        <p:nvSpPr>
          <p:cNvPr id="3" name="Subtitle 2"/>
          <p:cNvSpPr>
            <a:spLocks noGrp="1"/>
          </p:cNvSpPr>
          <p:nvPr>
            <p:ph type="subTitle" idx="1"/>
          </p:nvPr>
        </p:nvSpPr>
        <p:spPr>
          <a:xfrm>
            <a:off x="2470150" y="3233103"/>
            <a:ext cx="9144000" cy="1655762"/>
          </a:xfrm>
        </p:spPr>
        <p:txBody>
          <a:bodyPr/>
          <a:lstStyle/>
          <a:p>
            <a:r>
              <a:rPr lang="sk-SK" altLang="en-US" sz="3600"/>
              <a:t>We could say the water is life, why? You may learn it on next slide...</a:t>
            </a:r>
          </a:p>
        </p:txBody>
      </p:sp>
      <p:sp>
        <p:nvSpPr>
          <p:cNvPr id="7" name="Text Box 6"/>
          <p:cNvSpPr txBox="1"/>
          <p:nvPr/>
        </p:nvSpPr>
        <p:spPr>
          <a:xfrm>
            <a:off x="8622665" y="5428615"/>
            <a:ext cx="2463165" cy="368300"/>
          </a:xfrm>
          <a:prstGeom prst="rect">
            <a:avLst/>
          </a:prstGeom>
          <a:noFill/>
        </p:spPr>
        <p:txBody>
          <a:bodyPr wrap="none" rtlCol="0" anchor="t">
            <a:spAutoFit/>
          </a:bodyPr>
          <a:lstStyle/>
          <a:p>
            <a:r>
              <a:rPr lang="sk-SK" altLang="en-US">
                <a:sym typeface="+mn-ea"/>
              </a:rPr>
              <a:t>by:NIKOLA URADNIKOVA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stretch>
            <a:fillRect/>
          </a:stretch>
        </p:blipFill>
        <p:spPr>
          <a:xfrm>
            <a:off x="-37465" y="-3175"/>
            <a:ext cx="12266295" cy="7337425"/>
          </a:xfrm>
          <a:prstGeom prst="rect">
            <a:avLst/>
          </a:prstGeom>
        </p:spPr>
      </p:pic>
      <p:sp>
        <p:nvSpPr>
          <p:cNvPr id="2" name="Title 1"/>
          <p:cNvSpPr>
            <a:spLocks noGrp="1"/>
          </p:cNvSpPr>
          <p:nvPr>
            <p:ph type="title"/>
          </p:nvPr>
        </p:nvSpPr>
        <p:spPr>
          <a:xfrm>
            <a:off x="1132840" y="34290"/>
            <a:ext cx="10515600" cy="1325563"/>
          </a:xfrm>
        </p:spPr>
        <p:txBody>
          <a:bodyPr/>
          <a:lstStyle/>
          <a:p>
            <a:r>
              <a:rPr lang="en-US" dirty="0">
                <a:ln w="22225">
                  <a:solidFill>
                    <a:schemeClr val="accent2"/>
                  </a:solidFill>
                  <a:prstDash val="solid"/>
                </a:ln>
                <a:solidFill>
                  <a:srgbClr val="C00000"/>
                </a:solidFill>
                <a:effectLst/>
              </a:rPr>
              <a:t>Water scarcity</a:t>
            </a:r>
            <a:r>
              <a:rPr lang="sk-SK">
                <a:ln w="22225">
                  <a:solidFill>
                    <a:schemeClr val="accent2"/>
                  </a:solidFill>
                  <a:prstDash val="solid"/>
                </a:ln>
                <a:solidFill>
                  <a:srgbClr val="C00000"/>
                </a:solidFill>
                <a:effectLst/>
              </a:rPr>
              <a:t> </a:t>
            </a:r>
            <a:endParaRPr lang="en-US">
              <a:ln w="22225">
                <a:solidFill>
                  <a:schemeClr val="accent2"/>
                </a:solidFill>
                <a:prstDash val="solid"/>
              </a:ln>
              <a:solidFill>
                <a:srgbClr val="C00000"/>
              </a:solidFill>
              <a:effectLst/>
            </a:endParaRPr>
          </a:p>
        </p:txBody>
      </p:sp>
      <p:sp>
        <p:nvSpPr>
          <p:cNvPr id="3" name="Content Placeholder 2"/>
          <p:cNvSpPr>
            <a:spLocks noGrp="1"/>
          </p:cNvSpPr>
          <p:nvPr>
            <p:ph sz="half" idx="1"/>
          </p:nvPr>
        </p:nvSpPr>
        <p:spPr>
          <a:xfrm>
            <a:off x="3787140" y="1360170"/>
            <a:ext cx="7861300" cy="2233295"/>
          </a:xfrm>
        </p:spPr>
        <p:txBody>
          <a:bodyPr>
            <a:normAutofit fontScale="85000" lnSpcReduction="10000"/>
          </a:bodyPr>
          <a:lstStyle/>
          <a:p>
            <a:pPr marL="0" indent="0">
              <a:buNone/>
            </a:pPr>
            <a:r>
              <a:rPr lang="en-US" dirty="0"/>
              <a:t>Water scarcity is inextricably linked to human rights, and sufficient access to safe drinking water is a priority for global development. However, given the challenges of population growth, profligate use, growing pollution, and changes in weather patterns due to global warming, many countries and major cities worldwide, both wealthy and poor, faced increasing water scarcity in the 21st century.</a:t>
            </a:r>
          </a:p>
        </p:txBody>
      </p:sp>
      <p:sp>
        <p:nvSpPr>
          <p:cNvPr id="4" name="Text Box 3"/>
          <p:cNvSpPr txBox="1"/>
          <p:nvPr/>
        </p:nvSpPr>
        <p:spPr>
          <a:xfrm>
            <a:off x="1132840" y="3956685"/>
            <a:ext cx="8296275" cy="1754326"/>
          </a:xfrm>
          <a:prstGeom prst="rect">
            <a:avLst/>
          </a:prstGeom>
          <a:noFill/>
        </p:spPr>
        <p:txBody>
          <a:bodyPr wrap="square" rtlCol="0" anchor="t">
            <a:spAutoFit/>
          </a:bodyPr>
          <a:lstStyle/>
          <a:p>
            <a:r>
              <a:rPr lang="en-US" dirty="0" err="1"/>
              <a:t>Nedostatok</a:t>
            </a:r>
            <a:r>
              <a:rPr lang="en-US" dirty="0"/>
              <a:t> </a:t>
            </a:r>
            <a:r>
              <a:rPr lang="en-US" dirty="0" err="1"/>
              <a:t>vody</a:t>
            </a:r>
            <a:r>
              <a:rPr lang="en-US" dirty="0"/>
              <a:t> je </a:t>
            </a:r>
            <a:r>
              <a:rPr lang="en-US" dirty="0" err="1"/>
              <a:t>neoddeliteľne</a:t>
            </a:r>
            <a:r>
              <a:rPr lang="en-US" dirty="0"/>
              <a:t> </a:t>
            </a:r>
            <a:r>
              <a:rPr lang="en-US" dirty="0" err="1"/>
              <a:t>spojený</a:t>
            </a:r>
            <a:r>
              <a:rPr lang="en-US" dirty="0"/>
              <a:t> s </a:t>
            </a:r>
            <a:r>
              <a:rPr lang="en-US" dirty="0" err="1"/>
              <a:t>ľudskými</a:t>
            </a:r>
            <a:r>
              <a:rPr lang="en-US" dirty="0"/>
              <a:t> </a:t>
            </a:r>
            <a:r>
              <a:rPr lang="en-US" dirty="0" err="1"/>
              <a:t>právami</a:t>
            </a:r>
            <a:r>
              <a:rPr lang="en-US" dirty="0"/>
              <a:t> a </a:t>
            </a:r>
            <a:r>
              <a:rPr lang="en-US" dirty="0" err="1"/>
              <a:t>dostatočný</a:t>
            </a:r>
            <a:r>
              <a:rPr lang="en-US" dirty="0"/>
              <a:t> </a:t>
            </a:r>
            <a:r>
              <a:rPr lang="en-US" dirty="0" err="1"/>
              <a:t>prístup</a:t>
            </a:r>
            <a:r>
              <a:rPr lang="en-US" dirty="0"/>
              <a:t> k </a:t>
            </a:r>
            <a:r>
              <a:rPr lang="en-US" dirty="0" err="1"/>
              <a:t>nezávadnej</a:t>
            </a:r>
            <a:r>
              <a:rPr lang="en-US" dirty="0"/>
              <a:t> </a:t>
            </a:r>
            <a:r>
              <a:rPr lang="en-US" dirty="0" err="1"/>
              <a:t>pitnej</a:t>
            </a:r>
            <a:r>
              <a:rPr lang="en-US" dirty="0"/>
              <a:t> </a:t>
            </a:r>
            <a:r>
              <a:rPr lang="en-US" dirty="0" err="1"/>
              <a:t>vode</a:t>
            </a:r>
            <a:r>
              <a:rPr lang="en-US" dirty="0"/>
              <a:t> je </a:t>
            </a:r>
            <a:r>
              <a:rPr lang="en-US" dirty="0" err="1"/>
              <a:t>prioritou</a:t>
            </a:r>
            <a:r>
              <a:rPr lang="en-US" dirty="0"/>
              <a:t> </a:t>
            </a:r>
            <a:r>
              <a:rPr lang="en-US" dirty="0" err="1"/>
              <a:t>globálneho</a:t>
            </a:r>
            <a:r>
              <a:rPr lang="en-US" dirty="0"/>
              <a:t> </a:t>
            </a:r>
            <a:r>
              <a:rPr lang="en-US" dirty="0" err="1"/>
              <a:t>rozvoja</a:t>
            </a:r>
            <a:r>
              <a:rPr lang="en-US" dirty="0"/>
              <a:t>. </a:t>
            </a:r>
            <a:r>
              <a:rPr lang="en-US" dirty="0" err="1"/>
              <a:t>Vzhľadom</a:t>
            </a:r>
            <a:r>
              <a:rPr lang="en-US" dirty="0"/>
              <a:t> </a:t>
            </a:r>
            <a:r>
              <a:rPr lang="en-US" dirty="0" err="1"/>
              <a:t>na</a:t>
            </a:r>
            <a:r>
              <a:rPr lang="en-US" dirty="0"/>
              <a:t> </a:t>
            </a:r>
            <a:r>
              <a:rPr lang="en-US" dirty="0" err="1"/>
              <a:t>výzvy</a:t>
            </a:r>
            <a:r>
              <a:rPr lang="en-US" dirty="0"/>
              <a:t> </a:t>
            </a:r>
            <a:r>
              <a:rPr lang="en-US" dirty="0" err="1"/>
              <a:t>populačného</a:t>
            </a:r>
            <a:r>
              <a:rPr lang="en-US" dirty="0"/>
              <a:t> </a:t>
            </a:r>
            <a:r>
              <a:rPr lang="en-US" dirty="0" err="1"/>
              <a:t>rastu</a:t>
            </a:r>
            <a:r>
              <a:rPr lang="en-US" dirty="0"/>
              <a:t>, </a:t>
            </a:r>
            <a:r>
              <a:rPr lang="en-US" dirty="0" err="1"/>
              <a:t>zbytočného</a:t>
            </a:r>
            <a:r>
              <a:rPr lang="en-US" dirty="0"/>
              <a:t> </a:t>
            </a:r>
            <a:r>
              <a:rPr lang="en-US" dirty="0" err="1"/>
              <a:t>využívania</a:t>
            </a:r>
            <a:r>
              <a:rPr lang="en-US" dirty="0"/>
              <a:t>, </a:t>
            </a:r>
            <a:r>
              <a:rPr lang="en-US" dirty="0" err="1"/>
              <a:t>rastúceho</a:t>
            </a:r>
            <a:r>
              <a:rPr lang="en-US" dirty="0"/>
              <a:t> </a:t>
            </a:r>
            <a:r>
              <a:rPr lang="en-US" dirty="0" err="1"/>
              <a:t>znečistenia</a:t>
            </a:r>
            <a:r>
              <a:rPr lang="en-US" dirty="0"/>
              <a:t> a </a:t>
            </a:r>
            <a:r>
              <a:rPr lang="en-US" dirty="0" err="1"/>
              <a:t>zmien</a:t>
            </a:r>
            <a:r>
              <a:rPr lang="en-US" dirty="0"/>
              <a:t> v </a:t>
            </a:r>
            <a:r>
              <a:rPr lang="en-US" dirty="0" err="1"/>
              <a:t>poveternostných</a:t>
            </a:r>
            <a:r>
              <a:rPr lang="en-US" dirty="0"/>
              <a:t> </a:t>
            </a:r>
            <a:r>
              <a:rPr lang="en-US" dirty="0" err="1"/>
              <a:t>podmienkach</a:t>
            </a:r>
            <a:r>
              <a:rPr lang="en-US" dirty="0"/>
              <a:t> v </a:t>
            </a:r>
            <a:r>
              <a:rPr lang="en-US" dirty="0" err="1"/>
              <a:t>dôsledku</a:t>
            </a:r>
            <a:r>
              <a:rPr lang="hu-HU" dirty="0"/>
              <a:t> </a:t>
            </a:r>
            <a:r>
              <a:rPr lang="en-US" dirty="0" err="1"/>
              <a:t>globálnemu</a:t>
            </a:r>
            <a:r>
              <a:rPr lang="en-US" dirty="0"/>
              <a:t> </a:t>
            </a:r>
            <a:r>
              <a:rPr lang="en-US" dirty="0" err="1"/>
              <a:t>otepľovaniu</a:t>
            </a:r>
            <a:r>
              <a:rPr lang="en-US" dirty="0"/>
              <a:t> </a:t>
            </a:r>
            <a:r>
              <a:rPr lang="en-US" dirty="0" err="1"/>
              <a:t>čelilo</a:t>
            </a:r>
            <a:r>
              <a:rPr lang="en-US" dirty="0"/>
              <a:t> </a:t>
            </a:r>
            <a:r>
              <a:rPr lang="en-US" dirty="0" err="1"/>
              <a:t>mnoho</a:t>
            </a:r>
            <a:r>
              <a:rPr lang="en-US" dirty="0"/>
              <a:t> </a:t>
            </a:r>
            <a:r>
              <a:rPr lang="en-US" dirty="0" err="1"/>
              <a:t>krajín</a:t>
            </a:r>
            <a:r>
              <a:rPr lang="en-US" dirty="0"/>
              <a:t> a </a:t>
            </a:r>
            <a:r>
              <a:rPr lang="en-US" dirty="0" err="1"/>
              <a:t>veľkých</a:t>
            </a:r>
            <a:r>
              <a:rPr lang="en-US" dirty="0"/>
              <a:t> </a:t>
            </a:r>
            <a:r>
              <a:rPr lang="en-US" dirty="0" err="1"/>
              <a:t>miest</a:t>
            </a:r>
            <a:r>
              <a:rPr lang="en-US" dirty="0"/>
              <a:t> </a:t>
            </a:r>
            <a:r>
              <a:rPr lang="en-US" dirty="0" err="1"/>
              <a:t>na</a:t>
            </a:r>
            <a:r>
              <a:rPr lang="en-US" dirty="0"/>
              <a:t> </a:t>
            </a:r>
            <a:r>
              <a:rPr lang="en-US" dirty="0" err="1"/>
              <a:t>svete</a:t>
            </a:r>
            <a:r>
              <a:rPr lang="en-US" dirty="0"/>
              <a:t>, </a:t>
            </a:r>
            <a:r>
              <a:rPr lang="en-US" dirty="0" err="1"/>
              <a:t>bohatých</a:t>
            </a:r>
            <a:r>
              <a:rPr lang="en-US" dirty="0"/>
              <a:t> </a:t>
            </a:r>
            <a:r>
              <a:rPr lang="en-US" dirty="0" err="1"/>
              <a:t>aj</a:t>
            </a:r>
            <a:r>
              <a:rPr lang="en-US" dirty="0"/>
              <a:t> </a:t>
            </a:r>
            <a:r>
              <a:rPr lang="en-US" dirty="0" err="1"/>
              <a:t>chudobných</a:t>
            </a:r>
            <a:r>
              <a:rPr lang="en-US" dirty="0"/>
              <a:t>, v 21. </a:t>
            </a:r>
            <a:r>
              <a:rPr lang="en-US" dirty="0" err="1"/>
              <a:t>storočí</a:t>
            </a:r>
            <a:r>
              <a:rPr lang="en-US" dirty="0"/>
              <a:t> </a:t>
            </a:r>
            <a:r>
              <a:rPr lang="en-US" dirty="0" err="1"/>
              <a:t>narastajúcemu</a:t>
            </a:r>
            <a:r>
              <a:rPr lang="en-US" dirty="0"/>
              <a:t> </a:t>
            </a:r>
            <a:r>
              <a:rPr lang="en-US" dirty="0" err="1"/>
              <a:t>nedostatku</a:t>
            </a:r>
            <a:r>
              <a:rPr lang="en-US" dirty="0"/>
              <a:t> </a:t>
            </a:r>
            <a:r>
              <a:rPr lang="en-US" dirty="0" err="1"/>
              <a:t>vody</a:t>
            </a:r>
            <a:r>
              <a:rPr 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stretch>
            <a:fillRect/>
          </a:stretch>
        </p:blipFill>
        <p:spPr>
          <a:xfrm>
            <a:off x="-26035" y="13335"/>
            <a:ext cx="12243435" cy="6830695"/>
          </a:xfrm>
          <a:prstGeom prst="rect">
            <a:avLst/>
          </a:prstGeom>
        </p:spPr>
      </p:pic>
      <p:sp>
        <p:nvSpPr>
          <p:cNvPr id="3" name="Content Placeholder 2"/>
          <p:cNvSpPr>
            <a:spLocks noGrp="1"/>
          </p:cNvSpPr>
          <p:nvPr>
            <p:ph sz="half" idx="1"/>
          </p:nvPr>
        </p:nvSpPr>
        <p:spPr>
          <a:xfrm>
            <a:off x="1452245" y="1083310"/>
            <a:ext cx="10078085" cy="2366645"/>
          </a:xfrm>
        </p:spPr>
        <p:txBody>
          <a:bodyPr>
            <a:normAutofit fontScale="77500" lnSpcReduction="20000"/>
          </a:bodyPr>
          <a:lstStyle/>
          <a:p>
            <a:pPr marL="0" indent="0">
              <a:buNone/>
            </a:pPr>
            <a:r>
              <a:rPr lang="en-US" dirty="0"/>
              <a:t>There are two general types of water scarcity: physical and economic. Physical, or absolute, water scarcity is the result of a region’s demand outpacing the limited water resources found there. According to the Food and Agricultural Organization (FAO) of the United Nations, around 1.2 billion people live in areas of physical scarcity</a:t>
            </a:r>
            <a:r>
              <a:rPr lang="hu-HU" dirty="0"/>
              <a:t>. </a:t>
            </a:r>
          </a:p>
          <a:p>
            <a:pPr marL="0" indent="0">
              <a:buNone/>
            </a:pPr>
            <a:r>
              <a:rPr lang="en-US" dirty="0"/>
              <a:t>Physical water scarcity can be seasonal; an estimated two-thirds of the world’s population lives in areas subject to seasonal water scarcity at least one month of the year. The number of people affected by physical water scarcity is expected to grow as populations increase and as weather patterns become more unpredictable and extreme </a:t>
            </a:r>
            <a:r>
              <a:rPr lang="sk-SK" altLang="en-US" dirty="0"/>
              <a:t>weather.</a:t>
            </a:r>
          </a:p>
        </p:txBody>
      </p:sp>
      <p:sp>
        <p:nvSpPr>
          <p:cNvPr id="4" name="Text Box 3"/>
          <p:cNvSpPr txBox="1"/>
          <p:nvPr/>
        </p:nvSpPr>
        <p:spPr>
          <a:xfrm>
            <a:off x="1452245" y="4186555"/>
            <a:ext cx="10478770" cy="2030095"/>
          </a:xfrm>
          <a:prstGeom prst="rect">
            <a:avLst/>
          </a:prstGeom>
          <a:noFill/>
        </p:spPr>
        <p:txBody>
          <a:bodyPr wrap="square" rtlCol="0" anchor="t">
            <a:spAutoFit/>
          </a:bodyPr>
          <a:lstStyle/>
          <a:p>
            <a:r>
              <a:rPr lang="en-US" dirty="0" err="1"/>
              <a:t>Existujú</a:t>
            </a:r>
            <a:r>
              <a:rPr lang="en-US" dirty="0"/>
              <a:t> </a:t>
            </a:r>
            <a:r>
              <a:rPr lang="en-US" dirty="0" err="1"/>
              <a:t>dva</a:t>
            </a:r>
            <a:r>
              <a:rPr lang="en-US" dirty="0"/>
              <a:t> </a:t>
            </a:r>
            <a:r>
              <a:rPr lang="en-US" dirty="0" err="1"/>
              <a:t>všeobecné</a:t>
            </a:r>
            <a:r>
              <a:rPr lang="en-US" dirty="0"/>
              <a:t> </a:t>
            </a:r>
            <a:r>
              <a:rPr lang="en-US" dirty="0" err="1"/>
              <a:t>typy</a:t>
            </a:r>
            <a:r>
              <a:rPr lang="en-US" dirty="0"/>
              <a:t> </a:t>
            </a:r>
            <a:r>
              <a:rPr lang="en-US" dirty="0" err="1"/>
              <a:t>nedostatku</a:t>
            </a:r>
            <a:r>
              <a:rPr lang="en-US" dirty="0"/>
              <a:t> </a:t>
            </a:r>
            <a:r>
              <a:rPr lang="en-US" dirty="0" err="1"/>
              <a:t>vody</a:t>
            </a:r>
            <a:r>
              <a:rPr lang="en-US" dirty="0"/>
              <a:t>: </a:t>
            </a:r>
            <a:r>
              <a:rPr lang="en-US" dirty="0" err="1"/>
              <a:t>fyzický</a:t>
            </a:r>
            <a:r>
              <a:rPr lang="en-US" dirty="0"/>
              <a:t> a </a:t>
            </a:r>
            <a:r>
              <a:rPr lang="en-US" dirty="0" err="1"/>
              <a:t>ekonomický</a:t>
            </a:r>
            <a:r>
              <a:rPr lang="en-US" dirty="0"/>
              <a:t>. </a:t>
            </a:r>
            <a:r>
              <a:rPr lang="en-US" dirty="0" err="1"/>
              <a:t>Fyzický</a:t>
            </a:r>
            <a:r>
              <a:rPr lang="en-US" dirty="0"/>
              <a:t> </a:t>
            </a:r>
            <a:r>
              <a:rPr lang="en-US" dirty="0" err="1"/>
              <a:t>alebo</a:t>
            </a:r>
            <a:r>
              <a:rPr lang="en-US" dirty="0"/>
              <a:t> </a:t>
            </a:r>
            <a:r>
              <a:rPr lang="en-US" dirty="0" err="1"/>
              <a:t>absolútny</a:t>
            </a:r>
            <a:r>
              <a:rPr lang="en-US" dirty="0"/>
              <a:t> </a:t>
            </a:r>
            <a:r>
              <a:rPr lang="en-US" dirty="0" err="1"/>
              <a:t>nedostatok</a:t>
            </a:r>
            <a:r>
              <a:rPr lang="en-US" dirty="0"/>
              <a:t> </a:t>
            </a:r>
            <a:r>
              <a:rPr lang="en-US" dirty="0" err="1"/>
              <a:t>vody</a:t>
            </a:r>
            <a:r>
              <a:rPr lang="en-US" dirty="0"/>
              <a:t> je </a:t>
            </a:r>
            <a:r>
              <a:rPr lang="en-US" dirty="0" err="1"/>
              <a:t>výsledkom</a:t>
            </a:r>
            <a:r>
              <a:rPr lang="en-US" dirty="0"/>
              <a:t> </a:t>
            </a:r>
            <a:r>
              <a:rPr lang="en-US" dirty="0" err="1"/>
              <a:t>dopytu</a:t>
            </a:r>
            <a:r>
              <a:rPr lang="en-US" dirty="0"/>
              <a:t> </a:t>
            </a:r>
            <a:r>
              <a:rPr lang="en-US" dirty="0" err="1"/>
              <a:t>regiónu</a:t>
            </a:r>
            <a:r>
              <a:rPr lang="en-US" dirty="0"/>
              <a:t>, </a:t>
            </a:r>
            <a:r>
              <a:rPr lang="en-US" dirty="0" err="1"/>
              <a:t>ktorý</a:t>
            </a:r>
            <a:r>
              <a:rPr lang="en-US" dirty="0"/>
              <a:t> </a:t>
            </a:r>
            <a:r>
              <a:rPr lang="en-US" dirty="0" err="1"/>
              <a:t>predčí</a:t>
            </a:r>
            <a:r>
              <a:rPr lang="en-US" dirty="0"/>
              <a:t> </a:t>
            </a:r>
            <a:r>
              <a:rPr lang="en-US" dirty="0" err="1"/>
              <a:t>obmedzené</a:t>
            </a:r>
            <a:r>
              <a:rPr lang="en-US" dirty="0"/>
              <a:t> </a:t>
            </a:r>
            <a:r>
              <a:rPr lang="en-US" dirty="0" err="1"/>
              <a:t>vodné</a:t>
            </a:r>
            <a:r>
              <a:rPr lang="en-US" dirty="0"/>
              <a:t> </a:t>
            </a:r>
            <a:r>
              <a:rPr lang="en-US" dirty="0" err="1"/>
              <a:t>zdroje</a:t>
            </a:r>
            <a:r>
              <a:rPr lang="en-US" dirty="0"/>
              <a:t>, </a:t>
            </a:r>
            <a:r>
              <a:rPr lang="en-US" dirty="0" err="1"/>
              <a:t>ktoré</a:t>
            </a:r>
            <a:r>
              <a:rPr lang="en-US" dirty="0"/>
              <a:t> </a:t>
            </a:r>
            <a:r>
              <a:rPr lang="en-US" dirty="0" err="1"/>
              <a:t>sa</a:t>
            </a:r>
            <a:r>
              <a:rPr lang="en-US" dirty="0"/>
              <a:t> v </a:t>
            </a:r>
            <a:r>
              <a:rPr lang="en-US" dirty="0" err="1"/>
              <a:t>ňom</a:t>
            </a:r>
            <a:r>
              <a:rPr lang="en-US" dirty="0"/>
              <a:t> </a:t>
            </a:r>
            <a:r>
              <a:rPr lang="en-US" dirty="0" err="1"/>
              <a:t>nachádzajú</a:t>
            </a:r>
            <a:r>
              <a:rPr lang="en-US" dirty="0"/>
              <a:t>. </a:t>
            </a:r>
            <a:r>
              <a:rPr lang="en-US" dirty="0" err="1"/>
              <a:t>Podľa</a:t>
            </a:r>
            <a:r>
              <a:rPr lang="en-US" dirty="0"/>
              <a:t> </a:t>
            </a:r>
            <a:r>
              <a:rPr lang="en-US" dirty="0" err="1"/>
              <a:t>Organizácie</a:t>
            </a:r>
            <a:r>
              <a:rPr lang="en-US" dirty="0"/>
              <a:t> pre </a:t>
            </a:r>
            <a:r>
              <a:rPr lang="en-US" dirty="0" err="1"/>
              <a:t>výživu</a:t>
            </a:r>
            <a:r>
              <a:rPr lang="en-US" dirty="0"/>
              <a:t> a </a:t>
            </a:r>
            <a:r>
              <a:rPr lang="en-US" dirty="0" err="1"/>
              <a:t>poľnohospodárstvo</a:t>
            </a:r>
            <a:r>
              <a:rPr lang="en-US" dirty="0"/>
              <a:t> (FAO) OSN </a:t>
            </a:r>
            <a:r>
              <a:rPr lang="en-US" dirty="0" err="1"/>
              <a:t>žije</a:t>
            </a:r>
            <a:r>
              <a:rPr lang="en-US" dirty="0"/>
              <a:t> v </a:t>
            </a:r>
            <a:r>
              <a:rPr lang="en-US" dirty="0" err="1"/>
              <a:t>oblastiach</a:t>
            </a:r>
            <a:r>
              <a:rPr lang="en-US" dirty="0"/>
              <a:t> s </a:t>
            </a:r>
            <a:r>
              <a:rPr lang="en-US" dirty="0" err="1"/>
              <a:t>fyzickým</a:t>
            </a:r>
            <a:r>
              <a:rPr lang="en-US" dirty="0"/>
              <a:t> </a:t>
            </a:r>
            <a:r>
              <a:rPr lang="en-US" dirty="0" err="1"/>
              <a:t>nedostatkom</a:t>
            </a:r>
            <a:r>
              <a:rPr lang="en-US" dirty="0"/>
              <a:t> </a:t>
            </a:r>
            <a:r>
              <a:rPr lang="en-US" dirty="0" err="1"/>
              <a:t>asi</a:t>
            </a:r>
            <a:r>
              <a:rPr lang="en-US" dirty="0"/>
              <a:t> 1,2 </a:t>
            </a:r>
            <a:r>
              <a:rPr lang="en-US" dirty="0" err="1"/>
              <a:t>miliardy</a:t>
            </a:r>
            <a:r>
              <a:rPr lang="en-US" dirty="0"/>
              <a:t> </a:t>
            </a:r>
            <a:r>
              <a:rPr lang="en-US" dirty="0" err="1"/>
              <a:t>ľudí</a:t>
            </a:r>
            <a:r>
              <a:rPr lang="hu-HU" dirty="0"/>
              <a:t>. </a:t>
            </a:r>
            <a:r>
              <a:rPr lang="en-US" dirty="0" err="1"/>
              <a:t>Fyzický</a:t>
            </a:r>
            <a:r>
              <a:rPr lang="en-US" dirty="0"/>
              <a:t> </a:t>
            </a:r>
            <a:r>
              <a:rPr lang="en-US" dirty="0" err="1"/>
              <a:t>nedostatok</a:t>
            </a:r>
            <a:r>
              <a:rPr lang="en-US" dirty="0"/>
              <a:t> </a:t>
            </a:r>
            <a:r>
              <a:rPr lang="en-US" dirty="0" err="1"/>
              <a:t>vody</a:t>
            </a:r>
            <a:r>
              <a:rPr lang="en-US" dirty="0"/>
              <a:t> </a:t>
            </a:r>
            <a:r>
              <a:rPr lang="en-US" dirty="0" err="1"/>
              <a:t>môže</a:t>
            </a:r>
            <a:r>
              <a:rPr lang="en-US" dirty="0"/>
              <a:t> </a:t>
            </a:r>
            <a:r>
              <a:rPr lang="en-US" dirty="0" err="1"/>
              <a:t>byť</a:t>
            </a:r>
            <a:r>
              <a:rPr lang="en-US" dirty="0"/>
              <a:t> </a:t>
            </a:r>
            <a:r>
              <a:rPr lang="en-US" dirty="0" err="1"/>
              <a:t>sezónny</a:t>
            </a:r>
            <a:r>
              <a:rPr lang="en-US" dirty="0"/>
              <a:t>; </a:t>
            </a:r>
            <a:r>
              <a:rPr lang="en-US" dirty="0" err="1"/>
              <a:t>odhadované</a:t>
            </a:r>
            <a:r>
              <a:rPr lang="en-US" dirty="0"/>
              <a:t> </a:t>
            </a:r>
            <a:r>
              <a:rPr lang="en-US" dirty="0" err="1"/>
              <a:t>dve</a:t>
            </a:r>
            <a:r>
              <a:rPr lang="en-US" dirty="0"/>
              <a:t> </a:t>
            </a:r>
            <a:r>
              <a:rPr lang="en-US" dirty="0" err="1"/>
              <a:t>tretiny</a:t>
            </a:r>
            <a:r>
              <a:rPr lang="en-US" dirty="0"/>
              <a:t> </a:t>
            </a:r>
            <a:r>
              <a:rPr lang="en-US" dirty="0" err="1"/>
              <a:t>svetovej</a:t>
            </a:r>
            <a:r>
              <a:rPr lang="en-US" dirty="0"/>
              <a:t> </a:t>
            </a:r>
            <a:r>
              <a:rPr lang="en-US" dirty="0" err="1"/>
              <a:t>populácie</a:t>
            </a:r>
            <a:r>
              <a:rPr lang="en-US" dirty="0"/>
              <a:t> </a:t>
            </a:r>
            <a:r>
              <a:rPr lang="en-US" dirty="0" err="1"/>
              <a:t>žijú</a:t>
            </a:r>
            <a:r>
              <a:rPr lang="en-US" dirty="0"/>
              <a:t> v </a:t>
            </a:r>
            <a:r>
              <a:rPr lang="en-US" dirty="0" err="1"/>
              <a:t>oblastiach</a:t>
            </a:r>
            <a:r>
              <a:rPr lang="en-US" dirty="0"/>
              <a:t> so </a:t>
            </a:r>
            <a:r>
              <a:rPr lang="en-US" dirty="0" err="1"/>
              <a:t>sezónnym</a:t>
            </a:r>
            <a:r>
              <a:rPr lang="en-US" dirty="0"/>
              <a:t> </a:t>
            </a:r>
            <a:r>
              <a:rPr lang="en-US" dirty="0" err="1"/>
              <a:t>nedostatkom</a:t>
            </a:r>
            <a:r>
              <a:rPr lang="en-US" dirty="0"/>
              <a:t> </a:t>
            </a:r>
            <a:r>
              <a:rPr lang="en-US" dirty="0" err="1"/>
              <a:t>vody</a:t>
            </a:r>
            <a:r>
              <a:rPr lang="en-US" dirty="0"/>
              <a:t> </a:t>
            </a:r>
            <a:r>
              <a:rPr lang="en-US" dirty="0" err="1"/>
              <a:t>najmenej</a:t>
            </a:r>
            <a:r>
              <a:rPr lang="en-US" dirty="0"/>
              <a:t> </a:t>
            </a:r>
            <a:r>
              <a:rPr lang="en-US" dirty="0" err="1"/>
              <a:t>jeden</a:t>
            </a:r>
            <a:r>
              <a:rPr lang="en-US" dirty="0"/>
              <a:t> </a:t>
            </a:r>
            <a:r>
              <a:rPr lang="en-US" dirty="0" err="1"/>
              <a:t>mesiac</a:t>
            </a:r>
            <a:r>
              <a:rPr lang="en-US" dirty="0"/>
              <a:t> v </a:t>
            </a:r>
            <a:r>
              <a:rPr lang="en-US" dirty="0" err="1"/>
              <a:t>roku</a:t>
            </a:r>
            <a:r>
              <a:rPr lang="en-US" dirty="0"/>
              <a:t>. </a:t>
            </a:r>
            <a:r>
              <a:rPr lang="en-US" dirty="0" err="1"/>
              <a:t>Očakáva</a:t>
            </a:r>
            <a:r>
              <a:rPr lang="en-US" dirty="0"/>
              <a:t> </a:t>
            </a:r>
            <a:r>
              <a:rPr lang="en-US" dirty="0" err="1"/>
              <a:t>sa</a:t>
            </a:r>
            <a:r>
              <a:rPr lang="en-US" dirty="0"/>
              <a:t>, </a:t>
            </a:r>
            <a:r>
              <a:rPr lang="en-US" dirty="0" err="1"/>
              <a:t>že</a:t>
            </a:r>
            <a:r>
              <a:rPr lang="en-US" dirty="0"/>
              <a:t> </a:t>
            </a:r>
            <a:r>
              <a:rPr lang="en-US" dirty="0" err="1"/>
              <a:t>počet</a:t>
            </a:r>
            <a:r>
              <a:rPr lang="en-US" dirty="0"/>
              <a:t> </a:t>
            </a:r>
            <a:r>
              <a:rPr lang="en-US" dirty="0" err="1"/>
              <a:t>ľudí</a:t>
            </a:r>
            <a:r>
              <a:rPr lang="en-US" dirty="0"/>
              <a:t> </a:t>
            </a:r>
            <a:r>
              <a:rPr lang="en-US" dirty="0" err="1"/>
              <a:t>postihnutých</a:t>
            </a:r>
            <a:r>
              <a:rPr lang="en-US" dirty="0"/>
              <a:t> </a:t>
            </a:r>
            <a:r>
              <a:rPr lang="en-US" dirty="0" err="1"/>
              <a:t>fyzickým</a:t>
            </a:r>
            <a:r>
              <a:rPr lang="en-US" dirty="0"/>
              <a:t> </a:t>
            </a:r>
            <a:r>
              <a:rPr lang="en-US" dirty="0" err="1"/>
              <a:t>nedostatkom</a:t>
            </a:r>
            <a:r>
              <a:rPr lang="en-US" dirty="0"/>
              <a:t> </a:t>
            </a:r>
            <a:r>
              <a:rPr lang="en-US" dirty="0" err="1"/>
              <a:t>vody</a:t>
            </a:r>
            <a:r>
              <a:rPr lang="en-US" dirty="0"/>
              <a:t> </a:t>
            </a:r>
            <a:r>
              <a:rPr lang="en-US" dirty="0" err="1"/>
              <a:t>bude</a:t>
            </a:r>
            <a:r>
              <a:rPr lang="en-US" dirty="0"/>
              <a:t> </a:t>
            </a:r>
            <a:r>
              <a:rPr lang="en-US" dirty="0" err="1"/>
              <a:t>narastať</a:t>
            </a:r>
            <a:r>
              <a:rPr lang="en-US" dirty="0"/>
              <a:t> so </a:t>
            </a:r>
            <a:r>
              <a:rPr lang="en-US" dirty="0" err="1"/>
              <a:t>zvyšujúcim</a:t>
            </a:r>
            <a:r>
              <a:rPr lang="en-US" dirty="0"/>
              <a:t> </a:t>
            </a:r>
            <a:r>
              <a:rPr lang="en-US" dirty="0" err="1"/>
              <a:t>sa</a:t>
            </a:r>
            <a:r>
              <a:rPr lang="en-US" dirty="0"/>
              <a:t> </a:t>
            </a:r>
            <a:r>
              <a:rPr lang="en-US" dirty="0" err="1"/>
              <a:t>počtom</a:t>
            </a:r>
            <a:r>
              <a:rPr lang="en-US" dirty="0"/>
              <a:t> </a:t>
            </a:r>
            <a:r>
              <a:rPr lang="en-US" dirty="0" err="1"/>
              <a:t>obyvateľov</a:t>
            </a:r>
            <a:r>
              <a:rPr lang="en-US" dirty="0"/>
              <a:t> a so </a:t>
            </a:r>
            <a:r>
              <a:rPr lang="en-US" dirty="0" err="1"/>
              <a:t>zvyšujúcim</a:t>
            </a:r>
            <a:r>
              <a:rPr lang="en-US" dirty="0"/>
              <a:t> </a:t>
            </a:r>
            <a:r>
              <a:rPr lang="en-US" dirty="0" err="1"/>
              <a:t>sa</a:t>
            </a:r>
            <a:r>
              <a:rPr lang="en-US" dirty="0"/>
              <a:t> </a:t>
            </a:r>
            <a:r>
              <a:rPr lang="en-US" dirty="0" err="1"/>
              <a:t>stavom</a:t>
            </a:r>
            <a:r>
              <a:rPr lang="en-US" dirty="0"/>
              <a:t> </a:t>
            </a:r>
            <a:r>
              <a:rPr lang="en-US" dirty="0" err="1"/>
              <a:t>nepredvídateľného</a:t>
            </a:r>
            <a:r>
              <a:rPr lang="en-US" dirty="0"/>
              <a:t> a </a:t>
            </a:r>
            <a:r>
              <a:rPr lang="en-US" dirty="0" err="1"/>
              <a:t>extrémneho</a:t>
            </a:r>
            <a:r>
              <a:rPr lang="en-US" dirty="0"/>
              <a:t> </a:t>
            </a:r>
            <a:r>
              <a:rPr lang="en-US" dirty="0" err="1"/>
              <a:t>počasia</a:t>
            </a:r>
            <a:r>
              <a:rPr 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stretch>
            <a:fillRect/>
          </a:stretch>
        </p:blipFill>
        <p:spPr>
          <a:xfrm>
            <a:off x="-42545" y="-11430"/>
            <a:ext cx="12276455" cy="6880860"/>
          </a:xfrm>
          <a:prstGeom prst="rect">
            <a:avLst/>
          </a:prstGeom>
        </p:spPr>
      </p:pic>
      <p:sp>
        <p:nvSpPr>
          <p:cNvPr id="2" name="Title 1"/>
          <p:cNvSpPr>
            <a:spLocks noGrp="1"/>
          </p:cNvSpPr>
          <p:nvPr>
            <p:ph type="title"/>
          </p:nvPr>
        </p:nvSpPr>
        <p:spPr/>
        <p:txBody>
          <a:bodyPr>
            <a:normAutofit/>
          </a:bodyPr>
          <a:lstStyle/>
          <a:p>
            <a:r>
              <a:rPr lang="sk-SK" altLang="en-US" sz="4000" dirty="0">
                <a:ln w="22225">
                  <a:solidFill>
                    <a:schemeClr val="accent2"/>
                  </a:solidFill>
                  <a:prstDash val="solid"/>
                </a:ln>
                <a:solidFill>
                  <a:srgbClr val="C00000"/>
                </a:solidFill>
                <a:effectLst/>
              </a:rPr>
              <a:t>WORTH THE WATER AND DON‘T BE SO RECKLESS!!</a:t>
            </a:r>
          </a:p>
        </p:txBody>
      </p:sp>
      <p:pic>
        <p:nvPicPr>
          <p:cNvPr id="4" name="Content Placeholder 3"/>
          <p:cNvPicPr>
            <a:picLocks noGrp="1" noChangeAspect="1"/>
          </p:cNvPicPr>
          <p:nvPr>
            <p:ph sz="half" idx="1"/>
          </p:nvPr>
        </p:nvPicPr>
        <p:blipFill>
          <a:blip r:embed="rId3"/>
          <a:stretch>
            <a:fillRect/>
          </a:stretch>
        </p:blipFill>
        <p:spPr>
          <a:xfrm>
            <a:off x="838200" y="2267585"/>
            <a:ext cx="7133590" cy="38468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stretch>
            <a:fillRect/>
          </a:stretch>
        </p:blipFill>
        <p:spPr>
          <a:xfrm>
            <a:off x="15240" y="2817495"/>
            <a:ext cx="7167245" cy="4035425"/>
          </a:xfrm>
          <a:prstGeom prst="rect">
            <a:avLst/>
          </a:prstGeom>
        </p:spPr>
      </p:pic>
      <p:sp>
        <p:nvSpPr>
          <p:cNvPr id="2" name="Title 1"/>
          <p:cNvSpPr>
            <a:spLocks noGrp="1"/>
          </p:cNvSpPr>
          <p:nvPr>
            <p:ph type="title"/>
          </p:nvPr>
        </p:nvSpPr>
        <p:spPr>
          <a:xfrm>
            <a:off x="739140" y="927735"/>
            <a:ext cx="10515600" cy="1325563"/>
          </a:xfrm>
        </p:spPr>
        <p:txBody>
          <a:bodyPr>
            <a:noAutofit/>
          </a:bodyPr>
          <a:lstStyle/>
          <a:p>
            <a:r>
              <a:rPr lang="sk-SK" altLang="en-US" sz="6000" dirty="0">
                <a:ln w="22225">
                  <a:solidFill>
                    <a:schemeClr val="accent2"/>
                  </a:solidFill>
                  <a:prstDash val="solid"/>
                </a:ln>
                <a:solidFill>
                  <a:srgbClr val="C00000"/>
                </a:solidFill>
                <a:effectLst/>
                <a:sym typeface="+mn-ea"/>
              </a:rPr>
              <a:t>Why is water so important?</a:t>
            </a:r>
            <a:br>
              <a:rPr lang="sk-SK" altLang="en-US" sz="6000" dirty="0">
                <a:ln w="22225">
                  <a:solidFill>
                    <a:schemeClr val="accent2"/>
                  </a:solidFill>
                  <a:prstDash val="solid"/>
                </a:ln>
                <a:solidFill>
                  <a:srgbClr val="C00000"/>
                </a:solidFill>
                <a:effectLst/>
              </a:rPr>
            </a:br>
            <a:endParaRPr lang="sk-SK" altLang="en-US" sz="6000" dirty="0">
              <a:ln w="22225">
                <a:solidFill>
                  <a:schemeClr val="accent2"/>
                </a:solidFill>
                <a:prstDash val="solid"/>
              </a:ln>
              <a:solidFill>
                <a:srgbClr val="C00000"/>
              </a:solidFill>
              <a:effectLst/>
            </a:endParaRPr>
          </a:p>
        </p:txBody>
      </p:sp>
      <p:sp>
        <p:nvSpPr>
          <p:cNvPr id="3" name="Content Placeholder 2"/>
          <p:cNvSpPr>
            <a:spLocks noGrp="1"/>
          </p:cNvSpPr>
          <p:nvPr>
            <p:ph sz="half" idx="1"/>
          </p:nvPr>
        </p:nvSpPr>
        <p:spPr>
          <a:xfrm>
            <a:off x="6711315" y="1668145"/>
            <a:ext cx="5181600" cy="4351338"/>
          </a:xfrm>
        </p:spPr>
        <p:txBody>
          <a:bodyPr>
            <a:normAutofit lnSpcReduction="10000"/>
          </a:bodyPr>
          <a:lstStyle/>
          <a:p>
            <a:r>
              <a:rPr lang="en-US">
                <a:sym typeface="+mn-ea"/>
              </a:rPr>
              <a:t>stimulates metabolism and supports the immune system</a:t>
            </a:r>
            <a:endParaRPr lang="en-US"/>
          </a:p>
          <a:p>
            <a:r>
              <a:rPr lang="en-US">
                <a:sym typeface="+mn-ea"/>
              </a:rPr>
              <a:t>supports brain function</a:t>
            </a:r>
            <a:endParaRPr lang="en-US"/>
          </a:p>
          <a:p>
            <a:r>
              <a:rPr lang="en-US">
                <a:sym typeface="+mn-ea"/>
              </a:rPr>
              <a:t>deoxygenates the organism</a:t>
            </a:r>
            <a:endParaRPr lang="en-US"/>
          </a:p>
          <a:p>
            <a:r>
              <a:rPr lang="en-US">
                <a:sym typeface="+mn-ea"/>
              </a:rPr>
              <a:t>balances the pH value in the body</a:t>
            </a:r>
            <a:endParaRPr lang="en-US"/>
          </a:p>
          <a:p>
            <a:r>
              <a:rPr lang="en-US">
                <a:sym typeface="+mn-ea"/>
              </a:rPr>
              <a:t>stimulates the heart and helps lower blood sugar</a:t>
            </a:r>
            <a:endParaRPr lang="en-US"/>
          </a:p>
          <a:p>
            <a:r>
              <a:rPr lang="en-US">
                <a:sym typeface="+mn-ea"/>
              </a:rPr>
              <a:t>hydrates</a:t>
            </a:r>
            <a:endParaRPr lang="en-US"/>
          </a:p>
          <a:p>
            <a:r>
              <a:rPr lang="en-US">
                <a:sym typeface="+mn-ea"/>
              </a:rPr>
              <a:t>supports </a:t>
            </a:r>
            <a:r>
              <a:rPr lang="sk-SK" altLang="en-US">
                <a:sym typeface="+mn-ea"/>
              </a:rPr>
              <a:t>skin</a:t>
            </a:r>
            <a:r>
              <a:rPr lang="en-US">
                <a:sym typeface="+mn-ea"/>
              </a:rPr>
              <a:t> against aging</a:t>
            </a:r>
            <a:endParaRPr lang="en-US"/>
          </a:p>
          <a:p>
            <a:endParaRPr lang="en-US"/>
          </a:p>
        </p:txBody>
      </p:sp>
      <p:sp>
        <p:nvSpPr>
          <p:cNvPr id="6" name="Text Box 5"/>
          <p:cNvSpPr txBox="1"/>
          <p:nvPr/>
        </p:nvSpPr>
        <p:spPr>
          <a:xfrm>
            <a:off x="1218565" y="3708400"/>
            <a:ext cx="3863340" cy="2584450"/>
          </a:xfrm>
          <a:prstGeom prst="rect">
            <a:avLst/>
          </a:prstGeom>
          <a:noFill/>
        </p:spPr>
        <p:txBody>
          <a:bodyPr wrap="square" rtlCol="0" anchor="t">
            <a:spAutoFit/>
          </a:bodyPr>
          <a:lstStyle/>
          <a:p>
            <a:r>
              <a:rPr lang="sk-SK" altLang="en-US">
                <a:sym typeface="+mn-ea"/>
              </a:rPr>
              <a:t>-stimuluje metabolizmus a podporuje imunitný systém</a:t>
            </a:r>
            <a:endParaRPr lang="sk-SK" altLang="en-US"/>
          </a:p>
          <a:p>
            <a:r>
              <a:rPr lang="sk-SK" altLang="en-US">
                <a:sym typeface="+mn-ea"/>
              </a:rPr>
              <a:t>-podporuje funkcie mozgu</a:t>
            </a:r>
            <a:endParaRPr lang="sk-SK" altLang="en-US"/>
          </a:p>
          <a:p>
            <a:r>
              <a:rPr lang="sk-SK" altLang="en-US">
                <a:sym typeface="+mn-ea"/>
              </a:rPr>
              <a:t>-detoxikuje organizmus</a:t>
            </a:r>
            <a:endParaRPr lang="sk-SK" altLang="en-US"/>
          </a:p>
          <a:p>
            <a:r>
              <a:rPr lang="sk-SK" altLang="en-US">
                <a:sym typeface="+mn-ea"/>
              </a:rPr>
              <a:t>-vyrovnáva hodnoty pH v tele</a:t>
            </a:r>
            <a:endParaRPr lang="sk-SK" altLang="en-US"/>
          </a:p>
          <a:p>
            <a:r>
              <a:rPr lang="sk-SK" altLang="en-US">
                <a:sym typeface="+mn-ea"/>
              </a:rPr>
              <a:t>-stimuluje srdce a pomaha zniyovat hladinu cukru v krvi </a:t>
            </a:r>
            <a:endParaRPr lang="sk-SK" altLang="en-US"/>
          </a:p>
          <a:p>
            <a:r>
              <a:rPr lang="sk-SK" altLang="en-US">
                <a:sym typeface="+mn-ea"/>
              </a:rPr>
              <a:t>-hydratuje</a:t>
            </a:r>
            <a:endParaRPr lang="sk-SK" altLang="en-US"/>
          </a:p>
          <a:p>
            <a:r>
              <a:rPr lang="sk-SK" altLang="en-US">
                <a:sym typeface="+mn-ea"/>
              </a:rPr>
              <a:t>-podporuje pokozku proti starnutí-</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2860" y="-55245"/>
            <a:ext cx="12129770" cy="6930390"/>
          </a:xfrm>
          <a:prstGeom prst="rect">
            <a:avLst/>
          </a:prstGeom>
        </p:spPr>
      </p:pic>
      <p:sp>
        <p:nvSpPr>
          <p:cNvPr id="2" name="Title 1"/>
          <p:cNvSpPr>
            <a:spLocks noGrp="1"/>
          </p:cNvSpPr>
          <p:nvPr>
            <p:ph type="title"/>
          </p:nvPr>
        </p:nvSpPr>
        <p:spPr>
          <a:xfrm>
            <a:off x="132715" y="92075"/>
            <a:ext cx="10515600" cy="1325563"/>
          </a:xfrm>
        </p:spPr>
        <p:txBody>
          <a:bodyPr/>
          <a:lstStyle/>
          <a:p>
            <a:r>
              <a:rPr lang="sk-SK" altLang="en-US" dirty="0">
                <a:ln w="22225">
                  <a:solidFill>
                    <a:schemeClr val="accent2"/>
                  </a:solidFill>
                  <a:prstDash val="solid"/>
                </a:ln>
                <a:solidFill>
                  <a:srgbClr val="C00000"/>
                </a:solidFill>
                <a:effectLst/>
              </a:rPr>
              <a:t>poem </a:t>
            </a:r>
            <a:r>
              <a:rPr lang="sk-SK" altLang="en-US" dirty="0">
                <a:ln w="22225">
                  <a:solidFill>
                    <a:schemeClr val="accent2"/>
                  </a:solidFill>
                  <a:prstDash val="solid"/>
                </a:ln>
                <a:solidFill>
                  <a:srgbClr val="C00000"/>
                </a:solidFill>
              </a:rPr>
              <a:t>by </a:t>
            </a:r>
            <a:r>
              <a:rPr lang="sk-SK" altLang="en-US" dirty="0">
                <a:ln w="22225">
                  <a:solidFill>
                    <a:schemeClr val="accent2"/>
                  </a:solidFill>
                  <a:prstDash val="solid"/>
                </a:ln>
                <a:solidFill>
                  <a:srgbClr val="C00000"/>
                </a:solidFill>
                <a:effectLst/>
              </a:rPr>
              <a:t>- Kamil Peteraj</a:t>
            </a:r>
          </a:p>
        </p:txBody>
      </p:sp>
      <p:sp>
        <p:nvSpPr>
          <p:cNvPr id="4" name="Content Placeholder 3"/>
          <p:cNvSpPr>
            <a:spLocks noGrp="1"/>
          </p:cNvSpPr>
          <p:nvPr>
            <p:ph sz="half" idx="2"/>
          </p:nvPr>
        </p:nvSpPr>
        <p:spPr/>
        <p:txBody>
          <a:bodyPr/>
          <a:lstStyle/>
          <a:p>
            <a:endParaRPr lang="en-US"/>
          </a:p>
          <a:p>
            <a:endParaRPr lang="sk-SK" altLang="en-US"/>
          </a:p>
        </p:txBody>
      </p:sp>
      <p:sp>
        <p:nvSpPr>
          <p:cNvPr id="10" name="Content Placeholder 9"/>
          <p:cNvSpPr>
            <a:spLocks noGrp="1"/>
          </p:cNvSpPr>
          <p:nvPr>
            <p:ph sz="half" idx="1"/>
          </p:nvPr>
        </p:nvSpPr>
        <p:spPr>
          <a:xfrm>
            <a:off x="1190625" y="1417955"/>
            <a:ext cx="5117465" cy="4904740"/>
          </a:xfrm>
        </p:spPr>
        <p:txBody>
          <a:bodyPr>
            <a:noAutofit/>
          </a:bodyPr>
          <a:lstStyle/>
          <a:p>
            <a:pPr marL="0" indent="0">
              <a:buNone/>
            </a:pPr>
            <a:r>
              <a:rPr lang="sk-SK" altLang="en-US" sz="1400" dirty="0"/>
              <a:t>When the water loves,                       once you see on her,</a:t>
            </a:r>
          </a:p>
          <a:p>
            <a:pPr marL="0" indent="0">
              <a:buNone/>
            </a:pPr>
            <a:r>
              <a:rPr lang="sk-SK" altLang="en-US" sz="1400" dirty="0"/>
              <a:t>brings dresses by waves,                    autumn leafs,</a:t>
            </a:r>
          </a:p>
          <a:p>
            <a:pPr marL="0" indent="0">
              <a:buNone/>
            </a:pPr>
            <a:r>
              <a:rPr lang="sk-SK" altLang="en-US" sz="1400" dirty="0"/>
              <a:t>when the water loves,                        and what you are looking for,                                                                                                 </a:t>
            </a:r>
          </a:p>
          <a:p>
            <a:pPr marL="0" indent="0">
              <a:buNone/>
            </a:pPr>
            <a:r>
              <a:rPr lang="sk-SK" altLang="en-US" sz="1400" dirty="0"/>
              <a:t>the full moon shines,                           that you already never seems,            </a:t>
            </a:r>
          </a:p>
          <a:p>
            <a:pPr marL="0" indent="0">
              <a:buNone/>
            </a:pPr>
            <a:endParaRPr lang="sk-SK" altLang="en-US" sz="1400" dirty="0"/>
          </a:p>
          <a:p>
            <a:pPr marL="0" indent="0">
              <a:buNone/>
            </a:pPr>
            <a:r>
              <a:rPr lang="sk-SK" altLang="en-US" sz="1400" dirty="0"/>
              <a:t>and to people  she brings,                    the water is leaving,</a:t>
            </a:r>
          </a:p>
          <a:p>
            <a:pPr marL="0" indent="0">
              <a:buNone/>
            </a:pPr>
            <a:r>
              <a:rPr lang="sk-SK" altLang="en-US" sz="1400" dirty="0"/>
              <a:t>to shore secret bloom,                         flows and nobody knows where,</a:t>
            </a:r>
          </a:p>
          <a:p>
            <a:pPr marL="0" indent="0">
              <a:buNone/>
            </a:pPr>
            <a:r>
              <a:rPr lang="sk-SK" altLang="en-US" sz="1400" dirty="0">
                <a:sym typeface="+mn-ea"/>
              </a:rPr>
              <a:t>and to people she brings,                     and on the shore she is falling,</a:t>
            </a:r>
          </a:p>
          <a:p>
            <a:pPr marL="0" indent="0">
              <a:buNone/>
            </a:pPr>
            <a:r>
              <a:rPr lang="sk-SK" altLang="en-US" sz="1400" dirty="0">
                <a:sym typeface="+mn-ea"/>
              </a:rPr>
              <a:t>on mirror honey,                                     say you are here     </a:t>
            </a:r>
          </a:p>
          <a:p>
            <a:pPr marL="0" indent="0">
              <a:buNone/>
            </a:pPr>
            <a:r>
              <a:rPr lang="sk-SK" altLang="en-US" sz="1400" dirty="0">
                <a:sym typeface="+mn-ea"/>
              </a:rPr>
              <a:t> </a:t>
            </a:r>
          </a:p>
          <a:p>
            <a:pPr marL="0" indent="0">
              <a:buNone/>
            </a:pPr>
            <a:r>
              <a:rPr lang="sk-SK" altLang="en-US" sz="1400" dirty="0">
                <a:sym typeface="+mn-ea"/>
              </a:rPr>
              <a:t>whole is blue,</a:t>
            </a:r>
          </a:p>
          <a:p>
            <a:pPr marL="0" indent="0">
              <a:buNone/>
            </a:pPr>
            <a:r>
              <a:rPr lang="sk-SK" altLang="en-US" sz="1400" dirty="0">
                <a:sym typeface="+mn-ea"/>
              </a:rPr>
              <a:t>full of wonders,</a:t>
            </a:r>
          </a:p>
          <a:p>
            <a:pPr marL="0" indent="0">
              <a:buNone/>
            </a:pPr>
            <a:r>
              <a:rPr lang="sk-SK" altLang="en-US" sz="1400" dirty="0">
                <a:sym typeface="+mn-ea"/>
              </a:rPr>
              <a:t>the water good,</a:t>
            </a:r>
          </a:p>
          <a:p>
            <a:pPr marL="0" indent="0">
              <a:buNone/>
            </a:pPr>
            <a:r>
              <a:rPr lang="sk-SK" altLang="en-US" sz="1400" dirty="0">
                <a:sym typeface="+mn-ea"/>
              </a:rPr>
              <a:t>by spring clouds,</a:t>
            </a:r>
            <a:endParaRPr lang="sk-SK" altLang="en-US" sz="1400" dirty="0"/>
          </a:p>
          <a:p>
            <a:pPr marL="0" indent="0">
              <a:buNone/>
            </a:pPr>
            <a:endParaRPr lang="sk-SK" altLang="en-US" sz="1400" dirty="0"/>
          </a:p>
        </p:txBody>
      </p:sp>
      <p:pic>
        <p:nvPicPr>
          <p:cNvPr id="11" name="Picture 10"/>
          <p:cNvPicPr>
            <a:picLocks noChangeAspect="1"/>
          </p:cNvPicPr>
          <p:nvPr/>
        </p:nvPicPr>
        <p:blipFill>
          <a:blip r:embed="rId3"/>
          <a:stretch>
            <a:fillRect/>
          </a:stretch>
        </p:blipFill>
        <p:spPr>
          <a:xfrm>
            <a:off x="8500110" y="611505"/>
            <a:ext cx="3068320" cy="3955415"/>
          </a:xfrm>
          <a:prstGeom prst="rect">
            <a:avLst/>
          </a:prstGeom>
        </p:spPr>
      </p:pic>
      <p:pic>
        <p:nvPicPr>
          <p:cNvPr id="12" name="Picture 11"/>
          <p:cNvPicPr>
            <a:picLocks noChangeAspect="1"/>
          </p:cNvPicPr>
          <p:nvPr/>
        </p:nvPicPr>
        <p:blipFill>
          <a:blip r:embed="rId4"/>
          <a:stretch>
            <a:fillRect/>
          </a:stretch>
        </p:blipFill>
        <p:spPr>
          <a:xfrm>
            <a:off x="5811837" y="4196791"/>
            <a:ext cx="3108325" cy="23310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stretch>
            <a:fillRect/>
          </a:stretch>
        </p:blipFill>
        <p:spPr>
          <a:xfrm>
            <a:off x="-59690" y="-30480"/>
            <a:ext cx="12240895" cy="6890385"/>
          </a:xfrm>
          <a:prstGeom prst="rect">
            <a:avLst/>
          </a:prstGeom>
        </p:spPr>
      </p:pic>
      <p:sp>
        <p:nvSpPr>
          <p:cNvPr id="2" name="Title 1"/>
          <p:cNvSpPr>
            <a:spLocks noGrp="1"/>
          </p:cNvSpPr>
          <p:nvPr>
            <p:ph type="title"/>
          </p:nvPr>
        </p:nvSpPr>
        <p:spPr/>
        <p:txBody>
          <a:bodyPr/>
          <a:lstStyle/>
          <a:p>
            <a:r>
              <a:rPr lang="sk-SK" altLang="en-US">
                <a:ln w="22225">
                  <a:solidFill>
                    <a:schemeClr val="accent2"/>
                  </a:solidFill>
                  <a:prstDash val="solid"/>
                </a:ln>
                <a:solidFill>
                  <a:srgbClr val="C00000"/>
                </a:solidFill>
                <a:effectLst/>
              </a:rPr>
              <a:t>KAMIL PETERAJ </a:t>
            </a:r>
          </a:p>
        </p:txBody>
      </p:sp>
      <p:sp>
        <p:nvSpPr>
          <p:cNvPr id="3" name="Content Placeholder 2"/>
          <p:cNvSpPr>
            <a:spLocks noGrp="1"/>
          </p:cNvSpPr>
          <p:nvPr>
            <p:ph sz="half" idx="1"/>
          </p:nvPr>
        </p:nvSpPr>
        <p:spPr>
          <a:xfrm>
            <a:off x="838200" y="1825625"/>
            <a:ext cx="11229340" cy="4592320"/>
          </a:xfrm>
        </p:spPr>
        <p:txBody>
          <a:bodyPr>
            <a:normAutofit/>
          </a:bodyPr>
          <a:lstStyle/>
          <a:p>
            <a:pPr marL="0" indent="0">
              <a:buNone/>
            </a:pPr>
            <a:r>
              <a:rPr lang="sk-SK" altLang="en-US" dirty="0"/>
              <a:t>Kamil Peteraj was born on 18th September 1945 in Bratislava. This city is the capital city of our country - Slovakia.</a:t>
            </a:r>
          </a:p>
          <a:p>
            <a:pPr marL="0" indent="0">
              <a:buNone/>
            </a:pPr>
            <a:r>
              <a:rPr lang="en-US" altLang="en-US" dirty="0"/>
              <a:t>In his native city he matriculated from the violin study section of the Conservatoire in 1964 and then studied dramatic arts at the Academy of Performing Arts.</a:t>
            </a:r>
            <a:endParaRPr lang="sk-SK" altLang="en-US" dirty="0"/>
          </a:p>
          <a:p>
            <a:pPr marL="0" indent="0">
              <a:buNone/>
            </a:pPr>
            <a:r>
              <a:rPr lang="en-US" altLang="en-US" dirty="0"/>
              <a:t>For many years he worked as </a:t>
            </a:r>
            <a:r>
              <a:rPr lang="hu-HU" altLang="en-US" dirty="0"/>
              <a:t>a </a:t>
            </a:r>
            <a:r>
              <a:rPr lang="en-US" altLang="en-US" dirty="0"/>
              <a:t>musical producer at the </a:t>
            </a:r>
            <a:r>
              <a:rPr lang="hu-HU" altLang="en-US" dirty="0"/>
              <a:t>„</a:t>
            </a:r>
            <a:r>
              <a:rPr lang="en-US" altLang="en-US" dirty="0" err="1"/>
              <a:t>Nová</a:t>
            </a:r>
            <a:r>
              <a:rPr lang="en-US" altLang="en-US" dirty="0"/>
              <a:t> </a:t>
            </a:r>
            <a:r>
              <a:rPr lang="en-US" altLang="en-US" dirty="0" err="1"/>
              <a:t>scéna</a:t>
            </a:r>
            <a:r>
              <a:rPr lang="en-US" altLang="en-US" dirty="0"/>
              <a:t> Theatre</a:t>
            </a:r>
            <a:r>
              <a:rPr lang="hu-HU" altLang="en-US" dirty="0"/>
              <a:t>”</a:t>
            </a:r>
            <a:r>
              <a:rPr lang="en-US" altLang="en-US" dirty="0"/>
              <a:t> in Bratislava.</a:t>
            </a:r>
            <a:endParaRPr lang="sk-SK" altLang="en-US" dirty="0"/>
          </a:p>
          <a:p>
            <a:pPr marL="0" indent="0">
              <a:buNone/>
            </a:pPr>
            <a:r>
              <a:rPr lang="sk-SK" altLang="en-US" dirty="0"/>
              <a:t>Nowadays he works in advertising. </a:t>
            </a:r>
          </a:p>
          <a:p>
            <a:pPr marL="0" indent="0">
              <a:buNone/>
            </a:pPr>
            <a:r>
              <a:rPr lang="en-US" altLang="en-US" dirty="0" err="1"/>
              <a:t>Peteraj</a:t>
            </a:r>
            <a:r>
              <a:rPr lang="en-US" altLang="en-US" dirty="0"/>
              <a:t> is a poet of imagination.</a:t>
            </a:r>
            <a:endParaRPr lang="hu-HU" altLang="en-US" dirty="0"/>
          </a:p>
          <a:p>
            <a:pPr marL="0" indent="0">
              <a:buNone/>
            </a:pPr>
            <a:endParaRPr lang="sk-SK" altLang="en-US" dirty="0"/>
          </a:p>
          <a:p>
            <a:pPr marL="0" indent="0">
              <a:buNone/>
            </a:pPr>
            <a:endParaRPr lang="sk-SK"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stretch>
            <a:fillRect/>
          </a:stretch>
        </p:blipFill>
        <p:spPr>
          <a:xfrm>
            <a:off x="-173355" y="-64135"/>
            <a:ext cx="12273280" cy="6985635"/>
          </a:xfrm>
          <a:prstGeom prst="rect">
            <a:avLst/>
          </a:prstGeom>
        </p:spPr>
      </p:pic>
      <p:sp>
        <p:nvSpPr>
          <p:cNvPr id="2" name="Title 1"/>
          <p:cNvSpPr>
            <a:spLocks noGrp="1"/>
          </p:cNvSpPr>
          <p:nvPr>
            <p:ph type="title"/>
          </p:nvPr>
        </p:nvSpPr>
        <p:spPr>
          <a:xfrm>
            <a:off x="1735455" y="5606415"/>
            <a:ext cx="10515600" cy="1325563"/>
          </a:xfrm>
        </p:spPr>
        <p:txBody>
          <a:bodyPr>
            <a:scene3d>
              <a:camera prst="orthographicFront"/>
              <a:lightRig rig="threePt" dir="t"/>
            </a:scene3d>
          </a:bodyPr>
          <a:lstStyle/>
          <a:p>
            <a:r>
              <a:rPr lang="sk-SK" altLang="en-US">
                <a:ln w="22225">
                  <a:solidFill>
                    <a:schemeClr val="accent2"/>
                  </a:solidFill>
                  <a:prstDash val="solid"/>
                </a:ln>
                <a:solidFill>
                  <a:srgbClr val="C00000"/>
                </a:solidFill>
                <a:effectLst/>
              </a:rPr>
              <a:t>nová scéna-NEW SCENE in Bratislava</a:t>
            </a:r>
          </a:p>
        </p:txBody>
      </p:sp>
      <p:pic>
        <p:nvPicPr>
          <p:cNvPr id="5" name="Content Placeholder 4"/>
          <p:cNvPicPr>
            <a:picLocks noGrp="1" noChangeAspect="1"/>
          </p:cNvPicPr>
          <p:nvPr>
            <p:ph sz="half" idx="1"/>
          </p:nvPr>
        </p:nvPicPr>
        <p:blipFill>
          <a:blip r:embed="rId3"/>
          <a:stretch>
            <a:fillRect/>
          </a:stretch>
        </p:blipFill>
        <p:spPr>
          <a:xfrm>
            <a:off x="2356485" y="365125"/>
            <a:ext cx="7213600" cy="52412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stretch>
            <a:fillRect/>
          </a:stretch>
        </p:blipFill>
        <p:spPr>
          <a:xfrm>
            <a:off x="-39370" y="-25400"/>
            <a:ext cx="12195810" cy="6962775"/>
          </a:xfrm>
          <a:prstGeom prst="rect">
            <a:avLst/>
          </a:prstGeom>
        </p:spPr>
      </p:pic>
      <p:sp>
        <p:nvSpPr>
          <p:cNvPr id="2" name="Title 1"/>
          <p:cNvSpPr>
            <a:spLocks noGrp="1"/>
          </p:cNvSpPr>
          <p:nvPr>
            <p:ph type="title"/>
          </p:nvPr>
        </p:nvSpPr>
        <p:spPr>
          <a:xfrm>
            <a:off x="3253740" y="2333625"/>
            <a:ext cx="9853930" cy="1325880"/>
          </a:xfrm>
        </p:spPr>
        <p:txBody>
          <a:bodyPr/>
          <a:lstStyle/>
          <a:p>
            <a:r>
              <a:rPr lang="sk-SK" altLang="en-US">
                <a:ln w="22225">
                  <a:solidFill>
                    <a:schemeClr val="accent2"/>
                  </a:solidFill>
                  <a:prstDash val="solid"/>
                </a:ln>
                <a:solidFill>
                  <a:srgbClr val="C00000"/>
                </a:solidFill>
                <a:effectLst/>
              </a:rPr>
              <a:t>THANKS FOR ATTENTION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668</Words>
  <Application>Microsoft Office PowerPoint</Application>
  <PresentationFormat>Szélesvásznú</PresentationFormat>
  <Paragraphs>48</Paragraphs>
  <Slides>9</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9</vt:i4>
      </vt:variant>
    </vt:vector>
  </HeadingPairs>
  <TitlesOfParts>
    <vt:vector size="13" baseType="lpstr">
      <vt:lpstr>Arial</vt:lpstr>
      <vt:lpstr>Calibri</vt:lpstr>
      <vt:lpstr>Calibri Light</vt:lpstr>
      <vt:lpstr>Office Theme</vt:lpstr>
      <vt:lpstr>WATER-VODA</vt:lpstr>
      <vt:lpstr>Water scarcity </vt:lpstr>
      <vt:lpstr>PowerPoint-bemutató</vt:lpstr>
      <vt:lpstr>WORTH THE WATER AND DON‘T BE SO RECKLESS!!</vt:lpstr>
      <vt:lpstr>Why is water so important? </vt:lpstr>
      <vt:lpstr>poem by - Kamil Peteraj</vt:lpstr>
      <vt:lpstr>KAMIL PETERAJ </vt:lpstr>
      <vt:lpstr>nová scéna-NEW SCENE in Bratislava</vt:lpstr>
      <vt:lpstr>THANKS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WATER-VODA</dc:title>
  <dc:creator>petra</dc:creator>
  <cp:lastModifiedBy>Andrea Iro</cp:lastModifiedBy>
  <cp:revision>7</cp:revision>
  <dcterms:created xsi:type="dcterms:W3CDTF">2021-01-15T18:51:46Z</dcterms:created>
  <dcterms:modified xsi:type="dcterms:W3CDTF">2021-02-18T19:01:31Z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1033-10.2.0.5838</vt:lpwstr>
  </property>
</Properties>
</file>