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3"/>
  </p:notesMasterIdLst>
  <p:sldIdLst>
    <p:sldId id="256" r:id="rId2"/>
    <p:sldId id="26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8591A-018D-483C-A54E-95AED7CDB6D0}" type="datetimeFigureOut">
              <a:rPr lang="en-US" smtClean="0"/>
              <a:pPr/>
              <a:t>1/5/2020</a:t>
            </a:fld>
            <a:endParaRPr lang="en-US"/>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8F050-7F0D-45F8-8E61-D6EF42CCCE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Ref idx="1002">
        <a:schemeClr val="bg2"/>
      </p:bgRef>
    </p:bg>
    <p:spTree>
      <p:nvGrpSpPr>
        <p:cNvPr id="1" name=""/>
        <p:cNvGrpSpPr/>
        <p:nvPr/>
      </p:nvGrpSpPr>
      <p:grpSpPr>
        <a:xfrm>
          <a:off x="0" y="0"/>
          <a:ext cx="0" cy="0"/>
          <a:chOff x="0" y="0"/>
          <a:chExt cx="0" cy="0"/>
        </a:xfrm>
      </p:grpSpPr>
      <p:sp>
        <p:nvSpPr>
          <p:cNvPr id="9" name="Titlu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a:t>Faceți clic pentru a edita stilul de titlu Coordonator</a:t>
            </a:r>
            <a:endParaRPr kumimoji="0" lang="en-US"/>
          </a:p>
        </p:txBody>
      </p:sp>
      <p:sp>
        <p:nvSpPr>
          <p:cNvPr id="17" name="Subtitlu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408A8472-73F8-4E3D-A70F-848FBEC0D553}" type="datetimeFigureOut">
              <a:rPr lang="en-US" smtClean="0"/>
              <a:pPr/>
              <a:t>1/5/2020</a:t>
            </a:fld>
            <a:endParaRPr lang="en-US"/>
          </a:p>
        </p:txBody>
      </p:sp>
      <p:sp>
        <p:nvSpPr>
          <p:cNvPr id="19" name="Substituent subsol 18"/>
          <p:cNvSpPr>
            <a:spLocks noGrp="1"/>
          </p:cNvSpPr>
          <p:nvPr>
            <p:ph type="ftr" sz="quarter" idx="11"/>
          </p:nvPr>
        </p:nvSpPr>
        <p:spPr/>
        <p:txBody>
          <a:bodyPr/>
          <a:lstStyle/>
          <a:p>
            <a:endParaRPr lang="en-US"/>
          </a:p>
        </p:txBody>
      </p:sp>
      <p:sp>
        <p:nvSpPr>
          <p:cNvPr id="27" name="Substituent număr diapozitiv 26"/>
          <p:cNvSpPr>
            <a:spLocks noGrp="1"/>
          </p:cNvSpPr>
          <p:nvPr>
            <p:ph type="sldNum" sz="quarter" idx="12"/>
          </p:nvPr>
        </p:nvSpPr>
        <p:spPr/>
        <p:txBody>
          <a:bodyPr/>
          <a:lstStyle/>
          <a:p>
            <a:fld id="{56EB8D70-401A-4310-8043-0D5BBC0BF2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408A8472-73F8-4E3D-A70F-848FBEC0D553}" type="datetimeFigureOut">
              <a:rPr lang="en-US" smtClean="0"/>
              <a:pPr/>
              <a:t>1/5/2020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914401"/>
            <a:ext cx="2057400" cy="5211763"/>
          </a:xfrm>
        </p:spPr>
        <p:txBody>
          <a:bodyPr vert="eaVert"/>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914401"/>
            <a:ext cx="6019800" cy="5211763"/>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408A8472-73F8-4E3D-A70F-848FBEC0D553}" type="datetimeFigureOut">
              <a:rPr lang="en-US" smtClean="0"/>
              <a:pPr/>
              <a:t>1/5/2020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408A8472-73F8-4E3D-A70F-848FBEC0D553}" type="datetimeFigureOut">
              <a:rPr lang="en-US" smtClean="0"/>
              <a:pPr/>
              <a:t>1/5/2020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a:t>Faceți clic pentru a edita stilurile de text Coordonator</a:t>
            </a:r>
          </a:p>
        </p:txBody>
      </p:sp>
      <p:sp>
        <p:nvSpPr>
          <p:cNvPr id="4" name="Substituent dată 3"/>
          <p:cNvSpPr>
            <a:spLocks noGrp="1"/>
          </p:cNvSpPr>
          <p:nvPr>
            <p:ph type="dt" sz="half" idx="10"/>
          </p:nvPr>
        </p:nvSpPr>
        <p:spPr/>
        <p:txBody>
          <a:bodyPr/>
          <a:lstStyle/>
          <a:p>
            <a:fld id="{408A8472-73F8-4E3D-A70F-848FBEC0D553}" type="datetimeFigureOut">
              <a:rPr lang="en-US" smtClean="0"/>
              <a:pPr/>
              <a:t>1/5/2020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6EB8D70-401A-4310-8043-0D5BBC0BF2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lstStyle/>
          <a:p>
            <a:r>
              <a:rPr kumimoji="0" lang="ro-RO"/>
              <a:t>Faceți clic pentru a edita stilul de titlu Coordonator</a:t>
            </a:r>
            <a:endParaRPr kumimoji="0" lang="en-US"/>
          </a:p>
        </p:txBody>
      </p:sp>
      <p:sp>
        <p:nvSpPr>
          <p:cNvPr id="3" name="Substituent conținut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conținut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408A8472-73F8-4E3D-A70F-848FBEC0D553}" type="datetimeFigureOut">
              <a:rPr lang="en-US" smtClean="0"/>
              <a:pPr/>
              <a:t>1/5/2020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tIns="45720" anchor="b"/>
          <a:lstStyle>
            <a:lvl1pPr>
              <a:defRPr/>
            </a:lvl1pPr>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4" name="Substituent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5" name="Substituent conținut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6" name="Substituent conținut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7" name="Substituent dată 6"/>
          <p:cNvSpPr>
            <a:spLocks noGrp="1"/>
          </p:cNvSpPr>
          <p:nvPr>
            <p:ph type="dt" sz="half" idx="10"/>
          </p:nvPr>
        </p:nvSpPr>
        <p:spPr/>
        <p:txBody>
          <a:bodyPr/>
          <a:lstStyle/>
          <a:p>
            <a:fld id="{408A8472-73F8-4E3D-A70F-848FBEC0D553}" type="datetimeFigureOut">
              <a:rPr lang="en-US" smtClean="0"/>
              <a:pPr/>
              <a:t>1/5/2020</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o-RO"/>
              <a:t>Faceți clic pentru a edita stilul de titlu Coordonator</a:t>
            </a:r>
            <a:endParaRPr kumimoji="0" lang="en-US"/>
          </a:p>
        </p:txBody>
      </p:sp>
      <p:sp>
        <p:nvSpPr>
          <p:cNvPr id="3" name="Substituent dată 2"/>
          <p:cNvSpPr>
            <a:spLocks noGrp="1"/>
          </p:cNvSpPr>
          <p:nvPr>
            <p:ph type="dt" sz="half" idx="10"/>
          </p:nvPr>
        </p:nvSpPr>
        <p:spPr/>
        <p:txBody>
          <a:bodyPr/>
          <a:lstStyle/>
          <a:p>
            <a:fld id="{408A8472-73F8-4E3D-A70F-848FBEC0D553}" type="datetimeFigureOut">
              <a:rPr lang="en-US" smtClean="0"/>
              <a:pPr/>
              <a:t>1/5/2020</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408A8472-73F8-4E3D-A70F-848FBEC0D553}" type="datetimeFigureOut">
              <a:rPr lang="en-US" smtClean="0"/>
              <a:pPr/>
              <a:t>1/5/2020</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o-RO"/>
              <a:t>Faceți clic pentru a edita stilul de titlu Coordonator</a:t>
            </a:r>
            <a:endParaRPr kumimoji="0" lang="en-US"/>
          </a:p>
        </p:txBody>
      </p:sp>
      <p:sp>
        <p:nvSpPr>
          <p:cNvPr id="3" name="Substituent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o-RO"/>
              <a:t>Faceți clic pentru a edita stilurile de text Coordonator</a:t>
            </a:r>
          </a:p>
        </p:txBody>
      </p:sp>
      <p:sp>
        <p:nvSpPr>
          <p:cNvPr id="4" name="Substituent conținut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408A8472-73F8-4E3D-A70F-848FBEC0D553}" type="datetimeFigureOut">
              <a:rPr lang="en-US" smtClean="0"/>
              <a:pPr/>
              <a:t>1/5/2020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6EB8D70-401A-4310-8043-0D5BBC0BF2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Dreptunghi cu un colţ tăiat şi rotunjit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unghi drep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u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o-RO"/>
              <a:t>Faceți clic pentru a edita stilul de titlu Coordonator</a:t>
            </a:r>
            <a:endParaRPr kumimoji="0" lang="en-US"/>
          </a:p>
        </p:txBody>
      </p:sp>
      <p:sp>
        <p:nvSpPr>
          <p:cNvPr id="4" name="Substituent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o-RO"/>
              <a:t>Faceți clic pentru a edita stilurile de text Coordonator</a:t>
            </a:r>
          </a:p>
        </p:txBody>
      </p:sp>
      <p:sp>
        <p:nvSpPr>
          <p:cNvPr id="5" name="Substituent dată 4"/>
          <p:cNvSpPr>
            <a:spLocks noGrp="1"/>
          </p:cNvSpPr>
          <p:nvPr>
            <p:ph type="dt" sz="half" idx="10"/>
          </p:nvPr>
        </p:nvSpPr>
        <p:spPr/>
        <p:txBody>
          <a:bodyPr/>
          <a:lstStyle/>
          <a:p>
            <a:fld id="{408A8472-73F8-4E3D-A70F-848FBEC0D553}" type="datetimeFigureOut">
              <a:rPr lang="en-US" smtClean="0"/>
              <a:pPr/>
              <a:t>1/5/2020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a:xfrm>
            <a:off x="8077200" y="6356350"/>
            <a:ext cx="609600" cy="365125"/>
          </a:xfrm>
        </p:spPr>
        <p:txBody>
          <a:bodyPr/>
          <a:lstStyle/>
          <a:p>
            <a:fld id="{56EB8D70-401A-4310-8043-0D5BBC0BF24B}" type="slidenum">
              <a:rPr lang="en-US" smtClean="0"/>
              <a:pPr/>
              <a:t>‹#›</a:t>
            </a:fld>
            <a:endParaRPr lang="en-US"/>
          </a:p>
        </p:txBody>
      </p:sp>
      <p:sp>
        <p:nvSpPr>
          <p:cNvPr id="3" name="Substituent i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o-RO"/>
              <a:t>Faceți clic pe pictogramă pentru a adăuga o imagine</a:t>
            </a:r>
            <a:endParaRPr kumimoji="0" lang="en-US" dirty="0"/>
          </a:p>
        </p:txBody>
      </p:sp>
      <p:sp>
        <p:nvSpPr>
          <p:cNvPr id="10" name="Formă liberă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ă liberă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ă liberă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ă liberă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ubstituent titl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o-RO"/>
              <a:t>Faceți clic pentru a edita stilul de titlu Coordonator</a:t>
            </a:r>
            <a:endParaRPr kumimoji="0" lang="en-US"/>
          </a:p>
        </p:txBody>
      </p:sp>
      <p:sp>
        <p:nvSpPr>
          <p:cNvPr id="30" name="Substituent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o-RO"/>
              <a:t>Faceți clic pentru a edita stilurile de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
        <p:nvSpPr>
          <p:cNvPr id="10" name="Substituent dată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8A8472-73F8-4E3D-A70F-848FBEC0D553}" type="datetimeFigureOut">
              <a:rPr lang="en-US" smtClean="0"/>
              <a:pPr/>
              <a:t>1/5/2020</a:t>
            </a:fld>
            <a:endParaRPr lang="en-US"/>
          </a:p>
        </p:txBody>
      </p:sp>
      <p:sp>
        <p:nvSpPr>
          <p:cNvPr id="22" name="Substituent subsol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ubstituent număr diapozitiv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EB8D70-401A-4310-8043-0D5BBC0BF24B}" type="slidenum">
              <a:rPr lang="en-US" smtClean="0"/>
              <a:pPr/>
              <a:t>‹#›</a:t>
            </a:fld>
            <a:endParaRPr lang="en-US"/>
          </a:p>
        </p:txBody>
      </p:sp>
      <p:grpSp>
        <p:nvGrpSpPr>
          <p:cNvPr id="2" name="Grupare 1"/>
          <p:cNvGrpSpPr/>
          <p:nvPr/>
        </p:nvGrpSpPr>
        <p:grpSpPr>
          <a:xfrm>
            <a:off x="-19017" y="202408"/>
            <a:ext cx="9180548" cy="649224"/>
            <a:chOff x="-19045" y="216550"/>
            <a:chExt cx="9180548" cy="649224"/>
          </a:xfrm>
        </p:grpSpPr>
        <p:sp>
          <p:nvSpPr>
            <p:cNvPr id="12" name="Formă liberă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ă liberă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devarul.ro/life-style/stil-de-viata/ziua-mondiala-apei--modalitati-poti-economisi-apa-binele-planetei-1_532d7a3f0d133766a820eeb9/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381000" y="1922204"/>
            <a:ext cx="7851648" cy="1828800"/>
          </a:xfrm>
        </p:spPr>
        <p:txBody>
          <a:bodyPr/>
          <a:lstStyle/>
          <a:p>
            <a:pPr algn="ctr"/>
            <a:r>
              <a:rPr lang="en-US" dirty="0">
                <a:solidFill>
                  <a:schemeClr val="tx1"/>
                </a:solidFill>
                <a:latin typeface="Comic Sans MS" pitchFamily="66" charset="0"/>
              </a:rPr>
              <a:t>Saving water</a:t>
            </a:r>
          </a:p>
        </p:txBody>
      </p:sp>
      <p:sp>
        <p:nvSpPr>
          <p:cNvPr id="3" name="Subtitlu 2"/>
          <p:cNvSpPr>
            <a:spLocks noGrp="1"/>
          </p:cNvSpPr>
          <p:nvPr>
            <p:ph type="subTitle" idx="1"/>
          </p:nvPr>
        </p:nvSpPr>
        <p:spPr>
          <a:xfrm>
            <a:off x="381000" y="3886200"/>
            <a:ext cx="8305800" cy="1066800"/>
          </a:xfrm>
        </p:spPr>
        <p:txBody>
          <a:bodyPr>
            <a:normAutofit/>
          </a:bodyPr>
          <a:lstStyle/>
          <a:p>
            <a:pPr algn="ctr"/>
            <a:r>
              <a:rPr lang="en-US" sz="3600" dirty="0"/>
              <a:t>~water consumption in our high school~</a:t>
            </a:r>
          </a:p>
        </p:txBody>
      </p:sp>
      <p:pic>
        <p:nvPicPr>
          <p:cNvPr id="5" name="Imagine 4">
            <a:extLst>
              <a:ext uri="{FF2B5EF4-FFF2-40B4-BE49-F238E27FC236}">
                <a16:creationId xmlns:a16="http://schemas.microsoft.com/office/drawing/2014/main" id="{38B35E7F-844C-4BF0-A3B4-A05514F55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55731"/>
            <a:ext cx="642677" cy="642677"/>
          </a:xfrm>
          <a:prstGeom prst="rect">
            <a:avLst/>
          </a:prstGeom>
        </p:spPr>
      </p:pic>
      <p:pic>
        <p:nvPicPr>
          <p:cNvPr id="6" name="Imagine 5">
            <a:extLst>
              <a:ext uri="{FF2B5EF4-FFF2-40B4-BE49-F238E27FC236}">
                <a16:creationId xmlns:a16="http://schemas.microsoft.com/office/drawing/2014/main" id="{B5F3EB2F-C85C-41D0-8A9A-6A7F73A9C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31725"/>
            <a:ext cx="1417314" cy="404947"/>
          </a:xfrm>
          <a:prstGeom prst="rect">
            <a:avLst/>
          </a:prstGeom>
        </p:spPr>
      </p:pic>
      <p:sp>
        <p:nvSpPr>
          <p:cNvPr id="7" name="CasetăText 6">
            <a:extLst>
              <a:ext uri="{FF2B5EF4-FFF2-40B4-BE49-F238E27FC236}">
                <a16:creationId xmlns:a16="http://schemas.microsoft.com/office/drawing/2014/main" id="{F253A659-F8C3-4BD7-B165-8F3D719F9774}"/>
              </a:ext>
            </a:extLst>
          </p:cNvPr>
          <p:cNvSpPr txBox="1"/>
          <p:nvPr/>
        </p:nvSpPr>
        <p:spPr>
          <a:xfrm>
            <a:off x="3550546" y="6071425"/>
            <a:ext cx="5593454" cy="400110"/>
          </a:xfrm>
          <a:prstGeom prst="rect">
            <a:avLst/>
          </a:prstGeom>
          <a:noFill/>
        </p:spPr>
        <p:txBody>
          <a:bodyPr wrap="none" rtlCol="0">
            <a:spAutoFit/>
          </a:bodyPr>
          <a:lstStyle/>
          <a:p>
            <a:r>
              <a:rPr lang="ro-RO" sz="2000" dirty="0"/>
              <a:t>Emanuel </a:t>
            </a:r>
            <a:r>
              <a:rPr lang="ro-RO" sz="2000" dirty="0" err="1"/>
              <a:t>Gagea</a:t>
            </a:r>
            <a:r>
              <a:rPr lang="ro-RO" sz="2000" dirty="0"/>
              <a:t>-Horga &amp; George-Ciprian Melinte</a:t>
            </a:r>
            <a:endParaRPr lang="en-US" sz="2000" dirty="0"/>
          </a:p>
        </p:txBody>
      </p:sp>
      <p:sp>
        <p:nvSpPr>
          <p:cNvPr id="8" name="Dreptunghi 7">
            <a:extLst>
              <a:ext uri="{FF2B5EF4-FFF2-40B4-BE49-F238E27FC236}">
                <a16:creationId xmlns:a16="http://schemas.microsoft.com/office/drawing/2014/main" id="{E792DC47-73DE-4A6E-A0A8-6CB5FCFD9569}"/>
              </a:ext>
            </a:extLst>
          </p:cNvPr>
          <p:cNvSpPr/>
          <p:nvPr/>
        </p:nvSpPr>
        <p:spPr>
          <a:xfrm>
            <a:off x="2022778" y="828365"/>
            <a:ext cx="5978222" cy="954107"/>
          </a:xfrm>
          <a:prstGeom prst="rect">
            <a:avLst/>
          </a:prstGeom>
        </p:spPr>
        <p:txBody>
          <a:bodyPr wrap="square">
            <a:spAutoFit/>
          </a:bodyPr>
          <a:lstStyle/>
          <a:p>
            <a:pPr algn="ctr"/>
            <a:r>
              <a:rPr lang="ro-RO" sz="2800" dirty="0">
                <a:latin typeface="Constantia" panose="02030602050306030303" pitchFamily="18" charset="0"/>
              </a:rPr>
              <a:t>The </a:t>
            </a:r>
            <a:r>
              <a:rPr lang="en-US" sz="2800" dirty="0">
                <a:latin typeface="Constantia" panose="02030602050306030303" pitchFamily="18" charset="0"/>
              </a:rPr>
              <a:t>National Military </a:t>
            </a:r>
            <a:r>
              <a:rPr lang="ro-RO" sz="2800" dirty="0" err="1">
                <a:latin typeface="Constantia" panose="02030602050306030303" pitchFamily="18" charset="0"/>
              </a:rPr>
              <a:t>High</a:t>
            </a:r>
            <a:r>
              <a:rPr lang="ro-RO" sz="2800" dirty="0">
                <a:latin typeface="Constantia" panose="02030602050306030303" pitchFamily="18" charset="0"/>
              </a:rPr>
              <a:t> </a:t>
            </a:r>
            <a:r>
              <a:rPr lang="ro-RO" sz="2800" dirty="0" err="1">
                <a:latin typeface="Constantia" panose="02030602050306030303" pitchFamily="18" charset="0"/>
              </a:rPr>
              <a:t>School</a:t>
            </a:r>
            <a:r>
              <a:rPr lang="en-US" sz="2800" dirty="0">
                <a:latin typeface="Constantia" panose="02030602050306030303" pitchFamily="18" charset="0"/>
              </a:rPr>
              <a:t> </a:t>
            </a:r>
            <a:endParaRPr lang="ro-RO" sz="2800" dirty="0">
              <a:latin typeface="Constantia" panose="02030602050306030303" pitchFamily="18" charset="0"/>
            </a:endParaRPr>
          </a:p>
          <a:p>
            <a:pPr algn="ctr"/>
            <a:r>
              <a:rPr lang="en-US" sz="2800" dirty="0">
                <a:latin typeface="Constantia" panose="02030602050306030303" pitchFamily="18" charset="0"/>
              </a:rPr>
              <a:t>“</a:t>
            </a:r>
            <a:r>
              <a:rPr lang="ro-RO" sz="2800" dirty="0">
                <a:latin typeface="Constantia" panose="02030602050306030303" pitchFamily="18" charset="0"/>
              </a:rPr>
              <a:t>S</a:t>
            </a:r>
            <a:r>
              <a:rPr lang="en-US" sz="2800" dirty="0" err="1">
                <a:latin typeface="Constantia" panose="02030602050306030303" pitchFamily="18" charset="0"/>
              </a:rPr>
              <a:t>tefan</a:t>
            </a:r>
            <a:r>
              <a:rPr lang="en-US" sz="2800" dirty="0">
                <a:latin typeface="Constantia" panose="02030602050306030303" pitchFamily="18" charset="0"/>
              </a:rPr>
              <a:t> </a:t>
            </a:r>
            <a:r>
              <a:rPr lang="en-US" sz="2800" dirty="0" err="1">
                <a:latin typeface="Constantia" panose="02030602050306030303" pitchFamily="18" charset="0"/>
              </a:rPr>
              <a:t>cel</a:t>
            </a:r>
            <a:r>
              <a:rPr lang="en-US" sz="2800" dirty="0">
                <a:latin typeface="Constantia" panose="02030602050306030303" pitchFamily="18" charset="0"/>
              </a:rPr>
              <a:t> Mare”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935480"/>
            <a:ext cx="8229600" cy="2407920"/>
          </a:xfrm>
        </p:spPr>
        <p:txBody>
          <a:bodyPr/>
          <a:lstStyle/>
          <a:p>
            <a:pPr marL="0" indent="0">
              <a:buNone/>
            </a:pPr>
            <a:r>
              <a:rPr lang="en-US" dirty="0"/>
              <a:t>Bibliography:  </a:t>
            </a:r>
          </a:p>
          <a:p>
            <a:r>
              <a:rPr lang="en-US" dirty="0">
                <a:hlinkClick r:id="rId2"/>
              </a:rPr>
              <a:t>https://adevarul.ro/life-style/stil-de-viata/ziua-mondiala-apei--modalitati-poti-economisi-apa-binele-planetei-1_532d7a3f0d133766a820eeb9/index.html</a:t>
            </a:r>
            <a:endParaRPr lang="en-US" dirty="0">
              <a:solidFill>
                <a:srgbClr val="FF0000"/>
              </a:solidFill>
            </a:endParaRPr>
          </a:p>
        </p:txBody>
      </p:sp>
      <p:sp>
        <p:nvSpPr>
          <p:cNvPr id="4" name="Text Box 2">
            <a:extLst>
              <a:ext uri="{FF2B5EF4-FFF2-40B4-BE49-F238E27FC236}">
                <a16:creationId xmlns:a16="http://schemas.microsoft.com/office/drawing/2014/main" id="{0F826703-41B4-4A3A-885A-0C75602D708E}"/>
              </a:ext>
            </a:extLst>
          </p:cNvPr>
          <p:cNvSpPr txBox="1">
            <a:spLocks noChangeArrowheads="1"/>
          </p:cNvSpPr>
          <p:nvPr/>
        </p:nvSpPr>
        <p:spPr bwMode="auto">
          <a:xfrm>
            <a:off x="152400" y="5979827"/>
            <a:ext cx="8822432" cy="878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rebuchet MS" panose="020B0603020202020204" pitchFamily="34" charset="0"/>
              </a:rPr>
              <a:t>"This project has been funded with support from the European Commission. This publication[communication] reflects the views only of the author, and the Commission cannot be held responsible for any use which may be made of the information contained therein."</a:t>
            </a:r>
            <a:r>
              <a:rPr kumimoji="0" lang="en-US" altLang="en-US" sz="1200" b="0" i="0" u="none" strike="noStrike" cap="none" normalizeH="0" baseline="0" dirty="0">
                <a:ln>
                  <a:noFill/>
                </a:ln>
                <a:solidFill>
                  <a:srgbClr val="000000"/>
                </a:solidFill>
                <a:effectLst/>
                <a:latin typeface="Times New Roman" panose="02020603050405020304" pitchFamily="18" charset="0"/>
              </a:rPr>
              <a:t> </a:t>
            </a:r>
          </a:p>
          <a:p>
            <a:pPr lvl="0" algn="ctr" eaLnBrk="0" fontAlgn="base" hangingPunct="0">
              <a:spcBef>
                <a:spcPct val="0"/>
              </a:spcBef>
              <a:spcAft>
                <a:spcPct val="0"/>
              </a:spcAft>
            </a:pPr>
            <a:r>
              <a:rPr lang="ro-RO" sz="1200" dirty="0">
                <a:latin typeface="Trebuchet MS" panose="020B0603020202020204" pitchFamily="34" charset="0"/>
              </a:rPr>
              <a:t>2019-1-RO01-KA229-063127</a:t>
            </a:r>
            <a:r>
              <a:rPr lang="ro-RO" b="1" dirty="0"/>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133600" y="2667000"/>
            <a:ext cx="4800600" cy="1143000"/>
          </a:xfrm>
        </p:spPr>
        <p:txBody>
          <a:bodyPr>
            <a:normAutofit fontScale="90000"/>
          </a:bodyPr>
          <a:lstStyle/>
          <a:p>
            <a:pPr algn="ctr"/>
            <a:r>
              <a:rPr lang="en-US" b="1" i="1" dirty="0">
                <a:effectLst>
                  <a:outerShdw blurRad="38100" dist="38100" dir="2700000" algn="tl">
                    <a:srgbClr val="000000">
                      <a:alpha val="43137"/>
                    </a:srgbClr>
                  </a:outerShdw>
                </a:effectLst>
                <a:latin typeface="Lucida Fax" pitchFamily="18" charset="0"/>
              </a:rPr>
              <a:t>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990600"/>
            <a:ext cx="8229600" cy="4724400"/>
          </a:xfrm>
        </p:spPr>
        <p:txBody>
          <a:bodyPr>
            <a:noAutofit/>
          </a:bodyPr>
          <a:lstStyle/>
          <a:p>
            <a:pPr algn="ctr"/>
            <a:r>
              <a:rPr lang="en-US" sz="4400" b="1" dirty="0">
                <a:latin typeface="Lucida Fax" pitchFamily="18" charset="0"/>
              </a:rPr>
              <a:t>We can save water in a day by following our daily routine, but we must change some little details which can make a big difference like the next ones:</a:t>
            </a:r>
          </a:p>
        </p:txBody>
      </p:sp>
    </p:spTree>
    <p:extLst>
      <p:ext uri="{BB962C8B-B14F-4D97-AF65-F5344CB8AC3E}">
        <p14:creationId xmlns:p14="http://schemas.microsoft.com/office/powerpoint/2010/main" val="206086446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conținut 2"/>
          <p:cNvSpPr>
            <a:spLocks noGrp="1"/>
          </p:cNvSpPr>
          <p:nvPr>
            <p:ph idx="4294967295"/>
          </p:nvPr>
        </p:nvSpPr>
        <p:spPr>
          <a:xfrm>
            <a:off x="304800" y="838200"/>
            <a:ext cx="8229600" cy="2057400"/>
          </a:xfrm>
        </p:spPr>
        <p:txBody>
          <a:bodyPr>
            <a:normAutofit/>
          </a:bodyPr>
          <a:lstStyle/>
          <a:p>
            <a:r>
              <a:rPr lang="en-US" dirty="0"/>
              <a:t>Water is the essence of life, but for saving it we can use reusable bottles made of stainless steel or resistant plastic; in this way we don’t pollute the earth.</a:t>
            </a:r>
          </a:p>
          <a:p>
            <a:pPr>
              <a:buNone/>
            </a:pPr>
            <a:r>
              <a:rPr lang="en-US" dirty="0"/>
              <a:t>          ~To bottle a liter of water we lose two more.</a:t>
            </a:r>
          </a:p>
        </p:txBody>
      </p:sp>
      <p:pic>
        <p:nvPicPr>
          <p:cNvPr id="6" name="Imagine 5" descr="646x404.jpg"/>
          <p:cNvPicPr>
            <a:picLocks noChangeAspect="1"/>
          </p:cNvPicPr>
          <p:nvPr/>
        </p:nvPicPr>
        <p:blipFill>
          <a:blip r:embed="rId2"/>
          <a:stretch>
            <a:fillRect/>
          </a:stretch>
        </p:blipFill>
        <p:spPr>
          <a:xfrm>
            <a:off x="1447800" y="2667000"/>
            <a:ext cx="6153150" cy="38481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52400" y="914400"/>
            <a:ext cx="4724400" cy="2667000"/>
          </a:xfrm>
        </p:spPr>
        <p:txBody>
          <a:bodyPr>
            <a:normAutofit lnSpcReduction="10000"/>
          </a:bodyPr>
          <a:lstStyle/>
          <a:p>
            <a:r>
              <a:rPr lang="en-US" dirty="0"/>
              <a:t>In the cold season, when a tea or hot chocolate  with marshmallows is welcomed, we can save water by boiling just as much as we need and approximate what amount we need per person.</a:t>
            </a:r>
          </a:p>
        </p:txBody>
      </p:sp>
      <p:pic>
        <p:nvPicPr>
          <p:cNvPr id="4" name="Imagine 3" descr="69385334.jpg"/>
          <p:cNvPicPr>
            <a:picLocks noChangeAspect="1"/>
          </p:cNvPicPr>
          <p:nvPr/>
        </p:nvPicPr>
        <p:blipFill>
          <a:blip r:embed="rId2"/>
          <a:stretch>
            <a:fillRect/>
          </a:stretch>
        </p:blipFill>
        <p:spPr>
          <a:xfrm>
            <a:off x="5105400" y="762000"/>
            <a:ext cx="3860800" cy="2895600"/>
          </a:xfrm>
          <a:prstGeom prst="rect">
            <a:avLst/>
          </a:prstGeom>
          <a:ln>
            <a:noFill/>
          </a:ln>
          <a:effectLst>
            <a:softEdge rad="112500"/>
          </a:effectLst>
        </p:spPr>
      </p:pic>
      <p:pic>
        <p:nvPicPr>
          <p:cNvPr id="6" name="Imagine 5" descr="untitled.png"/>
          <p:cNvPicPr>
            <a:picLocks noChangeAspect="1"/>
          </p:cNvPicPr>
          <p:nvPr/>
        </p:nvPicPr>
        <p:blipFill>
          <a:blip r:embed="rId3"/>
          <a:stretch>
            <a:fillRect/>
          </a:stretch>
        </p:blipFill>
        <p:spPr>
          <a:xfrm>
            <a:off x="3352799" y="3633760"/>
            <a:ext cx="4911791" cy="3224240"/>
          </a:xfrm>
          <a:prstGeom prst="rect">
            <a:avLst/>
          </a:prstGeom>
          <a:ln>
            <a:noFill/>
          </a:ln>
          <a:effectLst>
            <a:softEdge rad="112500"/>
          </a:effectLst>
        </p:spPr>
      </p:pic>
      <p:pic>
        <p:nvPicPr>
          <p:cNvPr id="7" name="Imagine 6" descr="Hemp-milk-hot-chocolate-seeds-homemade-cocoa-under-10-ingredients-vegan-gluten-free-vegetarian-hot-cocoa-687x1030.jpg"/>
          <p:cNvPicPr>
            <a:picLocks noChangeAspect="1"/>
          </p:cNvPicPr>
          <p:nvPr/>
        </p:nvPicPr>
        <p:blipFill>
          <a:blip r:embed="rId4"/>
          <a:stretch>
            <a:fillRect/>
          </a:stretch>
        </p:blipFill>
        <p:spPr>
          <a:xfrm>
            <a:off x="685800" y="3679702"/>
            <a:ext cx="2133600" cy="3198847"/>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85800"/>
            <a:ext cx="8229600" cy="1752600"/>
          </a:xfrm>
        </p:spPr>
        <p:txBody>
          <a:bodyPr>
            <a:normAutofit fontScale="92500"/>
          </a:bodyPr>
          <a:lstStyle/>
          <a:p>
            <a:pPr algn="ctr"/>
            <a:r>
              <a:rPr lang="en-US" dirty="0"/>
              <a:t>If  water remains you could let it cool down and you can use it for watering the flowers which besides looking good in the ambiance of the room, freshen up the air; for this purpose we can collect the rain water too.</a:t>
            </a:r>
          </a:p>
        </p:txBody>
      </p:sp>
      <p:pic>
        <p:nvPicPr>
          <p:cNvPr id="5" name="Imagine 4" descr="file-20180704-73300-sazhi.jpg"/>
          <p:cNvPicPr>
            <a:picLocks noChangeAspect="1"/>
          </p:cNvPicPr>
          <p:nvPr/>
        </p:nvPicPr>
        <p:blipFill>
          <a:blip r:embed="rId2"/>
          <a:stretch>
            <a:fillRect/>
          </a:stretch>
        </p:blipFill>
        <p:spPr>
          <a:xfrm>
            <a:off x="1447800" y="2438400"/>
            <a:ext cx="6299200" cy="4191000"/>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990600"/>
            <a:ext cx="8229600" cy="1295400"/>
          </a:xfrm>
        </p:spPr>
        <p:txBody>
          <a:bodyPr>
            <a:normAutofit fontScale="85000" lnSpcReduction="20000"/>
          </a:bodyPr>
          <a:lstStyle/>
          <a:p>
            <a:pPr algn="ctr"/>
            <a:r>
              <a:rPr lang="en-US" dirty="0"/>
              <a:t>As you know the fruits and vegetables should be washed because on their surface there are a lot of bacteria from the store. We must wash them in a bowl, not in the sink because the water accumulates in the bowl until it’s full so we don’t waste any of it.</a:t>
            </a:r>
          </a:p>
        </p:txBody>
      </p:sp>
      <p:pic>
        <p:nvPicPr>
          <p:cNvPr id="9" name="Imagine 8" descr="1.jpg"/>
          <p:cNvPicPr>
            <a:picLocks noChangeAspect="1"/>
          </p:cNvPicPr>
          <p:nvPr/>
        </p:nvPicPr>
        <p:blipFill>
          <a:blip r:embed="rId2"/>
          <a:stretch>
            <a:fillRect/>
          </a:stretch>
        </p:blipFill>
        <p:spPr>
          <a:xfrm>
            <a:off x="4250054" y="4038600"/>
            <a:ext cx="4733925" cy="2667000"/>
          </a:xfrm>
          <a:prstGeom prst="rect">
            <a:avLst/>
          </a:prstGeom>
          <a:ln>
            <a:noFill/>
          </a:ln>
          <a:effectLst>
            <a:softEdge rad="112500"/>
          </a:effectLst>
        </p:spPr>
      </p:pic>
      <p:pic>
        <p:nvPicPr>
          <p:cNvPr id="10" name="Imagine 9" descr="untitled.png"/>
          <p:cNvPicPr>
            <a:picLocks noChangeAspect="1"/>
          </p:cNvPicPr>
          <p:nvPr/>
        </p:nvPicPr>
        <p:blipFill>
          <a:blip r:embed="rId3"/>
          <a:stretch>
            <a:fillRect/>
          </a:stretch>
        </p:blipFill>
        <p:spPr>
          <a:xfrm>
            <a:off x="152400" y="2362200"/>
            <a:ext cx="4129087" cy="3092830"/>
          </a:xfrm>
          <a:prstGeom prst="rect">
            <a:avLst/>
          </a:prstGeom>
          <a:ln>
            <a:noFill/>
          </a:ln>
          <a:effectLst>
            <a:softEdge rad="112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248400" y="1447800"/>
            <a:ext cx="2590800" cy="4648200"/>
          </a:xfrm>
        </p:spPr>
        <p:txBody>
          <a:bodyPr>
            <a:normAutofit/>
          </a:bodyPr>
          <a:lstStyle/>
          <a:p>
            <a:r>
              <a:rPr lang="en-US" dirty="0"/>
              <a:t>When we do the washing up we must not wash small amounts of clothes because this is a way we waste water.</a:t>
            </a:r>
          </a:p>
          <a:p>
            <a:endParaRPr lang="en-US" dirty="0"/>
          </a:p>
        </p:txBody>
      </p:sp>
      <p:pic>
        <p:nvPicPr>
          <p:cNvPr id="4" name="Imagine 3" descr="Motherandsonlaundry-GettyImages-838108056-5abc4d95642dca0036b78ce8.jpg"/>
          <p:cNvPicPr>
            <a:picLocks noChangeAspect="1"/>
          </p:cNvPicPr>
          <p:nvPr/>
        </p:nvPicPr>
        <p:blipFill>
          <a:blip r:embed="rId2"/>
          <a:stretch>
            <a:fillRect/>
          </a:stretch>
        </p:blipFill>
        <p:spPr>
          <a:xfrm>
            <a:off x="152400" y="1447800"/>
            <a:ext cx="6096000" cy="4429652"/>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37799" y="1143000"/>
            <a:ext cx="6734601" cy="1143000"/>
          </a:xfrm>
        </p:spPr>
        <p:txBody>
          <a:bodyPr>
            <a:noAutofit/>
          </a:bodyPr>
          <a:lstStyle/>
          <a:p>
            <a:pPr algn="ctr"/>
            <a:r>
              <a:rPr lang="en-US" sz="4400" b="1" dirty="0">
                <a:latin typeface="Lucida Fax" pitchFamily="18" charset="0"/>
              </a:rPr>
              <a:t>Water consumption in our school</a:t>
            </a:r>
          </a:p>
        </p:txBody>
      </p:sp>
      <p:sp>
        <p:nvSpPr>
          <p:cNvPr id="3" name="Dreptunghi 2">
            <a:extLst>
              <a:ext uri="{FF2B5EF4-FFF2-40B4-BE49-F238E27FC236}">
                <a16:creationId xmlns:a16="http://schemas.microsoft.com/office/drawing/2014/main" id="{EAAA60D5-15A1-4570-A2FA-CF23A12A3C56}"/>
              </a:ext>
            </a:extLst>
          </p:cNvPr>
          <p:cNvSpPr/>
          <p:nvPr/>
        </p:nvSpPr>
        <p:spPr>
          <a:xfrm>
            <a:off x="609600" y="2438400"/>
            <a:ext cx="7697172" cy="2862322"/>
          </a:xfrm>
          <a:prstGeom prst="rect">
            <a:avLst/>
          </a:prstGeom>
        </p:spPr>
        <p:txBody>
          <a:bodyPr wrap="none">
            <a:spAutoFit/>
          </a:bodyPr>
          <a:lstStyle/>
          <a:p>
            <a:r>
              <a:rPr lang="en-US" dirty="0"/>
              <a:t>Average daily water consumption per pupil is 170 lit</a:t>
            </a:r>
            <a:r>
              <a:rPr lang="ro-RO" dirty="0"/>
              <a:t>e</a:t>
            </a:r>
            <a:r>
              <a:rPr lang="en-US" dirty="0" err="1"/>
              <a:t>rs</a:t>
            </a:r>
            <a:r>
              <a:rPr lang="en-US" dirty="0"/>
              <a:t> per day. This means:</a:t>
            </a:r>
          </a:p>
          <a:p>
            <a:pPr marL="285750" indent="-285750">
              <a:buFontTx/>
              <a:buChar char="-"/>
            </a:pPr>
            <a:r>
              <a:rPr lang="en-US" dirty="0"/>
              <a:t>Food preparation and cleaning</a:t>
            </a:r>
            <a:r>
              <a:rPr lang="ro-RO" dirty="0"/>
              <a:t> </a:t>
            </a:r>
            <a:r>
              <a:rPr lang="en-US" dirty="0"/>
              <a:t>the</a:t>
            </a:r>
            <a:r>
              <a:rPr lang="ro-RO" dirty="0"/>
              <a:t> </a:t>
            </a:r>
            <a:r>
              <a:rPr lang="en-US" dirty="0"/>
              <a:t>kitchen</a:t>
            </a:r>
            <a:r>
              <a:rPr lang="ro-RO" dirty="0"/>
              <a:t> </a:t>
            </a:r>
            <a:r>
              <a:rPr lang="en-US" dirty="0"/>
              <a:t>utensils </a:t>
            </a:r>
          </a:p>
          <a:p>
            <a:pPr marL="285750" indent="-285750">
              <a:buFontTx/>
              <a:buChar char="-"/>
            </a:pPr>
            <a:r>
              <a:rPr lang="en-US" dirty="0"/>
              <a:t>Drinking water</a:t>
            </a:r>
          </a:p>
          <a:p>
            <a:pPr marL="285750" indent="-285750">
              <a:buFontTx/>
              <a:buChar char="-"/>
            </a:pPr>
            <a:r>
              <a:rPr lang="en-US" dirty="0"/>
              <a:t>Pe</a:t>
            </a:r>
            <a:r>
              <a:rPr lang="ro-RO" dirty="0"/>
              <a:t>r</a:t>
            </a:r>
            <a:r>
              <a:rPr lang="en-US" dirty="0" err="1"/>
              <a:t>sonal</a:t>
            </a:r>
            <a:r>
              <a:rPr lang="en-US" dirty="0"/>
              <a:t>  hygiene</a:t>
            </a:r>
          </a:p>
          <a:p>
            <a:pPr marL="742950" lvl="1" indent="-285750">
              <a:buFontTx/>
              <a:buChar char="-"/>
            </a:pPr>
            <a:r>
              <a:rPr lang="en-US" dirty="0"/>
              <a:t>Shower</a:t>
            </a:r>
          </a:p>
          <a:p>
            <a:pPr marL="742950" lvl="1" indent="-285750">
              <a:buFontTx/>
              <a:buChar char="-"/>
            </a:pPr>
            <a:r>
              <a:rPr lang="en-US" dirty="0"/>
              <a:t>Toilet</a:t>
            </a:r>
          </a:p>
          <a:p>
            <a:pPr marL="742950" lvl="1" indent="-285750">
              <a:buFontTx/>
              <a:buChar char="-"/>
            </a:pPr>
            <a:r>
              <a:rPr lang="en-US" dirty="0"/>
              <a:t>Washing dishes by hand and  brush the teeth</a:t>
            </a:r>
          </a:p>
          <a:p>
            <a:pPr lvl="1"/>
            <a:endParaRPr lang="en-US" dirty="0"/>
          </a:p>
          <a:p>
            <a:r>
              <a:rPr lang="en-US" dirty="0"/>
              <a:t>To this is added 55 lit</a:t>
            </a:r>
            <a:r>
              <a:rPr lang="ro-RO" dirty="0"/>
              <a:t>e</a:t>
            </a:r>
            <a:r>
              <a:rPr lang="en-US" dirty="0" err="1"/>
              <a:t>rs</a:t>
            </a:r>
            <a:r>
              <a:rPr lang="en-US" dirty="0"/>
              <a:t> per week for washing machine</a:t>
            </a:r>
          </a:p>
          <a:p>
            <a:pPr marL="285750" indent="-285750">
              <a:buFontTx/>
              <a:buChar char="-"/>
            </a:pPr>
            <a:endParaRPr lang="en-US" dirty="0"/>
          </a:p>
        </p:txBody>
      </p:sp>
      <p:sp>
        <p:nvSpPr>
          <p:cNvPr id="4" name="CasetăText 3">
            <a:extLst>
              <a:ext uri="{FF2B5EF4-FFF2-40B4-BE49-F238E27FC236}">
                <a16:creationId xmlns:a16="http://schemas.microsoft.com/office/drawing/2014/main" id="{47FCC946-6686-4688-B02B-BA84FA7B3EB5}"/>
              </a:ext>
            </a:extLst>
          </p:cNvPr>
          <p:cNvSpPr txBox="1"/>
          <p:nvPr/>
        </p:nvSpPr>
        <p:spPr>
          <a:xfrm>
            <a:off x="609600" y="5114835"/>
            <a:ext cx="6841809" cy="1200329"/>
          </a:xfrm>
          <a:prstGeom prst="rect">
            <a:avLst/>
          </a:prstGeom>
          <a:noFill/>
        </p:spPr>
        <p:txBody>
          <a:bodyPr wrap="none" rtlCol="0">
            <a:spAutoFit/>
          </a:bodyPr>
          <a:lstStyle/>
          <a:p>
            <a:r>
              <a:rPr lang="en-US" dirty="0"/>
              <a:t>Annual</a:t>
            </a:r>
            <a:r>
              <a:rPr lang="ro-RO" dirty="0"/>
              <a:t> </a:t>
            </a:r>
            <a:r>
              <a:rPr lang="en-US" dirty="0"/>
              <a:t>consumption</a:t>
            </a:r>
            <a:r>
              <a:rPr lang="ro-RO" dirty="0"/>
              <a:t>: 245 </a:t>
            </a:r>
            <a:r>
              <a:rPr lang="en-US" dirty="0"/>
              <a:t>days</a:t>
            </a:r>
            <a:r>
              <a:rPr lang="ro-RO" dirty="0"/>
              <a:t> x 170 </a:t>
            </a:r>
            <a:r>
              <a:rPr lang="en-US" dirty="0"/>
              <a:t>lit</a:t>
            </a:r>
            <a:r>
              <a:rPr lang="ro-RO" dirty="0"/>
              <a:t>e</a:t>
            </a:r>
            <a:r>
              <a:rPr lang="en-US" dirty="0" err="1"/>
              <a:t>rs</a:t>
            </a:r>
            <a:r>
              <a:rPr lang="ro-RO" dirty="0"/>
              <a:t> = 41650 </a:t>
            </a:r>
            <a:r>
              <a:rPr lang="ro-RO" dirty="0" err="1"/>
              <a:t>liters</a:t>
            </a:r>
            <a:endParaRPr lang="ro-RO" dirty="0"/>
          </a:p>
          <a:p>
            <a:r>
              <a:rPr lang="ro-RO" dirty="0"/>
              <a:t>		        35 </a:t>
            </a:r>
            <a:r>
              <a:rPr lang="en-US" dirty="0"/>
              <a:t>week</a:t>
            </a:r>
            <a:r>
              <a:rPr lang="ro-RO" dirty="0"/>
              <a:t> x  55 </a:t>
            </a:r>
            <a:r>
              <a:rPr lang="ro-RO" dirty="0" err="1"/>
              <a:t>liters</a:t>
            </a:r>
            <a:r>
              <a:rPr lang="ro-RO" dirty="0"/>
              <a:t> =    1925 </a:t>
            </a:r>
            <a:r>
              <a:rPr lang="ro-RO" dirty="0" err="1"/>
              <a:t>liters</a:t>
            </a:r>
            <a:endParaRPr lang="ro-RO" dirty="0"/>
          </a:p>
          <a:p>
            <a:r>
              <a:rPr lang="ro-RO" dirty="0"/>
              <a:t>				            --------------</a:t>
            </a:r>
          </a:p>
          <a:p>
            <a:r>
              <a:rPr lang="ro-RO" dirty="0"/>
              <a:t>				             43575 </a:t>
            </a:r>
            <a:r>
              <a:rPr lang="ro-RO" dirty="0" err="1"/>
              <a:t>liters</a:t>
            </a:r>
            <a:r>
              <a:rPr lang="ro-RO" dirty="0"/>
              <a:t> (43.57m</a:t>
            </a:r>
            <a:r>
              <a:rPr lang="ro-RO" baseline="30000" dirty="0"/>
              <a:t>3</a:t>
            </a:r>
            <a:r>
              <a:rPr lang="ro-RO" dirty="0"/>
              <a:t>)</a:t>
            </a:r>
            <a:endParaRPr lang="en-US" dirty="0"/>
          </a:p>
        </p:txBody>
      </p:sp>
      <p:pic>
        <p:nvPicPr>
          <p:cNvPr id="1032" name="Picture 8" descr="Imagine similară">
            <a:extLst>
              <a:ext uri="{FF2B5EF4-FFF2-40B4-BE49-F238E27FC236}">
                <a16:creationId xmlns:a16="http://schemas.microsoft.com/office/drawing/2014/main" id="{584C16B1-2289-43C9-B277-80E9FC7CEA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492" y="3095714"/>
            <a:ext cx="2253308" cy="22382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295400"/>
            <a:ext cx="8229600" cy="4389120"/>
          </a:xfrm>
        </p:spPr>
        <p:txBody>
          <a:bodyPr>
            <a:normAutofit lnSpcReduction="10000"/>
          </a:bodyPr>
          <a:lstStyle/>
          <a:p>
            <a:r>
              <a:rPr lang="en-US" dirty="0"/>
              <a:t>We are a big school and we have over 450 pupils; the majority of them do sports. They  work hard to reach their target and they need to take a shower even three times a day.</a:t>
            </a:r>
          </a:p>
          <a:p>
            <a:endParaRPr lang="en-US" dirty="0"/>
          </a:p>
          <a:p>
            <a:r>
              <a:rPr lang="en-US" dirty="0"/>
              <a:t>A huge amount of water goes to the </a:t>
            </a:r>
            <a:r>
              <a:rPr lang="en-US" dirty="0" err="1"/>
              <a:t>cantine</a:t>
            </a:r>
            <a:r>
              <a:rPr lang="en-US" dirty="0"/>
              <a:t>, where we eat three times a day.</a:t>
            </a:r>
          </a:p>
          <a:p>
            <a:endParaRPr lang="en-US" dirty="0"/>
          </a:p>
          <a:p>
            <a:r>
              <a:rPr lang="en-US" dirty="0"/>
              <a:t>Every Friday we have administrative program where we do the cleaning and there goes a good amount of water for cleaning.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TotalTime>
  <Words>511</Words>
  <Application>Microsoft Office PowerPoint</Application>
  <PresentationFormat>Expunere pe ecran (4:3)</PresentationFormat>
  <Paragraphs>36</Paragraphs>
  <Slides>11</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11</vt:i4>
      </vt:variant>
    </vt:vector>
  </HeadingPairs>
  <TitlesOfParts>
    <vt:vector size="20" baseType="lpstr">
      <vt:lpstr>Arial</vt:lpstr>
      <vt:lpstr>Calibri</vt:lpstr>
      <vt:lpstr>Comic Sans MS</vt:lpstr>
      <vt:lpstr>Constantia</vt:lpstr>
      <vt:lpstr>Lucida Fax</vt:lpstr>
      <vt:lpstr>Times New Roman</vt:lpstr>
      <vt:lpstr>Trebuchet MS</vt:lpstr>
      <vt:lpstr>Wingdings 2</vt:lpstr>
      <vt:lpstr>Flux</vt:lpstr>
      <vt:lpstr>Saving water</vt:lpstr>
      <vt:lpstr>We can save water in a day by following our daily routine, but we must change some little details which can make a big difference like the next ones:</vt:lpstr>
      <vt:lpstr>Prezentare PowerPoint</vt:lpstr>
      <vt:lpstr>Prezentare PowerPoint</vt:lpstr>
      <vt:lpstr>Prezentare PowerPoint</vt:lpstr>
      <vt:lpstr>Prezentare PowerPoint</vt:lpstr>
      <vt:lpstr>Prezentare PowerPoint</vt:lpstr>
      <vt:lpstr>Water consumption in our school</vt:lpstr>
      <vt:lpstr>Prezentare PowerPoint</vt:lpstr>
      <vt:lpstr>Prezentare PowerPoint</vt:lpstr>
      <vt:lpstr>Thank you for your attention!</vt:lpstr>
    </vt:vector>
  </TitlesOfParts>
  <Company>Unitate Scolara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consumption in our high school</dc:title>
  <dc:creator>gagea.emanuel</dc:creator>
  <cp:lastModifiedBy>Gabi</cp:lastModifiedBy>
  <cp:revision>37</cp:revision>
  <dcterms:created xsi:type="dcterms:W3CDTF">2019-12-14T06:20:13Z</dcterms:created>
  <dcterms:modified xsi:type="dcterms:W3CDTF">2020-01-05T13:04:13Z</dcterms:modified>
</cp:coreProperties>
</file>