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&lt;data/ora&gt;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it-IT" sz="1400" spc="-1" strike="noStrike">
                <a:latin typeface="Times New Roman"/>
              </a:rPr>
              <a:t>&lt;piè di pagina&gt;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18C4124F-23AD-49BC-AF80-F86FDD011E3C}" type="slidenum">
              <a:rPr b="0" lang="it-IT" sz="1400" spc="-1" strike="noStrike">
                <a:latin typeface="Times New Roman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1590840" y="732600"/>
            <a:ext cx="6959520" cy="4249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1" lang="it-IT" sz="2800" spc="-1" strike="noStrike">
                <a:solidFill>
                  <a:srgbClr val="c10000"/>
                </a:solidFill>
                <a:latin typeface="Constantia-Bold"/>
                <a:ea typeface="Constantia-Bold"/>
              </a:rPr>
              <a:t>General information about 2</a:t>
            </a:r>
            <a:r>
              <a:rPr b="1" lang="it-IT" sz="1600" spc="-1" strike="noStrike">
                <a:solidFill>
                  <a:srgbClr val="c10000"/>
                </a:solidFill>
                <a:latin typeface="Constantia-Bold"/>
                <a:ea typeface="Constantia-Bold"/>
              </a:rPr>
              <a:t>nd </a:t>
            </a:r>
            <a:r>
              <a:rPr b="1" lang="it-IT" sz="2800" spc="-1" strike="noStrike">
                <a:solidFill>
                  <a:srgbClr val="c10000"/>
                </a:solidFill>
                <a:latin typeface="Constantia-Bold"/>
                <a:ea typeface="Constantia-Bold"/>
              </a:rPr>
              <a:t>gymnasium of</a:t>
            </a:r>
            <a:endParaRPr b="0" lang="it-IT" sz="28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2800" spc="-1" strike="noStrike">
                <a:solidFill>
                  <a:srgbClr val="c10000"/>
                </a:solidFill>
                <a:latin typeface="Constantia-Bold"/>
              </a:rPr>
              <a:t>Corfu!</a:t>
            </a:r>
            <a:endParaRPr b="1" lang="it-IT" sz="2800" spc="-1" strike="noStrike">
              <a:solidFill>
                <a:srgbClr val="c10000"/>
              </a:solidFill>
              <a:latin typeface="Constantia-Bold"/>
              <a:ea typeface="Constantia-Bold"/>
            </a:endParaRPr>
          </a:p>
          <a:p>
            <a:r>
              <a:rPr b="0" lang="it-IT" sz="1450" spc="-1" strike="noStrike">
                <a:solidFill>
                  <a:srgbClr val="d7913e"/>
                </a:solidFill>
                <a:latin typeface="Wingdings2"/>
                <a:ea typeface="Wingdings2"/>
              </a:rPr>
              <a:t> </a:t>
            </a:r>
            <a:r>
              <a:rPr b="1" lang="it-IT" sz="1700" spc="-1" strike="noStrike">
                <a:solidFill>
                  <a:srgbClr val="000000"/>
                </a:solidFill>
                <a:latin typeface="Constantia-Bold"/>
                <a:ea typeface="Constantia-Bold"/>
              </a:rPr>
              <a:t>Where the 2nd gymnasium</a:t>
            </a:r>
            <a:endParaRPr b="0" lang="it-IT" sz="17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700" spc="-1" strike="noStrike">
                <a:solidFill>
                  <a:srgbClr val="000000"/>
                </a:solidFill>
                <a:latin typeface="Constantia-Bold"/>
              </a:rPr>
              <a:t>stands now, there used to be the</a:t>
            </a:r>
            <a:endParaRPr b="1" lang="it-IT" sz="17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700" spc="-1" strike="noStrike">
                <a:solidFill>
                  <a:srgbClr val="000000"/>
                </a:solidFill>
                <a:latin typeface="Constantia-Bold"/>
              </a:rPr>
              <a:t>1st boys Gymnasium. It was</a:t>
            </a:r>
            <a:endParaRPr b="1" lang="it-IT" sz="17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700" spc="-1" strike="noStrike">
                <a:solidFill>
                  <a:srgbClr val="000000"/>
                </a:solidFill>
                <a:latin typeface="Constantia-Bold"/>
              </a:rPr>
              <a:t>founded in 1865 and it was the 1st</a:t>
            </a:r>
            <a:endParaRPr b="1" lang="it-IT" sz="17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700" spc="-1" strike="noStrike">
                <a:solidFill>
                  <a:srgbClr val="000000"/>
                </a:solidFill>
                <a:latin typeface="Constantia-Bold"/>
              </a:rPr>
              <a:t>public school in Corfu after the</a:t>
            </a:r>
            <a:endParaRPr b="1" lang="it-IT" sz="17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700" spc="-1" strike="noStrike">
                <a:solidFill>
                  <a:srgbClr val="000000"/>
                </a:solidFill>
                <a:latin typeface="Constantia-Bold"/>
              </a:rPr>
              <a:t>unification of the Ionian islands</a:t>
            </a:r>
            <a:endParaRPr b="1" lang="it-IT" sz="17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700" spc="-1" strike="noStrike">
                <a:solidFill>
                  <a:srgbClr val="000000"/>
                </a:solidFill>
                <a:latin typeface="Constantia-Bold"/>
              </a:rPr>
              <a:t>with Greece. It was housed in the</a:t>
            </a:r>
            <a:endParaRPr b="1" lang="it-IT" sz="17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700" spc="-1" strike="noStrike">
                <a:solidFill>
                  <a:srgbClr val="000000"/>
                </a:solidFill>
                <a:latin typeface="Constantia-Bold"/>
              </a:rPr>
              <a:t>Grimani barracks up until</a:t>
            </a:r>
            <a:endParaRPr b="1" lang="it-IT" sz="17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700" spc="-1" strike="noStrike">
                <a:solidFill>
                  <a:srgbClr val="000000"/>
                </a:solidFill>
                <a:latin typeface="Constantia-Bold"/>
              </a:rPr>
              <a:t>September 1943 when it was</a:t>
            </a:r>
            <a:endParaRPr b="1" lang="it-IT" sz="17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700" spc="-1" strike="noStrike">
                <a:solidFill>
                  <a:srgbClr val="000000"/>
                </a:solidFill>
                <a:latin typeface="Constantia-Bold"/>
              </a:rPr>
              <a:t>bombed. After hasty repairs,part</a:t>
            </a:r>
            <a:endParaRPr b="1" lang="it-IT" sz="17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700" spc="-1" strike="noStrike">
                <a:solidFill>
                  <a:srgbClr val="000000"/>
                </a:solidFill>
                <a:latin typeface="Constantia-Bold"/>
              </a:rPr>
              <a:t>of the ex barracks was given again</a:t>
            </a:r>
            <a:endParaRPr b="1" lang="it-IT" sz="17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700" spc="-1" strike="noStrike">
                <a:solidFill>
                  <a:srgbClr val="000000"/>
                </a:solidFill>
                <a:latin typeface="Constantia-Bold"/>
              </a:rPr>
              <a:t>to the 1st gymnasium, up to 1975,</a:t>
            </a:r>
            <a:endParaRPr b="1" lang="it-IT" sz="17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700" spc="-1" strike="noStrike">
                <a:solidFill>
                  <a:srgbClr val="000000"/>
                </a:solidFill>
                <a:latin typeface="Constantia-Bold"/>
              </a:rPr>
              <a:t>when it was substituted by the</a:t>
            </a:r>
            <a:endParaRPr b="1" lang="it-IT" sz="17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700" spc="-1" strike="noStrike">
                <a:solidFill>
                  <a:srgbClr val="000000"/>
                </a:solidFill>
                <a:latin typeface="Constantia-Bold"/>
              </a:rPr>
              <a:t>2nd boys' and girls' gymnasium.</a:t>
            </a:r>
            <a:endParaRPr b="1" lang="it-IT" sz="17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3" name="TextShape 3"/>
          <p:cNvSpPr txBox="1"/>
          <p:nvPr/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6044400" y="1326600"/>
            <a:ext cx="2643120" cy="3288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145160" y="323280"/>
            <a:ext cx="7851240" cy="5068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it-IT" sz="3200" spc="-1" strike="noStrike">
                <a:solidFill>
                  <a:srgbClr val="c10000"/>
                </a:solidFill>
                <a:latin typeface="Constantia"/>
                <a:ea typeface="Constantia"/>
              </a:rPr>
              <a:t>General informatio</a:t>
            </a:r>
            <a:r>
              <a:rPr b="1" lang="it-IT" sz="3200" spc="-1" strike="noStrike">
                <a:solidFill>
                  <a:srgbClr val="c10000"/>
                </a:solidFill>
                <a:latin typeface="Constantia-Bold"/>
                <a:ea typeface="Constantia-Bold"/>
              </a:rPr>
              <a:t>n on Ionian Academy (ex</a:t>
            </a:r>
            <a:endParaRPr b="0" lang="it-IT" sz="3200" spc="-1" strike="noStrike">
              <a:solidFill>
                <a:srgbClr val="000000"/>
              </a:solidFill>
              <a:latin typeface="Constantia"/>
              <a:ea typeface="Constantia"/>
            </a:endParaRPr>
          </a:p>
          <a:p>
            <a:r>
              <a:rPr b="1" lang="it-IT" sz="3200" spc="-1" strike="noStrike">
                <a:solidFill>
                  <a:srgbClr val="c10000"/>
                </a:solidFill>
                <a:latin typeface="Constantia-Bold"/>
              </a:rPr>
              <a:t>Grimani barracks)</a:t>
            </a:r>
            <a:endParaRPr b="1" lang="it-IT" sz="3200" spc="-1" strike="noStrike">
              <a:solidFill>
                <a:srgbClr val="c10000"/>
              </a:solidFill>
              <a:latin typeface="Constantia-Bold"/>
              <a:ea typeface="Constantia-Bold"/>
            </a:endParaRPr>
          </a:p>
          <a:p>
            <a:r>
              <a:rPr b="0" lang="it-IT" sz="1350" spc="-1" strike="noStrike">
                <a:solidFill>
                  <a:srgbClr val="f4a547"/>
                </a:solidFill>
                <a:latin typeface="Wingdings2"/>
                <a:ea typeface="Wingdings2"/>
              </a:rPr>
              <a:t> </a:t>
            </a:r>
            <a:r>
              <a:rPr b="1" lang="it-IT" sz="1600" spc="-1" strike="noStrike">
                <a:solidFill>
                  <a:srgbClr val="000000"/>
                </a:solidFill>
                <a:latin typeface="Constantia-Bold"/>
                <a:ea typeface="Constantia-Bold"/>
              </a:rPr>
              <a:t>The Venetian Grimani barracks</a:t>
            </a:r>
            <a:endParaRPr b="0" lang="it-IT" sz="1600" spc="-1" strike="noStrike">
              <a:solidFill>
                <a:srgbClr val="000000"/>
              </a:solidFill>
              <a:latin typeface="Constantia"/>
              <a:ea typeface="Constantia"/>
            </a:endParaRPr>
          </a:p>
          <a:p>
            <a:r>
              <a:rPr b="1" lang="it-IT" sz="1600" spc="-1" strike="noStrike">
                <a:solidFill>
                  <a:srgbClr val="000000"/>
                </a:solidFill>
                <a:latin typeface="Constantia-Bold"/>
              </a:rPr>
              <a:t>housed the Ionian Academy from 1840</a:t>
            </a:r>
            <a:endParaRPr b="1" lang="it-IT" sz="16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600" spc="-1" strike="noStrike">
                <a:solidFill>
                  <a:srgbClr val="000000"/>
                </a:solidFill>
                <a:latin typeface="Constantia-Bold"/>
              </a:rPr>
              <a:t>onwards. The building, situated on the</a:t>
            </a:r>
            <a:endParaRPr b="1" lang="it-IT" sz="16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600" spc="-1" strike="noStrike">
                <a:solidFill>
                  <a:srgbClr val="000000"/>
                </a:solidFill>
                <a:latin typeface="Constantia-Bold"/>
              </a:rPr>
              <a:t>upper end of Spianada square, was</a:t>
            </a:r>
            <a:endParaRPr b="1" lang="it-IT" sz="16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600" spc="-1" strike="noStrike">
                <a:solidFill>
                  <a:srgbClr val="000000"/>
                </a:solidFill>
                <a:latin typeface="Constantia-Bold"/>
              </a:rPr>
              <a:t>originally designed to house soldiers,</a:t>
            </a:r>
            <a:endParaRPr b="1" lang="it-IT" sz="16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600" spc="-1" strike="noStrike">
                <a:solidFill>
                  <a:srgbClr val="000000"/>
                </a:solidFill>
                <a:latin typeface="Constantia-Bold"/>
              </a:rPr>
              <a:t>as well as the residence of the Military</a:t>
            </a:r>
            <a:endParaRPr b="1" lang="it-IT" sz="16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600" spc="-1" strike="noStrike">
                <a:solidFill>
                  <a:srgbClr val="000000"/>
                </a:solidFill>
                <a:latin typeface="Constantia-Bold"/>
              </a:rPr>
              <a:t>Commander during the Venetian Rule.</a:t>
            </a:r>
            <a:endParaRPr b="1" lang="it-IT" sz="16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600" spc="-1" strike="noStrike">
                <a:solidFill>
                  <a:srgbClr val="000000"/>
                </a:solidFill>
                <a:latin typeface="Constantia-Bold"/>
              </a:rPr>
              <a:t>Under the British Rule, this became</a:t>
            </a:r>
            <a:endParaRPr b="1" lang="it-IT" sz="16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600" spc="-1" strike="noStrike">
                <a:solidFill>
                  <a:srgbClr val="000000"/>
                </a:solidFill>
                <a:latin typeface="Constantia-Bold"/>
              </a:rPr>
              <a:t>the seat of the first university in</a:t>
            </a:r>
            <a:endParaRPr b="1" lang="it-IT" sz="16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600" spc="-1" strike="noStrike">
                <a:solidFill>
                  <a:srgbClr val="000000"/>
                </a:solidFill>
                <a:latin typeface="Constantia-Bold"/>
              </a:rPr>
              <a:t>modern Greece, founded and initially</a:t>
            </a:r>
            <a:endParaRPr b="1" lang="it-IT" sz="16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600" spc="-1" strike="noStrike">
                <a:solidFill>
                  <a:srgbClr val="000000"/>
                </a:solidFill>
                <a:latin typeface="Constantia-Bold"/>
              </a:rPr>
              <a:t>finaned by Lord Frederick North, Earl</a:t>
            </a:r>
            <a:endParaRPr b="1" lang="it-IT" sz="16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600" spc="-1" strike="noStrike">
                <a:solidFill>
                  <a:srgbClr val="000000"/>
                </a:solidFill>
                <a:latin typeface="Constantia-Bold"/>
              </a:rPr>
              <a:t>of Guilford. It was destroyed by</a:t>
            </a:r>
            <a:endParaRPr b="1" lang="it-IT" sz="16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600" spc="-1" strike="noStrike">
                <a:solidFill>
                  <a:srgbClr val="000000"/>
                </a:solidFill>
                <a:latin typeface="Constantia-Bold"/>
              </a:rPr>
              <a:t>German bombing in 1943. It has lately</a:t>
            </a:r>
            <a:endParaRPr b="1" lang="it-IT" sz="16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600" spc="-1" strike="noStrike">
                <a:solidFill>
                  <a:srgbClr val="000000"/>
                </a:solidFill>
                <a:latin typeface="Constantia-Bold"/>
              </a:rPr>
              <a:t>been restored to function as the</a:t>
            </a:r>
            <a:endParaRPr b="1" lang="it-IT" sz="16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600" spc="-1" strike="noStrike">
                <a:solidFill>
                  <a:srgbClr val="000000"/>
                </a:solidFill>
                <a:latin typeface="Constantia-Bold"/>
              </a:rPr>
              <a:t>administration building of the Ionian</a:t>
            </a:r>
            <a:endParaRPr b="1" lang="it-IT" sz="16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600" spc="-1" strike="noStrike">
                <a:solidFill>
                  <a:srgbClr val="000000"/>
                </a:solidFill>
                <a:latin typeface="Constantia-Bold"/>
              </a:rPr>
              <a:t>University. In the back and lower side</a:t>
            </a:r>
            <a:endParaRPr b="1" lang="it-IT" sz="16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600" spc="-1" strike="noStrike">
                <a:solidFill>
                  <a:srgbClr val="000000"/>
                </a:solidFill>
                <a:latin typeface="Constantia-Bold"/>
              </a:rPr>
              <a:t>of the building there is the 2nd (ex 1st</a:t>
            </a:r>
            <a:endParaRPr b="1" lang="it-IT" sz="16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  <a:p>
            <a:r>
              <a:rPr b="1" lang="it-IT" sz="1600" spc="-1" strike="noStrike">
                <a:solidFill>
                  <a:srgbClr val="000000"/>
                </a:solidFill>
                <a:latin typeface="Constantia-Bold"/>
              </a:rPr>
              <a:t>boys) gymnasium of Corfu.</a:t>
            </a:r>
            <a:endParaRPr b="1" lang="it-IT" sz="1600" spc="-1" strike="noStrike">
              <a:solidFill>
                <a:srgbClr val="000000"/>
              </a:solidFill>
              <a:latin typeface="Constantia-Bold"/>
              <a:ea typeface="Constantia-Bold"/>
            </a:endParaRPr>
          </a:p>
        </p:txBody>
      </p:sp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4968000" y="1306440"/>
            <a:ext cx="4608000" cy="3717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Application>LibreOffice/6.2.3.2$Windows_X86_64 LibreOffice_project/aecc05fe267cc68dde00352a451aa867b3b546ac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2019-11-17T20:01:05Z</dcterms:created>
  <dc:creator/>
  <dc:description/>
  <dc:language>it-IT</dc:language>
  <cp:lastModifiedBy/>
  <dcterms:modified xsi:type="dcterms:W3CDTF">2019-11-17T20:18:38Z</dcterms:modified>
  <cp:revision>1</cp:revision>
  <dc:subject/>
  <dc:title/>
</cp:coreProperties>
</file>