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118" autoAdjust="0"/>
  </p:normalViewPr>
  <p:slideViewPr>
    <p:cSldViewPr snapToGrid="0">
      <p:cViewPr>
        <p:scale>
          <a:sx n="81" d="100"/>
          <a:sy n="81" d="100"/>
        </p:scale>
        <p:origin x="-300" y="90"/>
      </p:cViewPr>
      <p:guideLst>
        <p:guide orient="horz" pos="2160"/>
        <p:guide pos="3840"/>
      </p:guideLst>
    </p:cSldViewPr>
  </p:slideViewPr>
  <p:outlineViewPr>
    <p:cViewPr>
      <p:scale>
        <a:sx n="33" d="100"/>
        <a:sy n="33" d="100"/>
      </p:scale>
      <p:origin x="0" y="-643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bg-BG"/>
              <a:t>Редакт. стил загл. образец</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382836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225803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bg-BG"/>
              <a:t>Редакт. стил загл. образец</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FA05C6-AB46-4ED1-922B-AC8F392D0604}" type="slidenum">
              <a:rPr lang="bg-BG" smtClean="0"/>
              <a:pPr/>
              <a:t>‹#›</a:t>
            </a:fld>
            <a:endParaRPr lang="bg-BG"/>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02717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3604769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bg-BG"/>
              <a:t>Редакт. стил загл. образец</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FA05C6-AB46-4ED1-922B-AC8F392D0604}" type="slidenum">
              <a:rPr lang="bg-BG" smtClean="0"/>
              <a:pPr/>
              <a:t>‹#›</a:t>
            </a:fld>
            <a:endParaRPr lang="bg-BG"/>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831085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bg-BG"/>
              <a:t>Редакт. стил загл. образец</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148921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92299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132899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51501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335545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416259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a:t>Редакт. стил загл. образец</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35483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338027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118845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bg-BG"/>
              <a:t>Редакт. стил загл. образец</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DFB71E1E-EE02-45B1-A110-F792035F6B4E}" type="datetimeFigureOut">
              <a:rPr lang="bg-BG" smtClean="0"/>
              <a:pPr/>
              <a:t>6.2.2020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378996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EFA05C6-AB46-4ED1-922B-AC8F392D0604}" type="slidenum">
              <a:rPr lang="bg-BG" smtClean="0"/>
              <a:pPr/>
              <a:t>‹#›</a:t>
            </a:fld>
            <a:endParaRPr lang="bg-BG"/>
          </a:p>
        </p:txBody>
      </p:sp>
      <p:sp>
        <p:nvSpPr>
          <p:cNvPr id="5" name="Date Placeholder 4"/>
          <p:cNvSpPr>
            <a:spLocks noGrp="1"/>
          </p:cNvSpPr>
          <p:nvPr>
            <p:ph type="dt" sz="half" idx="10"/>
          </p:nvPr>
        </p:nvSpPr>
        <p:spPr/>
        <p:txBody>
          <a:bodyPr/>
          <a:lstStyle/>
          <a:p>
            <a:fld id="{DFB71E1E-EE02-45B1-A110-F792035F6B4E}" type="datetimeFigureOut">
              <a:rPr lang="bg-BG" smtClean="0"/>
              <a:pPr/>
              <a:t>6.2.2020 г.</a:t>
            </a:fld>
            <a:endParaRPr lang="bg-BG"/>
          </a:p>
        </p:txBody>
      </p:sp>
    </p:spTree>
    <p:extLst>
      <p:ext uri="{BB962C8B-B14F-4D97-AF65-F5344CB8AC3E}">
        <p14:creationId xmlns:p14="http://schemas.microsoft.com/office/powerpoint/2010/main" xmlns="" val="387404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B71E1E-EE02-45B1-A110-F792035F6B4E}" type="datetimeFigureOut">
              <a:rPr lang="bg-BG" smtClean="0"/>
              <a:pPr/>
              <a:t>6.2.2020 г.</a:t>
            </a:fld>
            <a:endParaRPr lang="bg-BG"/>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EFA05C6-AB46-4ED1-922B-AC8F392D0604}" type="slidenum">
              <a:rPr lang="bg-BG" smtClean="0"/>
              <a:pPr/>
              <a:t>‹#›</a:t>
            </a:fld>
            <a:endParaRPr lang="bg-BG"/>
          </a:p>
        </p:txBody>
      </p:sp>
    </p:spTree>
    <p:extLst>
      <p:ext uri="{BB962C8B-B14F-4D97-AF65-F5344CB8AC3E}">
        <p14:creationId xmlns:p14="http://schemas.microsoft.com/office/powerpoint/2010/main" xmlns="" val="588286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ixelstalk.net/nature-water-wallpapers-hd/"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Iskar_(river)"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ipadvisor.com/Attractions-g294451-Activities-Bulgaria.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housandwonders.net/Seven+Rila+Lakes"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tdihbg.com/mineralni-izvori-vv-velingrad/"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troeji.bg/news_read.php?w=2267"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ettyimages.com/detail/photo/slanchev-bryag-between-varna-and-burgas-high-res-stock-photography/450763469"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europost.eu/en/a/view/black-sea-coast-apollo-s-city-23539"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https://www.lastminute.com/flights/varna"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s://visitbulgariatoday.blogspot.com/2016/11/bulgarian-black-sea-coast-tourism.html"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http://travel-broadens.blogspot.com/2011/12/bulgaria-nesebar.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zeenews.india.com/environment/world-water-day-pm-modi-urges-people-to-save-every-drop-of-water_1988868.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ambiatourism.com/activities/zambezi-river-activitie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earn.e-limu.org/topic/view/?c=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haritychallenge.com/challenge/181/Jurassic-Coast-Challeng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oe.environment.gov.au/theme/coasts"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eachhotelcroatia.com/e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ct.credoaction.com/sign/ca_coastal_commission?t=2&amp;amp;akid=16772.7822507.BRyNoW"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ovinite.com/articles/175189/Search+Team+Finds+Dead+Body+of+Missing+Young+Man+in+Bulgaria%E2%80%99s+Maritsa+River"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www.bg-booking.rs/en/info-o-srbiji/dunav/"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Картина 8" descr="Картина, която съдържа вода, открито, езеро, лодка&#10;&#10;Описанието е генерирано автоматично">
            <a:extLst>
              <a:ext uri="{FF2B5EF4-FFF2-40B4-BE49-F238E27FC236}">
                <a16:creationId xmlns="" xmlns:a16="http://schemas.microsoft.com/office/drawing/2014/main" id="{22003BAA-EF10-40A1-B863-E98019A90D62}"/>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36971" r="17304" b="700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Заглавие 1">
            <a:extLst>
              <a:ext uri="{FF2B5EF4-FFF2-40B4-BE49-F238E27FC236}">
                <a16:creationId xmlns="" xmlns:a16="http://schemas.microsoft.com/office/drawing/2014/main" id="{52BCAD45-ECA5-4A28-832E-1F3A3F2032BB}"/>
              </a:ext>
            </a:extLst>
          </p:cNvPr>
          <p:cNvSpPr>
            <a:spLocks noGrp="1"/>
          </p:cNvSpPr>
          <p:nvPr>
            <p:ph type="ctrTitle"/>
          </p:nvPr>
        </p:nvSpPr>
        <p:spPr>
          <a:xfrm>
            <a:off x="3645877" y="867508"/>
            <a:ext cx="5967046" cy="5345723"/>
          </a:xfrm>
        </p:spPr>
        <p:txBody>
          <a:bodyPr>
            <a:noAutofit/>
          </a:bodyPr>
          <a:lstStyle/>
          <a:p>
            <a:pPr>
              <a:lnSpc>
                <a:spcPct val="90000"/>
              </a:lnSpc>
            </a:pPr>
            <a:r>
              <a:rPr lang="en-US" sz="6000" dirty="0"/>
              <a:t>Water as a habitat for people</a:t>
            </a:r>
            <a:endParaRPr lang="bg-BG" sz="6000" dirty="0"/>
          </a:p>
        </p:txBody>
      </p:sp>
      <p:pic>
        <p:nvPicPr>
          <p:cNvPr id="5" name="Picture 4" descr="83322015_10221355846827705_5731221861774131200_n.jpg"/>
          <p:cNvPicPr>
            <a:picLocks noChangeAspect="1"/>
          </p:cNvPicPr>
          <p:nvPr/>
        </p:nvPicPr>
        <p:blipFill>
          <a:blip r:embed="rId4" cstate="print"/>
          <a:stretch>
            <a:fillRect/>
          </a:stretch>
        </p:blipFill>
        <p:spPr>
          <a:xfrm>
            <a:off x="7666892" y="187569"/>
            <a:ext cx="4525108" cy="3200400"/>
          </a:xfrm>
          <a:prstGeom prst="rect">
            <a:avLst/>
          </a:prstGeom>
        </p:spPr>
      </p:pic>
    </p:spTree>
    <p:extLst>
      <p:ext uri="{BB962C8B-B14F-4D97-AF65-F5344CB8AC3E}">
        <p14:creationId xmlns:p14="http://schemas.microsoft.com/office/powerpoint/2010/main" xmlns="" val="105104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Заглавие 6">
            <a:extLst>
              <a:ext uri="{FF2B5EF4-FFF2-40B4-BE49-F238E27FC236}">
                <a16:creationId xmlns="" xmlns:a16="http://schemas.microsoft.com/office/drawing/2014/main" id="{C1359025-51FB-47B2-B542-94C52A57535F}"/>
              </a:ext>
            </a:extLst>
          </p:cNvPr>
          <p:cNvSpPr>
            <a:spLocks noGrp="1"/>
          </p:cNvSpPr>
          <p:nvPr>
            <p:ph type="title"/>
          </p:nvPr>
        </p:nvSpPr>
        <p:spPr>
          <a:xfrm>
            <a:off x="677334" y="815049"/>
            <a:ext cx="8596668" cy="1320800"/>
          </a:xfrm>
        </p:spPr>
        <p:txBody>
          <a:bodyPr anchor="t">
            <a:normAutofit/>
          </a:bodyPr>
          <a:lstStyle/>
          <a:p>
            <a:r>
              <a:rPr lang="en-US" sz="4000" dirty="0"/>
              <a:t>Rivers in Bulgaria</a:t>
            </a:r>
            <a:endParaRPr lang="bg-BG" sz="4000" dirty="0"/>
          </a:p>
        </p:txBody>
      </p:sp>
      <p:sp>
        <p:nvSpPr>
          <p:cNvPr id="8" name="Контейнер за съдържание 7">
            <a:extLst>
              <a:ext uri="{FF2B5EF4-FFF2-40B4-BE49-F238E27FC236}">
                <a16:creationId xmlns="" xmlns:a16="http://schemas.microsoft.com/office/drawing/2014/main" id="{D8C1CB21-ED45-404A-B850-903961768A31}"/>
              </a:ext>
            </a:extLst>
          </p:cNvPr>
          <p:cNvSpPr>
            <a:spLocks noGrp="1"/>
          </p:cNvSpPr>
          <p:nvPr>
            <p:ph idx="1"/>
          </p:nvPr>
        </p:nvSpPr>
        <p:spPr>
          <a:xfrm>
            <a:off x="677334" y="2160589"/>
            <a:ext cx="3957349" cy="3880773"/>
          </a:xfrm>
        </p:spPr>
        <p:txBody>
          <a:bodyPr>
            <a:normAutofit/>
          </a:bodyPr>
          <a:lstStyle/>
          <a:p>
            <a:pPr>
              <a:lnSpc>
                <a:spcPct val="90000"/>
              </a:lnSpc>
            </a:pPr>
            <a:r>
              <a:rPr lang="en-US" dirty="0"/>
              <a:t>Other important rivers are: Iskar (368 km), Arda, </a:t>
            </a:r>
            <a:r>
              <a:rPr lang="en-US" dirty="0" err="1"/>
              <a:t>Ropotamo</a:t>
            </a:r>
            <a:r>
              <a:rPr lang="en-US" dirty="0"/>
              <a:t> ( is relatively short river and flows in Black Sea; the lower section of the river is a natural reserve since 1940 and a protective area), </a:t>
            </a:r>
            <a:r>
              <a:rPr lang="en-US" dirty="0" err="1"/>
              <a:t>Rezovska</a:t>
            </a:r>
            <a:r>
              <a:rPr lang="en-US" dirty="0"/>
              <a:t> ( is running through Bulgaria and Turkey), Yantra ( springs from </a:t>
            </a:r>
            <a:r>
              <a:rPr lang="en-US" dirty="0" err="1"/>
              <a:t>Stara</a:t>
            </a:r>
            <a:r>
              <a:rPr lang="en-US" dirty="0"/>
              <a:t> </a:t>
            </a:r>
            <a:r>
              <a:rPr lang="en-US" dirty="0" err="1"/>
              <a:t>Planina</a:t>
            </a:r>
            <a:r>
              <a:rPr lang="en-US" dirty="0"/>
              <a:t>; the bends that the river makes surround the hills of the Old Bulgarian capital </a:t>
            </a:r>
            <a:r>
              <a:rPr lang="en-US" dirty="0" err="1"/>
              <a:t>Veliko</a:t>
            </a:r>
            <a:r>
              <a:rPr lang="en-US" dirty="0"/>
              <a:t> </a:t>
            </a:r>
            <a:r>
              <a:rPr lang="en-US" dirty="0" err="1"/>
              <a:t>Tarnovo</a:t>
            </a:r>
            <a:r>
              <a:rPr lang="en-US" dirty="0"/>
              <a:t>- </a:t>
            </a:r>
            <a:r>
              <a:rPr lang="en-US" dirty="0" err="1"/>
              <a:t>Trapezitsa</a:t>
            </a:r>
            <a:r>
              <a:rPr lang="en-US" dirty="0"/>
              <a:t> and Sveta Gora).</a:t>
            </a:r>
            <a:endParaRPr lang="bg-BG" dirty="0"/>
          </a:p>
        </p:txBody>
      </p:sp>
      <p:pic>
        <p:nvPicPr>
          <p:cNvPr id="10" name="Картина 9" descr="Картина, която съдържа трева, открито, природа, влак&#10;&#10;Описанието е генерирано автоматично">
            <a:extLst>
              <a:ext uri="{FF2B5EF4-FFF2-40B4-BE49-F238E27FC236}">
                <a16:creationId xmlns="" xmlns:a16="http://schemas.microsoft.com/office/drawing/2014/main" id="{CC971E6F-57FA-4D90-BFCF-4DBC4696B8C8}"/>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9058" r="26974"/>
          <a:stretch/>
        </p:blipFill>
        <p:spPr>
          <a:xfrm>
            <a:off x="4870702" y="1928811"/>
            <a:ext cx="4676823" cy="4112551"/>
          </a:xfrm>
          <a:prstGeom prst="rect">
            <a:avLst/>
          </a:prstGeom>
        </p:spPr>
      </p:pic>
    </p:spTree>
    <p:extLst>
      <p:ext uri="{BB962C8B-B14F-4D97-AF65-F5344CB8AC3E}">
        <p14:creationId xmlns:p14="http://schemas.microsoft.com/office/powerpoint/2010/main" xmlns="" val="22081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Shape 29">
            <a:extLst>
              <a:ext uri="{FF2B5EF4-FFF2-40B4-BE49-F238E27FC236}">
                <a16:creationId xmlns="" xmlns:a16="http://schemas.microsoft.com/office/drawing/2014/main" id="{A5EC319D-0FEA-4B95-A3EA-01E35672C9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лавие 1">
            <a:extLst>
              <a:ext uri="{FF2B5EF4-FFF2-40B4-BE49-F238E27FC236}">
                <a16:creationId xmlns="" xmlns:a16="http://schemas.microsoft.com/office/drawing/2014/main" id="{F948BEDE-5B1B-4EBB-9804-AAC38E3A3E04}"/>
              </a:ext>
            </a:extLst>
          </p:cNvPr>
          <p:cNvSpPr>
            <a:spLocks noGrp="1"/>
          </p:cNvSpPr>
          <p:nvPr>
            <p:ph type="title"/>
          </p:nvPr>
        </p:nvSpPr>
        <p:spPr>
          <a:xfrm>
            <a:off x="6938320" y="563826"/>
            <a:ext cx="4512989" cy="2227730"/>
          </a:xfrm>
        </p:spPr>
        <p:txBody>
          <a:bodyPr anchor="ctr">
            <a:normAutofit/>
          </a:bodyPr>
          <a:lstStyle/>
          <a:p>
            <a:r>
              <a:rPr lang="en-US" sz="4000" dirty="0">
                <a:solidFill>
                  <a:srgbClr val="FFFFFF"/>
                </a:solidFill>
              </a:rPr>
              <a:t>Rivers in Bulgaria</a:t>
            </a:r>
            <a:endParaRPr lang="bg-BG" sz="4000" dirty="0">
              <a:solidFill>
                <a:srgbClr val="FFFFFF"/>
              </a:solidFill>
            </a:endParaRPr>
          </a:p>
        </p:txBody>
      </p:sp>
      <p:pic>
        <p:nvPicPr>
          <p:cNvPr id="7" name="Картина 6" descr="Картина, която съдържа вода, открито, вълна, мъж&#10;&#10;Описанието е генерирано автоматично">
            <a:extLst>
              <a:ext uri="{FF2B5EF4-FFF2-40B4-BE49-F238E27FC236}">
                <a16:creationId xmlns="" xmlns:a16="http://schemas.microsoft.com/office/drawing/2014/main" id="{20CACB8A-4582-4299-A976-ABC8DCFF199A}"/>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433971" y="1821369"/>
            <a:ext cx="4248878" cy="3206794"/>
          </a:xfrm>
          <a:prstGeom prst="rect">
            <a:avLst/>
          </a:prstGeom>
        </p:spPr>
      </p:pic>
      <p:sp>
        <p:nvSpPr>
          <p:cNvPr id="3" name="Контейнер за съдържание 2">
            <a:extLst>
              <a:ext uri="{FF2B5EF4-FFF2-40B4-BE49-F238E27FC236}">
                <a16:creationId xmlns="" xmlns:a16="http://schemas.microsoft.com/office/drawing/2014/main" id="{49E01B8C-A783-437E-B606-A4233EA13984}"/>
              </a:ext>
            </a:extLst>
          </p:cNvPr>
          <p:cNvSpPr>
            <a:spLocks noGrp="1"/>
          </p:cNvSpPr>
          <p:nvPr>
            <p:ph idx="1"/>
          </p:nvPr>
        </p:nvSpPr>
        <p:spPr>
          <a:xfrm>
            <a:off x="7181725" y="2837329"/>
            <a:ext cx="4512988" cy="3317938"/>
          </a:xfrm>
        </p:spPr>
        <p:txBody>
          <a:bodyPr anchor="t">
            <a:normAutofit/>
          </a:bodyPr>
          <a:lstStyle/>
          <a:p>
            <a:r>
              <a:rPr lang="en-US" sz="2000" dirty="0">
                <a:solidFill>
                  <a:srgbClr val="FFFFFF"/>
                </a:solidFill>
              </a:rPr>
              <a:t>There are good opportunities for adventure tourism: wild water rafting and canoeing, diving delta- and para- gliding in the valleys of the </a:t>
            </a:r>
            <a:r>
              <a:rPr lang="en-US" sz="2000" dirty="0" err="1">
                <a:solidFill>
                  <a:srgbClr val="FFFFFF"/>
                </a:solidFill>
              </a:rPr>
              <a:t>Vatcha</a:t>
            </a:r>
            <a:r>
              <a:rPr lang="en-US" sz="2000" dirty="0">
                <a:solidFill>
                  <a:srgbClr val="FFFFFF"/>
                </a:solidFill>
              </a:rPr>
              <a:t>, Iskar, Struma, Mesta rivers.</a:t>
            </a:r>
            <a:endParaRPr lang="bg-BG" sz="2000" dirty="0">
              <a:solidFill>
                <a:srgbClr val="FFFFFF"/>
              </a:solidFill>
            </a:endParaRPr>
          </a:p>
        </p:txBody>
      </p:sp>
    </p:spTree>
    <p:extLst>
      <p:ext uri="{BB962C8B-B14F-4D97-AF65-F5344CB8AC3E}">
        <p14:creationId xmlns:p14="http://schemas.microsoft.com/office/powerpoint/2010/main" xmlns="" val="287128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Картина 4" descr="Картина, която съдържа открито, природа, планина, трева&#10;&#10;Описанието е генерирано автоматично">
            <a:extLst>
              <a:ext uri="{FF2B5EF4-FFF2-40B4-BE49-F238E27FC236}">
                <a16:creationId xmlns="" xmlns:a16="http://schemas.microsoft.com/office/drawing/2014/main" id="{4DB198AE-BBA9-4B47-8156-838E200B0352}"/>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10101" r="13080"/>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Заглавие 1">
            <a:extLst>
              <a:ext uri="{FF2B5EF4-FFF2-40B4-BE49-F238E27FC236}">
                <a16:creationId xmlns="" xmlns:a16="http://schemas.microsoft.com/office/drawing/2014/main" id="{7884EE6B-1F22-4FCF-B714-9D881879799B}"/>
              </a:ext>
            </a:extLst>
          </p:cNvPr>
          <p:cNvSpPr>
            <a:spLocks noGrp="1"/>
          </p:cNvSpPr>
          <p:nvPr>
            <p:ph type="title"/>
          </p:nvPr>
        </p:nvSpPr>
        <p:spPr>
          <a:xfrm>
            <a:off x="677333" y="609600"/>
            <a:ext cx="3851123" cy="1320800"/>
          </a:xfrm>
        </p:spPr>
        <p:txBody>
          <a:bodyPr>
            <a:normAutofit/>
          </a:bodyPr>
          <a:lstStyle/>
          <a:p>
            <a:r>
              <a:rPr lang="en-US" sz="5400" dirty="0"/>
              <a:t>Lakes </a:t>
            </a:r>
            <a:endParaRPr lang="bg-BG" sz="5400" dirty="0"/>
          </a:p>
        </p:txBody>
      </p:sp>
      <p:sp>
        <p:nvSpPr>
          <p:cNvPr id="3" name="Контейнер за съдържание 2">
            <a:extLst>
              <a:ext uri="{FF2B5EF4-FFF2-40B4-BE49-F238E27FC236}">
                <a16:creationId xmlns="" xmlns:a16="http://schemas.microsoft.com/office/drawing/2014/main" id="{2E2529F1-5A61-40A0-BCD7-2BAA0385C0BB}"/>
              </a:ext>
            </a:extLst>
          </p:cNvPr>
          <p:cNvSpPr>
            <a:spLocks noGrp="1"/>
          </p:cNvSpPr>
          <p:nvPr>
            <p:ph idx="1"/>
          </p:nvPr>
        </p:nvSpPr>
        <p:spPr>
          <a:xfrm>
            <a:off x="518308" y="2218594"/>
            <a:ext cx="3851122" cy="3880773"/>
          </a:xfrm>
        </p:spPr>
        <p:txBody>
          <a:bodyPr>
            <a:normAutofit/>
          </a:bodyPr>
          <a:lstStyle/>
          <a:p>
            <a:r>
              <a:rPr lang="en-US" sz="2400" dirty="0"/>
              <a:t>Bulgarian natural lakes are about 330-near the Black Sea or high glacial lakes in the </a:t>
            </a:r>
            <a:r>
              <a:rPr lang="en-US" sz="2400" dirty="0" err="1"/>
              <a:t>Rila</a:t>
            </a:r>
            <a:r>
              <a:rPr lang="en-US" sz="2400" dirty="0"/>
              <a:t> and </a:t>
            </a:r>
            <a:r>
              <a:rPr lang="en-US" sz="2400" dirty="0" err="1"/>
              <a:t>Pirin</a:t>
            </a:r>
            <a:r>
              <a:rPr lang="en-US" sz="2400" dirty="0"/>
              <a:t> mountains.</a:t>
            </a:r>
            <a:endParaRPr lang="bg-BG" sz="2400" dirty="0"/>
          </a:p>
        </p:txBody>
      </p:sp>
      <p:cxnSp>
        <p:nvCxnSpPr>
          <p:cNvPr id="10" name="Straight Connector 9">
            <a:extLst>
              <a:ext uri="{FF2B5EF4-FFF2-40B4-BE49-F238E27FC236}">
                <a16:creationId xmlns="" xmlns:a16="http://schemas.microsoft.com/office/drawing/2014/main" id="{64FA5DFF-7FE6-4855-84E6-DFA78EE978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2AFD8CBA-54A3-4363-991B-B9C631BBFA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 xmlns:a16="http://schemas.microsoft.com/office/drawing/2014/main" id="{3F088236-D655-4F88-B238-E16762358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 xmlns:a16="http://schemas.microsoft.com/office/drawing/2014/main" id="{3DAC0C92-199E-475C-9390-119A9B027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 xmlns:a16="http://schemas.microsoft.com/office/drawing/2014/main" id="{C4CFB339-0ED8-4FE2-9EF1-6D1375B849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 xmlns:a16="http://schemas.microsoft.com/office/drawing/2014/main" id="{31896C80-2069-4431-9C19-83B9137344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 xmlns:a16="http://schemas.microsoft.com/office/drawing/2014/main" id="{BF120A21-0841-4823-B0C4-28AEBCEF9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 xmlns:a16="http://schemas.microsoft.com/office/drawing/2014/main" id="{DBB05BAE-BBD3-4289-899F-A6851503C6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 xmlns:a16="http://schemas.microsoft.com/office/drawing/2014/main" id="{9874D11C-36F5-4BBE-A490-019A54E953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49568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46E2C1D0-2072-4664-9C67-3B12866F5B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17"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Картина 4" descr="Картина, която съдържа скала, открито, природа, сняг&#10;&#10;Описанието е генерирано автоматично">
            <a:extLst>
              <a:ext uri="{FF2B5EF4-FFF2-40B4-BE49-F238E27FC236}">
                <a16:creationId xmlns="" xmlns:a16="http://schemas.microsoft.com/office/drawing/2014/main" id="{F371DBAC-7CE7-4FE7-A8F7-A7249D117AA9}"/>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12238" r="33103"/>
          <a:stretch/>
        </p:blipFill>
        <p:spPr>
          <a:xfrm>
            <a:off x="6194368"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7" name="Картина 6" descr="Картина, която съдържа трева, открито, малък, стара&#10;&#10;Описанието е генерирано автоматично">
            <a:extLst>
              <a:ext uri="{FF2B5EF4-FFF2-40B4-BE49-F238E27FC236}">
                <a16:creationId xmlns="" xmlns:a16="http://schemas.microsoft.com/office/drawing/2014/main" id="{EB076805-0891-418D-820F-8FDA2D5525EF}"/>
              </a:ext>
            </a:extLst>
          </p:cNvPr>
          <p:cNvPicPr>
            <a:picLocks noChangeAspect="1"/>
          </p:cNvPicPr>
          <p:nvPr/>
        </p:nvPicPr>
        <p:blipFill rotWithShape="1">
          <a:blip r:embed="rId4" cstate="print">
            <a:extLst>
              <a:ext uri="{28A0092B-C50C-407E-A947-70E740481C1C}">
                <a14:useLocalDpi xmlns:a14="http://schemas.microsoft.com/office/drawing/2010/main" xmlns="" val="0"/>
              </a:ext>
              <a:ext uri="{837473B0-CC2E-450A-ABE3-18F120FF3D39}">
                <a1611:picAttrSrcUrl xmlns="" xmlns:a1611="http://schemas.microsoft.com/office/drawing/2016/11/main" r:id="rId5"/>
              </a:ext>
            </a:extLst>
          </a:blip>
          <a:srcRect r="25"/>
          <a:stretch/>
        </p:blipFill>
        <p:spPr>
          <a:xfrm>
            <a:off x="-1"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14" name="Freeform: Shape 13">
            <a:extLst>
              <a:ext uri="{FF2B5EF4-FFF2-40B4-BE49-F238E27FC236}">
                <a16:creationId xmlns="" xmlns:a16="http://schemas.microsoft.com/office/drawing/2014/main" id="{37FEB674-D811-4FFE-A878-29D0C0ED18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лавие 1">
            <a:extLst>
              <a:ext uri="{FF2B5EF4-FFF2-40B4-BE49-F238E27FC236}">
                <a16:creationId xmlns="" xmlns:a16="http://schemas.microsoft.com/office/drawing/2014/main" id="{0E194C4D-FE25-40F4-9CCE-B2F72426C91A}"/>
              </a:ext>
            </a:extLst>
          </p:cNvPr>
          <p:cNvSpPr>
            <a:spLocks noGrp="1"/>
          </p:cNvSpPr>
          <p:nvPr>
            <p:ph type="title"/>
          </p:nvPr>
        </p:nvSpPr>
        <p:spPr>
          <a:xfrm>
            <a:off x="618064" y="2093887"/>
            <a:ext cx="4193810" cy="880985"/>
          </a:xfrm>
        </p:spPr>
        <p:txBody>
          <a:bodyPr anchor="ctr">
            <a:normAutofit/>
          </a:bodyPr>
          <a:lstStyle/>
          <a:p>
            <a:r>
              <a:rPr lang="en-US" dirty="0"/>
              <a:t>Mineral </a:t>
            </a:r>
            <a:r>
              <a:rPr lang="en-US" dirty="0" smtClean="0"/>
              <a:t>Water </a:t>
            </a:r>
            <a:endParaRPr lang="bg-BG" dirty="0"/>
          </a:p>
        </p:txBody>
      </p:sp>
      <p:sp>
        <p:nvSpPr>
          <p:cNvPr id="3" name="Контейнер за съдържание 2">
            <a:extLst>
              <a:ext uri="{FF2B5EF4-FFF2-40B4-BE49-F238E27FC236}">
                <a16:creationId xmlns="" xmlns:a16="http://schemas.microsoft.com/office/drawing/2014/main" id="{1FE18833-93AB-4931-918A-0DE972B36096}"/>
              </a:ext>
            </a:extLst>
          </p:cNvPr>
          <p:cNvSpPr>
            <a:spLocks noGrp="1"/>
          </p:cNvSpPr>
          <p:nvPr>
            <p:ph idx="1"/>
          </p:nvPr>
        </p:nvSpPr>
        <p:spPr>
          <a:xfrm>
            <a:off x="618064" y="2984423"/>
            <a:ext cx="4620544" cy="1873327"/>
          </a:xfrm>
        </p:spPr>
        <p:txBody>
          <a:bodyPr>
            <a:normAutofit/>
          </a:bodyPr>
          <a:lstStyle/>
          <a:p>
            <a:r>
              <a:rPr lang="en-US" sz="1600" dirty="0"/>
              <a:t>There is abundant mineral water that ranks Bulgaria among the leading countries of the world in terms of balneology. Bulgaria is rich in mineral springs in that very greatly in physicochemical composition. Bulgarian mineral waters are used in balneotherapy and medical tourism.</a:t>
            </a:r>
            <a:endParaRPr lang="bg-BG" sz="1600" dirty="0"/>
          </a:p>
        </p:txBody>
      </p:sp>
    </p:spTree>
    <p:extLst>
      <p:ext uri="{BB962C8B-B14F-4D97-AF65-F5344CB8AC3E}">
        <p14:creationId xmlns:p14="http://schemas.microsoft.com/office/powerpoint/2010/main" xmlns="" val="337503842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8E2EB503-A017-4457-A105-53638C97D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66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7" name="Картина 6" descr="Картина, която съдържа открито, трева, вода, природа&#10;&#10;Описанието е генерирано автоматично">
            <a:extLst>
              <a:ext uri="{FF2B5EF4-FFF2-40B4-BE49-F238E27FC236}">
                <a16:creationId xmlns="" xmlns:a16="http://schemas.microsoft.com/office/drawing/2014/main" id="{546F22C2-479F-4F53-84DD-1ABA89747FD2}"/>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t="15604"/>
          <a:stretch/>
        </p:blipFill>
        <p:spPr>
          <a:xfrm>
            <a:off x="20" y="-1"/>
            <a:ext cx="12188804" cy="6866465"/>
          </a:xfrm>
          <a:prstGeom prst="rect">
            <a:avLst/>
          </a:prstGeom>
        </p:spPr>
      </p:pic>
      <p:sp>
        <p:nvSpPr>
          <p:cNvPr id="2" name="Заглавие 1">
            <a:extLst>
              <a:ext uri="{FF2B5EF4-FFF2-40B4-BE49-F238E27FC236}">
                <a16:creationId xmlns="" xmlns:a16="http://schemas.microsoft.com/office/drawing/2014/main" id="{D786FE34-7AD5-40D0-BA69-923C39AEF30D}"/>
              </a:ext>
            </a:extLst>
          </p:cNvPr>
          <p:cNvSpPr>
            <a:spLocks noGrp="1"/>
          </p:cNvSpPr>
          <p:nvPr>
            <p:ph type="title"/>
          </p:nvPr>
        </p:nvSpPr>
        <p:spPr>
          <a:xfrm>
            <a:off x="677334" y="4765972"/>
            <a:ext cx="8596668" cy="1320800"/>
          </a:xfrm>
        </p:spPr>
        <p:txBody>
          <a:bodyPr anchor="ctr">
            <a:normAutofit/>
          </a:bodyPr>
          <a:lstStyle/>
          <a:p>
            <a:r>
              <a:rPr lang="en-US" sz="4800" dirty="0">
                <a:solidFill>
                  <a:schemeClr val="tx1"/>
                </a:solidFill>
              </a:rPr>
              <a:t>Bulgarian Black Sea Coasts</a:t>
            </a:r>
            <a:endParaRPr lang="bg-BG" sz="4800" dirty="0">
              <a:solidFill>
                <a:schemeClr val="tx1"/>
              </a:solidFill>
            </a:endParaRPr>
          </a:p>
        </p:txBody>
      </p:sp>
      <p:sp>
        <p:nvSpPr>
          <p:cNvPr id="3" name="Контейнер за съдържание 2">
            <a:extLst>
              <a:ext uri="{FF2B5EF4-FFF2-40B4-BE49-F238E27FC236}">
                <a16:creationId xmlns="" xmlns:a16="http://schemas.microsoft.com/office/drawing/2014/main" id="{1B9D3F23-9C05-47FC-BFE9-FBB48511B78B}"/>
              </a:ext>
            </a:extLst>
          </p:cNvPr>
          <p:cNvSpPr>
            <a:spLocks noGrp="1"/>
          </p:cNvSpPr>
          <p:nvPr>
            <p:ph idx="1"/>
          </p:nvPr>
        </p:nvSpPr>
        <p:spPr>
          <a:xfrm>
            <a:off x="677334" y="1389160"/>
            <a:ext cx="6192949" cy="3285067"/>
          </a:xfrm>
        </p:spPr>
        <p:txBody>
          <a:bodyPr anchor="ctr">
            <a:normAutofit/>
          </a:bodyPr>
          <a:lstStyle/>
          <a:p>
            <a:r>
              <a:rPr lang="en-US" sz="2000" dirty="0"/>
              <a:t>Black Sea is a marginal sea of the Atlantic Ocean through the Mediterranean Sea. </a:t>
            </a:r>
            <a:r>
              <a:rPr lang="en-US" sz="2000" dirty="0" err="1"/>
              <a:t>Burgas</a:t>
            </a:r>
            <a:r>
              <a:rPr lang="en-US" sz="2000" dirty="0"/>
              <a:t> is the second largest city on the Black Sea coast. The city is surrounded by the </a:t>
            </a:r>
            <a:r>
              <a:rPr lang="en-US" sz="2000" dirty="0" err="1"/>
              <a:t>Burgas</a:t>
            </a:r>
            <a:r>
              <a:rPr lang="en-US" sz="2000" dirty="0"/>
              <a:t> Lake is important industrial, cultural and tourist </a:t>
            </a:r>
            <a:r>
              <a:rPr lang="en-US" sz="2000" dirty="0" err="1"/>
              <a:t>centre</a:t>
            </a:r>
            <a:r>
              <a:rPr lang="en-US" sz="2000" dirty="0"/>
              <a:t>.</a:t>
            </a:r>
            <a:endParaRPr lang="bg-BG" sz="2000" dirty="0"/>
          </a:p>
        </p:txBody>
      </p:sp>
      <p:pic>
        <p:nvPicPr>
          <p:cNvPr id="5" name="Картина 4" descr="Картина, която съдържа вода, открито, природа, океан&#10;&#10;Описанието е генерирано автоматично">
            <a:extLst>
              <a:ext uri="{FF2B5EF4-FFF2-40B4-BE49-F238E27FC236}">
                <a16:creationId xmlns="" xmlns:a16="http://schemas.microsoft.com/office/drawing/2014/main" id="{6542E144-3043-465F-9F73-0AAC2BFAE680}"/>
              </a:ext>
            </a:extLst>
          </p:cNvPr>
          <p:cNvPicPr>
            <a:picLocks noChangeAspect="1"/>
          </p:cNvPicPr>
          <p:nvPr/>
        </p:nvPicPr>
        <p:blipFill rotWithShape="1">
          <a:blip r:embed="rId4" cstate="print">
            <a:extLst>
              <a:ext uri="{28A0092B-C50C-407E-A947-70E740481C1C}">
                <a14:useLocalDpi xmlns:a14="http://schemas.microsoft.com/office/drawing/2010/main" xmlns="" val="0"/>
              </a:ext>
              <a:ext uri="{837473B0-CC2E-450A-ABE3-18F120FF3D39}">
                <a1611:picAttrSrcUrl xmlns="" xmlns:a1611="http://schemas.microsoft.com/office/drawing/2016/11/main" r:id="rId5"/>
              </a:ext>
            </a:extLst>
          </a:blip>
          <a:srcRect l="5002" r="3427" b="-2"/>
          <a:stretch/>
        </p:blipFill>
        <p:spPr>
          <a:xfrm>
            <a:off x="7537704" y="1389160"/>
            <a:ext cx="4010830" cy="3285067"/>
          </a:xfrm>
          <a:prstGeom prst="rect">
            <a:avLst/>
          </a:prstGeom>
        </p:spPr>
      </p:pic>
    </p:spTree>
    <p:extLst>
      <p:ext uri="{BB962C8B-B14F-4D97-AF65-F5344CB8AC3E}">
        <p14:creationId xmlns:p14="http://schemas.microsoft.com/office/powerpoint/2010/main" xmlns="" val="306927412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 xmlns:a16="http://schemas.microsoft.com/office/drawing/2014/main" id="{4BE9D4C4-9FA3-4885-A769-301639CC7A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Картина 4" descr="Картина, която съдържа открито, път, сграда, улица&#10;&#10;Описанието е генерирано автоматично">
            <a:extLst>
              <a:ext uri="{FF2B5EF4-FFF2-40B4-BE49-F238E27FC236}">
                <a16:creationId xmlns="" xmlns:a16="http://schemas.microsoft.com/office/drawing/2014/main" id="{3FE5548C-2ED5-40A6-9CB7-224AF80F9040}"/>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16067" r="3764" b="2"/>
          <a:stretch/>
        </p:blipFill>
        <p:spPr>
          <a:xfrm>
            <a:off x="4296867" y="5"/>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p:spPr>
      </p:pic>
      <p:pic>
        <p:nvPicPr>
          <p:cNvPr id="7" name="Картина 6" descr="Картина, която съдържа открито, вода, сграда, планина&#10;&#10;Описанието е генерирано автоматично">
            <a:extLst>
              <a:ext uri="{FF2B5EF4-FFF2-40B4-BE49-F238E27FC236}">
                <a16:creationId xmlns="" xmlns:a16="http://schemas.microsoft.com/office/drawing/2014/main" id="{AD3950C9-CDCE-4603-A264-D4CFE70D6E8D}"/>
              </a:ext>
            </a:extLst>
          </p:cNvPr>
          <p:cNvPicPr>
            <a:picLocks noChangeAspect="1"/>
          </p:cNvPicPr>
          <p:nvPr/>
        </p:nvPicPr>
        <p:blipFill rotWithShape="1">
          <a:blip r:embed="rId4" cstate="print">
            <a:extLst>
              <a:ext uri="{28A0092B-C50C-407E-A947-70E740481C1C}">
                <a14:useLocalDpi xmlns:a14="http://schemas.microsoft.com/office/drawing/2010/main" xmlns="" val="0"/>
              </a:ext>
              <a:ext uri="{837473B0-CC2E-450A-ABE3-18F120FF3D39}">
                <a1611:picAttrSrcUrl xmlns="" xmlns:a1611="http://schemas.microsoft.com/office/drawing/2016/11/main" r:id="rId5"/>
              </a:ext>
            </a:extLst>
          </a:blip>
          <a:srcRect l="14273" r="11549"/>
          <a:stretch/>
        </p:blipFill>
        <p:spPr>
          <a:xfrm>
            <a:off x="4041994"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p:spPr>
      </p:pic>
      <p:sp>
        <p:nvSpPr>
          <p:cNvPr id="2" name="Заглавие 1">
            <a:extLst>
              <a:ext uri="{FF2B5EF4-FFF2-40B4-BE49-F238E27FC236}">
                <a16:creationId xmlns="" xmlns:a16="http://schemas.microsoft.com/office/drawing/2014/main" id="{8685699B-23AA-4091-845C-02A503DC1DC6}"/>
              </a:ext>
            </a:extLst>
          </p:cNvPr>
          <p:cNvSpPr>
            <a:spLocks noGrp="1"/>
          </p:cNvSpPr>
          <p:nvPr>
            <p:ph type="title"/>
          </p:nvPr>
        </p:nvSpPr>
        <p:spPr>
          <a:xfrm>
            <a:off x="537173" y="1057093"/>
            <a:ext cx="3749061" cy="1508469"/>
          </a:xfrm>
        </p:spPr>
        <p:txBody>
          <a:bodyPr anchor="ctr">
            <a:normAutofit/>
          </a:bodyPr>
          <a:lstStyle/>
          <a:p>
            <a:r>
              <a:rPr lang="en-US" sz="4000" dirty="0"/>
              <a:t>Bulgarian Black Sea </a:t>
            </a:r>
            <a:r>
              <a:rPr lang="en-US" sz="4000" dirty="0" smtClean="0"/>
              <a:t>Coast</a:t>
            </a:r>
            <a:endParaRPr lang="bg-BG" sz="4000" dirty="0"/>
          </a:p>
        </p:txBody>
      </p:sp>
      <p:sp>
        <p:nvSpPr>
          <p:cNvPr id="17" name="Isosceles Triangle 13">
            <a:extLst>
              <a:ext uri="{FF2B5EF4-FFF2-40B4-BE49-F238E27FC236}">
                <a16:creationId xmlns="" xmlns:a16="http://schemas.microsoft.com/office/drawing/2014/main" id="{7EB6695E-BED5-4DA3-8C9B-AD301AEF47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Контейнер за съдържание 2">
            <a:extLst>
              <a:ext uri="{FF2B5EF4-FFF2-40B4-BE49-F238E27FC236}">
                <a16:creationId xmlns="" xmlns:a16="http://schemas.microsoft.com/office/drawing/2014/main" id="{EEE2A606-CE78-4177-95AE-45755EB3982E}"/>
              </a:ext>
            </a:extLst>
          </p:cNvPr>
          <p:cNvSpPr>
            <a:spLocks noGrp="1"/>
          </p:cNvSpPr>
          <p:nvPr>
            <p:ph idx="1"/>
          </p:nvPr>
        </p:nvSpPr>
        <p:spPr>
          <a:xfrm>
            <a:off x="677334" y="2795618"/>
            <a:ext cx="3749061" cy="3005289"/>
          </a:xfrm>
        </p:spPr>
        <p:txBody>
          <a:bodyPr>
            <a:normAutofit/>
          </a:bodyPr>
          <a:lstStyle/>
          <a:p>
            <a:r>
              <a:rPr lang="en-US" sz="2000" dirty="0"/>
              <a:t>Other significant city is Varna, situated in the Gulf of Varna and is the largest city and seaside resort on the Bulgarian Black Sea Coast. The city is </a:t>
            </a:r>
            <a:r>
              <a:rPr lang="en-US" sz="2000" dirty="0" err="1"/>
              <a:t>centre</a:t>
            </a:r>
            <a:r>
              <a:rPr lang="en-US" sz="2000" dirty="0"/>
              <a:t> for business, transport, education, tourism and healthcare.</a:t>
            </a:r>
            <a:endParaRPr lang="bg-BG" sz="2000" dirty="0"/>
          </a:p>
        </p:txBody>
      </p:sp>
    </p:spTree>
    <p:extLst>
      <p:ext uri="{BB962C8B-B14F-4D97-AF65-F5344CB8AC3E}">
        <p14:creationId xmlns:p14="http://schemas.microsoft.com/office/powerpoint/2010/main" xmlns="" val="364358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9">
            <a:extLst>
              <a:ext uri="{FF2B5EF4-FFF2-40B4-BE49-F238E27FC236}">
                <a16:creationId xmlns="" xmlns:a16="http://schemas.microsoft.com/office/drawing/2014/main" id="{A5AFB369-4673-4727-A7CD-D86AFE0AE06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 xmlns:a16="http://schemas.microsoft.com/office/drawing/2014/main" id="{50709826-4D6B-4A97-8DB3-5DA16662622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47263F58-6EE6-45B3-9BF2-C0BD5D30A55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 xmlns:a16="http://schemas.microsoft.com/office/drawing/2014/main" id="{5197CE03-EB81-4718-BEA1-C2D488961E5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 xmlns:a16="http://schemas.microsoft.com/office/drawing/2014/main" id="{A3451629-72D6-4E33-A99A-40FAF7445DD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 xmlns:a16="http://schemas.microsoft.com/office/drawing/2014/main" id="{E04F0FD4-BCD5-4435-A6B5-A2E69303B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 xmlns:a16="http://schemas.microsoft.com/office/drawing/2014/main" id="{DE110F09-1C81-4E73-B5E9-D857CD879F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 xmlns:a16="http://schemas.microsoft.com/office/drawing/2014/main" id="{273A9C01-06BD-4E8E-8BBF-2E2A9ECF49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 xmlns:a16="http://schemas.microsoft.com/office/drawing/2014/main" id="{B206C9B2-27BE-4B6F-A4D0-485FBBEB58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 xmlns:a16="http://schemas.microsoft.com/office/drawing/2014/main" id="{2E7D673E-0C5C-4F2B-B46E-3E9286B9E8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 xmlns:a16="http://schemas.microsoft.com/office/drawing/2014/main" id="{F0F78B34-9B26-4CA9-B8F0-B9638730F9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Картина 4" descr="Картина, която съдържа открито, трева, сграда, хора&#10;&#10;Описанието е генерирано автоматично">
            <a:extLst>
              <a:ext uri="{FF2B5EF4-FFF2-40B4-BE49-F238E27FC236}">
                <a16:creationId xmlns="" xmlns:a16="http://schemas.microsoft.com/office/drawing/2014/main" id="{D8257524-730B-43D8-9CF1-D2C747A4C67F}"/>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23560" t="9091" r="6081" b="2"/>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Заглавие 1">
            <a:extLst>
              <a:ext uri="{FF2B5EF4-FFF2-40B4-BE49-F238E27FC236}">
                <a16:creationId xmlns="" xmlns:a16="http://schemas.microsoft.com/office/drawing/2014/main" id="{F177BF7E-F267-420E-9034-A3BAF12DE087}"/>
              </a:ext>
            </a:extLst>
          </p:cNvPr>
          <p:cNvSpPr>
            <a:spLocks noGrp="1"/>
          </p:cNvSpPr>
          <p:nvPr>
            <p:ph type="title"/>
          </p:nvPr>
        </p:nvSpPr>
        <p:spPr>
          <a:xfrm>
            <a:off x="645338" y="1312320"/>
            <a:ext cx="4088190" cy="2369093"/>
          </a:xfrm>
        </p:spPr>
        <p:txBody>
          <a:bodyPr vert="horz" lIns="91440" tIns="45720" rIns="91440" bIns="45720" rtlCol="0" anchor="b">
            <a:normAutofit/>
          </a:bodyPr>
          <a:lstStyle/>
          <a:p>
            <a:pPr algn="r"/>
            <a:r>
              <a:rPr lang="en-US" sz="4800" dirty="0"/>
              <a:t>Bulgarian Black Sea </a:t>
            </a:r>
            <a:r>
              <a:rPr lang="en-US" sz="4800" dirty="0" smtClean="0"/>
              <a:t>Coast</a:t>
            </a:r>
            <a:endParaRPr lang="en-US" sz="4800" dirty="0"/>
          </a:p>
        </p:txBody>
      </p:sp>
      <p:sp>
        <p:nvSpPr>
          <p:cNvPr id="3" name="Контейнер за съдържание 2">
            <a:extLst>
              <a:ext uri="{FF2B5EF4-FFF2-40B4-BE49-F238E27FC236}">
                <a16:creationId xmlns="" xmlns:a16="http://schemas.microsoft.com/office/drawing/2014/main" id="{7C50967C-2415-4E71-80FA-F2C9E51173FE}"/>
              </a:ext>
            </a:extLst>
          </p:cNvPr>
          <p:cNvSpPr>
            <a:spLocks noGrp="1"/>
          </p:cNvSpPr>
          <p:nvPr>
            <p:ph idx="1"/>
          </p:nvPr>
        </p:nvSpPr>
        <p:spPr>
          <a:xfrm>
            <a:off x="677335" y="4050831"/>
            <a:ext cx="4079721" cy="1096901"/>
          </a:xfrm>
        </p:spPr>
        <p:txBody>
          <a:bodyPr vert="horz" lIns="91440" tIns="45720" rIns="91440" bIns="45720" rtlCol="0" anchor="t">
            <a:normAutofit/>
          </a:bodyPr>
          <a:lstStyle/>
          <a:p>
            <a:pPr marL="0" indent="0" algn="r">
              <a:buNone/>
            </a:pPr>
            <a:r>
              <a:rPr lang="en-US" sz="2000" dirty="0">
                <a:solidFill>
                  <a:schemeClr val="tx1">
                    <a:lumMod val="50000"/>
                    <a:lumOff val="50000"/>
                  </a:schemeClr>
                </a:solidFill>
              </a:rPr>
              <a:t>Seaside resorts and towns are </a:t>
            </a:r>
            <a:r>
              <a:rPr lang="en-US" sz="2000" dirty="0" err="1">
                <a:solidFill>
                  <a:schemeClr val="tx1">
                    <a:lumMod val="50000"/>
                    <a:lumOff val="50000"/>
                  </a:schemeClr>
                </a:solidFill>
              </a:rPr>
              <a:t>Balchik</a:t>
            </a:r>
            <a:r>
              <a:rPr lang="en-US" sz="2000" dirty="0">
                <a:solidFill>
                  <a:schemeClr val="tx1">
                    <a:lumMod val="50000"/>
                    <a:lumOff val="50000"/>
                  </a:schemeClr>
                </a:solidFill>
              </a:rPr>
              <a:t>, </a:t>
            </a:r>
            <a:r>
              <a:rPr lang="en-US" sz="2000" dirty="0" err="1">
                <a:solidFill>
                  <a:schemeClr val="tx1">
                    <a:lumMod val="50000"/>
                    <a:lumOff val="50000"/>
                  </a:schemeClr>
                </a:solidFill>
              </a:rPr>
              <a:t>Albena</a:t>
            </a:r>
            <a:r>
              <a:rPr lang="en-US" sz="2000" dirty="0">
                <a:solidFill>
                  <a:schemeClr val="tx1">
                    <a:lumMod val="50000"/>
                    <a:lumOff val="50000"/>
                  </a:schemeClr>
                </a:solidFill>
              </a:rPr>
              <a:t>, </a:t>
            </a:r>
            <a:r>
              <a:rPr lang="en-US" sz="2000" dirty="0" err="1">
                <a:solidFill>
                  <a:schemeClr val="tx1">
                    <a:lumMod val="50000"/>
                    <a:lumOff val="50000"/>
                  </a:schemeClr>
                </a:solidFill>
              </a:rPr>
              <a:t>Nesebar</a:t>
            </a:r>
            <a:r>
              <a:rPr lang="en-US" sz="2000" dirty="0">
                <a:solidFill>
                  <a:schemeClr val="tx1">
                    <a:lumMod val="50000"/>
                    <a:lumOff val="50000"/>
                  </a:schemeClr>
                </a:solidFill>
              </a:rPr>
              <a:t>, </a:t>
            </a:r>
            <a:r>
              <a:rPr lang="en-US" sz="2000" dirty="0" err="1">
                <a:solidFill>
                  <a:schemeClr val="tx1">
                    <a:lumMod val="50000"/>
                    <a:lumOff val="50000"/>
                  </a:schemeClr>
                </a:solidFill>
              </a:rPr>
              <a:t>Sozopol</a:t>
            </a:r>
            <a:r>
              <a:rPr lang="en-US" sz="2000" dirty="0">
                <a:solidFill>
                  <a:schemeClr val="tx1">
                    <a:lumMod val="50000"/>
                    <a:lumOff val="50000"/>
                  </a:schemeClr>
                </a:solidFill>
              </a:rPr>
              <a:t>, </a:t>
            </a:r>
            <a:r>
              <a:rPr lang="en-US" sz="2000" dirty="0" err="1">
                <a:solidFill>
                  <a:schemeClr val="tx1">
                    <a:lumMod val="50000"/>
                    <a:lumOff val="50000"/>
                  </a:schemeClr>
                </a:solidFill>
              </a:rPr>
              <a:t>Pomorie</a:t>
            </a:r>
            <a:r>
              <a:rPr lang="en-US" sz="2000" dirty="0">
                <a:solidFill>
                  <a:schemeClr val="tx1">
                    <a:lumMod val="50000"/>
                    <a:lumOff val="50000"/>
                  </a:schemeClr>
                </a:solidFill>
              </a:rPr>
              <a:t>, </a:t>
            </a:r>
            <a:r>
              <a:rPr lang="en-US" sz="2000" dirty="0" err="1">
                <a:solidFill>
                  <a:schemeClr val="tx1">
                    <a:lumMod val="50000"/>
                    <a:lumOff val="50000"/>
                  </a:schemeClr>
                </a:solidFill>
              </a:rPr>
              <a:t>Primorsko</a:t>
            </a:r>
            <a:r>
              <a:rPr lang="en-US" sz="1600" dirty="0">
                <a:solidFill>
                  <a:schemeClr val="tx1">
                    <a:lumMod val="50000"/>
                    <a:lumOff val="50000"/>
                  </a:schemeClr>
                </a:solidFill>
              </a:rPr>
              <a:t>.</a:t>
            </a:r>
          </a:p>
        </p:txBody>
      </p:sp>
      <p:cxnSp>
        <p:nvCxnSpPr>
          <p:cNvPr id="22" name="Straight Connector 21">
            <a:extLst>
              <a:ext uri="{FF2B5EF4-FFF2-40B4-BE49-F238E27FC236}">
                <a16:creationId xmlns="" xmlns:a16="http://schemas.microsoft.com/office/drawing/2014/main" id="{A57C1A16-B8AB-4D99-A195-A38F556A64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 xmlns:a16="http://schemas.microsoft.com/office/drawing/2014/main" id="{F8A9B20B-D1DD-4573-B5EC-55802951923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 xmlns:a16="http://schemas.microsoft.com/office/drawing/2014/main" id="{66D61E08-70C3-48D8-BEA0-787111DC30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 xmlns:a16="http://schemas.microsoft.com/office/drawing/2014/main" id="{FC55298F-0AE5-478E-AD2B-03C2614C58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 xmlns:a16="http://schemas.microsoft.com/office/drawing/2014/main" id="{C180E4EA-0B63-4779-A895-7E90E71088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 xmlns:a16="http://schemas.microsoft.com/office/drawing/2014/main" id="{CEE01D9D-3DE8-4EED-B0D3-8F3C79CC76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 xmlns:a16="http://schemas.microsoft.com/office/drawing/2014/main" id="{89AF5CE9-607F-43F4-8983-DCD6DA4051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 xmlns:a16="http://schemas.microsoft.com/office/drawing/2014/main" id="{6EEA2DBD-9E1E-4521-8C01-F32AD18A89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 xmlns:a16="http://schemas.microsoft.com/office/drawing/2014/main" id="{15BBD2C1-BA9B-46A9-A27A-33498B1692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33207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BDC0D3B0-C7CB-4648-B6AB-8B71870C933A}"/>
              </a:ext>
            </a:extLst>
          </p:cNvPr>
          <p:cNvSpPr>
            <a:spLocks noGrp="1"/>
          </p:cNvSpPr>
          <p:nvPr>
            <p:ph type="ctrTitle"/>
          </p:nvPr>
        </p:nvSpPr>
        <p:spPr>
          <a:xfrm>
            <a:off x="1639589" y="2288816"/>
            <a:ext cx="7766936" cy="1646302"/>
          </a:xfrm>
        </p:spPr>
        <p:txBody>
          <a:bodyPr/>
          <a:lstStyle/>
          <a:p>
            <a:r>
              <a:rPr lang="en-US" sz="6000" dirty="0"/>
              <a:t>Thank you for the attention!</a:t>
            </a:r>
            <a:endParaRPr lang="bg-BG" sz="6000" dirty="0"/>
          </a:p>
        </p:txBody>
      </p:sp>
      <p:sp>
        <p:nvSpPr>
          <p:cNvPr id="3" name="Подзаглавие 2">
            <a:extLst>
              <a:ext uri="{FF2B5EF4-FFF2-40B4-BE49-F238E27FC236}">
                <a16:creationId xmlns="" xmlns:a16="http://schemas.microsoft.com/office/drawing/2014/main" id="{5D008375-10D3-4010-96A4-D1E1BE2D33ED}"/>
              </a:ext>
            </a:extLst>
          </p:cNvPr>
          <p:cNvSpPr>
            <a:spLocks noGrp="1"/>
          </p:cNvSpPr>
          <p:nvPr>
            <p:ph type="subTitle" idx="1"/>
          </p:nvPr>
        </p:nvSpPr>
        <p:spPr/>
        <p:txBody>
          <a:bodyPr/>
          <a:lstStyle/>
          <a:p>
            <a:r>
              <a:rPr lang="en-US" dirty="0"/>
              <a:t>Made by: Maria </a:t>
            </a:r>
            <a:r>
              <a:rPr lang="en-US" dirty="0" err="1"/>
              <a:t>Grachenlieva</a:t>
            </a:r>
            <a:r>
              <a:rPr lang="en-US" dirty="0"/>
              <a:t>, </a:t>
            </a:r>
            <a:r>
              <a:rPr lang="en-US" dirty="0" err="1"/>
              <a:t>Ioana</a:t>
            </a:r>
            <a:r>
              <a:rPr lang="en-US" dirty="0"/>
              <a:t> Ivanova, </a:t>
            </a:r>
            <a:r>
              <a:rPr lang="en-US" dirty="0" err="1"/>
              <a:t>Ilianna</a:t>
            </a:r>
            <a:r>
              <a:rPr lang="en-US" dirty="0"/>
              <a:t> </a:t>
            </a:r>
            <a:r>
              <a:rPr lang="en-US" dirty="0" err="1"/>
              <a:t>Aronova</a:t>
            </a:r>
            <a:r>
              <a:rPr lang="en-US" dirty="0"/>
              <a:t>, Raya </a:t>
            </a:r>
            <a:r>
              <a:rPr lang="en-US" dirty="0" err="1"/>
              <a:t>Stancheva</a:t>
            </a:r>
            <a:r>
              <a:rPr lang="en-US" dirty="0"/>
              <a:t>, </a:t>
            </a:r>
            <a:r>
              <a:rPr lang="en-US" dirty="0" err="1"/>
              <a:t>Nikol</a:t>
            </a:r>
            <a:r>
              <a:rPr lang="en-US" dirty="0"/>
              <a:t> Stoyanova</a:t>
            </a:r>
            <a:endParaRPr lang="bg-BG" dirty="0"/>
          </a:p>
        </p:txBody>
      </p:sp>
    </p:spTree>
    <p:extLst>
      <p:ext uri="{BB962C8B-B14F-4D97-AF65-F5344CB8AC3E}">
        <p14:creationId xmlns:p14="http://schemas.microsoft.com/office/powerpoint/2010/main" xmlns="" val="243622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CACA3CA5-6D61-4E1D-9903-E46833896474}"/>
              </a:ext>
            </a:extLst>
          </p:cNvPr>
          <p:cNvSpPr>
            <a:spLocks noGrp="1"/>
          </p:cNvSpPr>
          <p:nvPr>
            <p:ph type="title"/>
          </p:nvPr>
        </p:nvSpPr>
        <p:spPr>
          <a:xfrm>
            <a:off x="5373148" y="349458"/>
            <a:ext cx="3737268" cy="1320800"/>
          </a:xfrm>
        </p:spPr>
        <p:txBody>
          <a:bodyPr>
            <a:noAutofit/>
          </a:bodyPr>
          <a:lstStyle/>
          <a:p>
            <a:r>
              <a:rPr lang="en-US" sz="5400" dirty="0"/>
              <a:t>What is ‘habitat’?</a:t>
            </a:r>
            <a:endParaRPr lang="bg-BG" sz="5400" dirty="0"/>
          </a:p>
        </p:txBody>
      </p:sp>
      <p:sp>
        <p:nvSpPr>
          <p:cNvPr id="3" name="Контейнер за съдържание 2">
            <a:extLst>
              <a:ext uri="{FF2B5EF4-FFF2-40B4-BE49-F238E27FC236}">
                <a16:creationId xmlns="" xmlns:a16="http://schemas.microsoft.com/office/drawing/2014/main" id="{65B1DCC9-8339-4DAD-B9C5-DC7E5C52E12C}"/>
              </a:ext>
            </a:extLst>
          </p:cNvPr>
          <p:cNvSpPr>
            <a:spLocks noGrp="1"/>
          </p:cNvSpPr>
          <p:nvPr>
            <p:ph idx="1"/>
          </p:nvPr>
        </p:nvSpPr>
        <p:spPr>
          <a:xfrm>
            <a:off x="5209563" y="2160589"/>
            <a:ext cx="4064439" cy="3880773"/>
          </a:xfrm>
        </p:spPr>
        <p:txBody>
          <a:bodyPr>
            <a:normAutofit/>
          </a:bodyPr>
          <a:lstStyle/>
          <a:p>
            <a:pPr marL="0" indent="0">
              <a:lnSpc>
                <a:spcPct val="90000"/>
              </a:lnSpc>
              <a:buNone/>
            </a:pPr>
            <a:r>
              <a:rPr lang="en-US" sz="1600" b="1" dirty="0"/>
              <a:t>It is the natural home or environment of a plant, animal or other organism. It provides the organism that </a:t>
            </a:r>
            <a:r>
              <a:rPr lang="en-US" sz="1600" b="1" dirty="0" smtClean="0"/>
              <a:t>lives </a:t>
            </a:r>
            <a:r>
              <a:rPr lang="en-US" sz="1600" b="1" dirty="0"/>
              <a:t>there with food, water and space to survive. Human habitat is the environment in which human beings exist and interact. There are 3 types of habitats: terrestrial (land), aquatic (water), aerial/arboreal (air/ tree). The largest aquatic habitat is the Pacific Ocean. Water as a habitat for people can offer space, food, shelter and water. Watery habitat include freshwater (rivers, creeks, ponds and streams) and ocean waters (areas of salty water as seas and oceans). Fresh water accounts for only 3% of the world’s water</a:t>
            </a:r>
            <a:r>
              <a:rPr lang="en-US" sz="1500" dirty="0"/>
              <a:t>.</a:t>
            </a:r>
          </a:p>
          <a:p>
            <a:pPr marL="0" indent="0">
              <a:lnSpc>
                <a:spcPct val="90000"/>
              </a:lnSpc>
              <a:buNone/>
            </a:pPr>
            <a:endParaRPr lang="bg-BG" sz="1500" dirty="0"/>
          </a:p>
        </p:txBody>
      </p:sp>
      <p:pic>
        <p:nvPicPr>
          <p:cNvPr id="5" name="Картина 4" descr="Картина, която съдържа вода, държащ, храна, животно&#10;&#10;Описанието е генерирано автоматично">
            <a:extLst>
              <a:ext uri="{FF2B5EF4-FFF2-40B4-BE49-F238E27FC236}">
                <a16:creationId xmlns="" xmlns:a16="http://schemas.microsoft.com/office/drawing/2014/main" id="{1DE5137A-D47A-4BEA-B9E8-935C803F6DFC}"/>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27156" r="27808"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8" name="Isosceles Triangle 9">
            <a:extLst>
              <a:ext uri="{FF2B5EF4-FFF2-40B4-BE49-F238E27FC236}">
                <a16:creationId xmlns=""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175989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Картина 30" descr="Картина, която съдържа вода, лодка, открито, езда&#10;&#10;Описанието е генерирано автоматично">
            <a:extLst>
              <a:ext uri="{FF2B5EF4-FFF2-40B4-BE49-F238E27FC236}">
                <a16:creationId xmlns="" xmlns:a16="http://schemas.microsoft.com/office/drawing/2014/main" id="{B6FDCB05-3F74-470F-A3E5-8C8EAF53E98D}"/>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24223" r="691"/>
          <a:stretch/>
        </p:blipFill>
        <p:spPr>
          <a:xfrm>
            <a:off x="4266678"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Заглавие 1">
            <a:extLst>
              <a:ext uri="{FF2B5EF4-FFF2-40B4-BE49-F238E27FC236}">
                <a16:creationId xmlns="" xmlns:a16="http://schemas.microsoft.com/office/drawing/2014/main" id="{FA1F0E8B-56DB-4F07-99F1-65661C2F43FB}"/>
              </a:ext>
            </a:extLst>
          </p:cNvPr>
          <p:cNvSpPr>
            <a:spLocks noGrp="1"/>
          </p:cNvSpPr>
          <p:nvPr>
            <p:ph type="title"/>
          </p:nvPr>
        </p:nvSpPr>
        <p:spPr>
          <a:xfrm>
            <a:off x="677333" y="609600"/>
            <a:ext cx="3851123" cy="1320800"/>
          </a:xfrm>
        </p:spPr>
        <p:txBody>
          <a:bodyPr>
            <a:normAutofit/>
          </a:bodyPr>
          <a:lstStyle/>
          <a:p>
            <a:r>
              <a:rPr lang="en-US" sz="5400" dirty="0"/>
              <a:t>Rivers </a:t>
            </a:r>
            <a:endParaRPr lang="bg-BG" sz="5400" dirty="0"/>
          </a:p>
        </p:txBody>
      </p:sp>
      <p:sp>
        <p:nvSpPr>
          <p:cNvPr id="3" name="Контейнер за съдържание 2">
            <a:extLst>
              <a:ext uri="{FF2B5EF4-FFF2-40B4-BE49-F238E27FC236}">
                <a16:creationId xmlns="" xmlns:a16="http://schemas.microsoft.com/office/drawing/2014/main" id="{F34DC1EF-E426-4307-82F6-3DF7DB5C5977}"/>
              </a:ext>
            </a:extLst>
          </p:cNvPr>
          <p:cNvSpPr>
            <a:spLocks noGrp="1"/>
          </p:cNvSpPr>
          <p:nvPr>
            <p:ph idx="1"/>
          </p:nvPr>
        </p:nvSpPr>
        <p:spPr>
          <a:xfrm>
            <a:off x="677334" y="2160589"/>
            <a:ext cx="3851122" cy="3880773"/>
          </a:xfrm>
        </p:spPr>
        <p:txBody>
          <a:bodyPr>
            <a:noAutofit/>
          </a:bodyPr>
          <a:lstStyle/>
          <a:p>
            <a:r>
              <a:rPr lang="en-US" sz="2000" dirty="0"/>
              <a:t>The rivers may become a “tourist area”. People can enjoy but it may be more difficult for some animals and plants to survive.</a:t>
            </a:r>
          </a:p>
          <a:p>
            <a:r>
              <a:rPr lang="en-US" sz="2000" dirty="0"/>
              <a:t>People like to use rivers for energetic activities such as sailing, boating, walking, cycling. That often means that river banks are damaged, water is polluted and much of the wild life goes into hiding.</a:t>
            </a:r>
            <a:endParaRPr lang="bg-BG" sz="2000" dirty="0"/>
          </a:p>
        </p:txBody>
      </p:sp>
      <p:cxnSp>
        <p:nvCxnSpPr>
          <p:cNvPr id="45" name="Straight Connector 35">
            <a:extLst>
              <a:ext uri="{FF2B5EF4-FFF2-40B4-BE49-F238E27FC236}">
                <a16:creationId xmlns="" xmlns:a16="http://schemas.microsoft.com/office/drawing/2014/main" id="{64FA5DFF-7FE6-4855-84E6-DFA78EE978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37">
            <a:extLst>
              <a:ext uri="{FF2B5EF4-FFF2-40B4-BE49-F238E27FC236}">
                <a16:creationId xmlns="" xmlns:a16="http://schemas.microsoft.com/office/drawing/2014/main" id="{2AFD8CBA-54A3-4363-991B-B9C631BBFA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 xmlns:a16="http://schemas.microsoft.com/office/drawing/2014/main" id="{3F088236-D655-4F88-B238-E16762358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5">
            <a:extLst>
              <a:ext uri="{FF2B5EF4-FFF2-40B4-BE49-F238E27FC236}">
                <a16:creationId xmlns="" xmlns:a16="http://schemas.microsoft.com/office/drawing/2014/main" id="{3DAC0C92-199E-475C-9390-119A9B027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24">
            <a:extLst>
              <a:ext uri="{FF2B5EF4-FFF2-40B4-BE49-F238E27FC236}">
                <a16:creationId xmlns="" xmlns:a16="http://schemas.microsoft.com/office/drawing/2014/main" id="{C4CFB339-0ED8-4FE2-9EF1-6D1375B849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 xmlns:a16="http://schemas.microsoft.com/office/drawing/2014/main" id="{31896C80-2069-4431-9C19-83B9137344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 xmlns:a16="http://schemas.microsoft.com/office/drawing/2014/main" id="{BF120A21-0841-4823-B0C4-28AEBCEF9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9">
            <a:extLst>
              <a:ext uri="{FF2B5EF4-FFF2-40B4-BE49-F238E27FC236}">
                <a16:creationId xmlns="" xmlns:a16="http://schemas.microsoft.com/office/drawing/2014/main" id="{DBB05BAE-BBD3-4289-899F-A6851503C6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29">
            <a:extLst>
              <a:ext uri="{FF2B5EF4-FFF2-40B4-BE49-F238E27FC236}">
                <a16:creationId xmlns="" xmlns:a16="http://schemas.microsoft.com/office/drawing/2014/main" id="{9874D11C-36F5-4BBE-A490-019A54E953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32116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C8916BA4-7BF5-46FF-AA72-29D369FB7CE3}"/>
              </a:ext>
            </a:extLst>
          </p:cNvPr>
          <p:cNvSpPr>
            <a:spLocks noGrp="1"/>
          </p:cNvSpPr>
          <p:nvPr>
            <p:ph type="title"/>
          </p:nvPr>
        </p:nvSpPr>
        <p:spPr>
          <a:xfrm>
            <a:off x="376397" y="409546"/>
            <a:ext cx="8596668" cy="1320800"/>
          </a:xfrm>
        </p:spPr>
        <p:txBody>
          <a:bodyPr anchor="t">
            <a:normAutofit/>
          </a:bodyPr>
          <a:lstStyle/>
          <a:p>
            <a:r>
              <a:rPr lang="en-US" sz="5400" dirty="0"/>
              <a:t>Transport</a:t>
            </a:r>
            <a:endParaRPr lang="bg-BG" sz="5400" dirty="0"/>
          </a:p>
        </p:txBody>
      </p:sp>
      <p:sp>
        <p:nvSpPr>
          <p:cNvPr id="3" name="Контейнер за съдържание 2">
            <a:extLst>
              <a:ext uri="{FF2B5EF4-FFF2-40B4-BE49-F238E27FC236}">
                <a16:creationId xmlns="" xmlns:a16="http://schemas.microsoft.com/office/drawing/2014/main" id="{8E6203CF-74E3-4E6C-8590-F37E85A481C2}"/>
              </a:ext>
            </a:extLst>
          </p:cNvPr>
          <p:cNvSpPr>
            <a:spLocks noGrp="1"/>
          </p:cNvSpPr>
          <p:nvPr>
            <p:ph idx="1"/>
          </p:nvPr>
        </p:nvSpPr>
        <p:spPr>
          <a:xfrm>
            <a:off x="6336287" y="2160589"/>
            <a:ext cx="2934714" cy="3880773"/>
          </a:xfrm>
        </p:spPr>
        <p:txBody>
          <a:bodyPr>
            <a:normAutofit/>
          </a:bodyPr>
          <a:lstStyle/>
          <a:p>
            <a:r>
              <a:rPr lang="en-US" sz="2400" dirty="0"/>
              <a:t>Rivers provide ready-made transport routes to move people and goods. Some rivers are the easiest or the only way to travel.</a:t>
            </a:r>
            <a:endParaRPr lang="bg-BG" sz="2400" dirty="0"/>
          </a:p>
        </p:txBody>
      </p:sp>
      <p:pic>
        <p:nvPicPr>
          <p:cNvPr id="7" name="Картина 6">
            <a:extLst>
              <a:ext uri="{FF2B5EF4-FFF2-40B4-BE49-F238E27FC236}">
                <a16:creationId xmlns="" xmlns:a16="http://schemas.microsoft.com/office/drawing/2014/main" id="{757D18BF-E05E-4D5A-AD18-BE1365FCE0D9}"/>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t="7333" r="3" b="3"/>
          <a:stretch/>
        </p:blipFill>
        <p:spPr>
          <a:xfrm>
            <a:off x="368769" y="1824421"/>
            <a:ext cx="5759861" cy="4017217"/>
          </a:xfrm>
          <a:prstGeom prst="rect">
            <a:avLst/>
          </a:prstGeom>
        </p:spPr>
      </p:pic>
    </p:spTree>
    <p:extLst>
      <p:ext uri="{BB962C8B-B14F-4D97-AF65-F5344CB8AC3E}">
        <p14:creationId xmlns:p14="http://schemas.microsoft.com/office/powerpoint/2010/main" xmlns="" val="237906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 xmlns:a16="http://schemas.microsoft.com/office/drawing/2014/main" id="{A5EC319D-0FEA-4B95-A3EA-01E35672C9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лавие 1">
            <a:extLst>
              <a:ext uri="{FF2B5EF4-FFF2-40B4-BE49-F238E27FC236}">
                <a16:creationId xmlns="" xmlns:a16="http://schemas.microsoft.com/office/drawing/2014/main" id="{9F118BC6-5A6B-49A1-8A8A-FD06A9BF8D36}"/>
              </a:ext>
            </a:extLst>
          </p:cNvPr>
          <p:cNvSpPr>
            <a:spLocks noGrp="1"/>
          </p:cNvSpPr>
          <p:nvPr>
            <p:ph type="title"/>
          </p:nvPr>
        </p:nvSpPr>
        <p:spPr>
          <a:xfrm>
            <a:off x="7155672" y="410135"/>
            <a:ext cx="4512989" cy="2227730"/>
          </a:xfrm>
        </p:spPr>
        <p:txBody>
          <a:bodyPr anchor="ctr">
            <a:normAutofit/>
          </a:bodyPr>
          <a:lstStyle/>
          <a:p>
            <a:r>
              <a:rPr lang="en-US" sz="4800" dirty="0">
                <a:solidFill>
                  <a:srgbClr val="FFFFFF"/>
                </a:solidFill>
              </a:rPr>
              <a:t>Coasts</a:t>
            </a:r>
            <a:r>
              <a:rPr lang="en-US" dirty="0">
                <a:solidFill>
                  <a:srgbClr val="FFFFFF"/>
                </a:solidFill>
              </a:rPr>
              <a:t> </a:t>
            </a:r>
            <a:endParaRPr lang="bg-BG" dirty="0">
              <a:solidFill>
                <a:srgbClr val="FFFFFF"/>
              </a:solidFill>
            </a:endParaRPr>
          </a:p>
        </p:txBody>
      </p:sp>
      <p:pic>
        <p:nvPicPr>
          <p:cNvPr id="7" name="Картина 6" descr="Картина, която съдържа вода, открито, плаж, седящ&#10;&#10;Описанието е генерирано автоматично">
            <a:extLst>
              <a:ext uri="{FF2B5EF4-FFF2-40B4-BE49-F238E27FC236}">
                <a16:creationId xmlns="" xmlns:a16="http://schemas.microsoft.com/office/drawing/2014/main" id="{B75EE464-7C77-48E0-B87E-C189EB5B55D1}"/>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303824" y="2001575"/>
            <a:ext cx="5088211" cy="3268132"/>
          </a:xfrm>
          <a:prstGeom prst="rect">
            <a:avLst/>
          </a:prstGeom>
        </p:spPr>
      </p:pic>
      <p:sp>
        <p:nvSpPr>
          <p:cNvPr id="3" name="Контейнер за съдържание 2">
            <a:extLst>
              <a:ext uri="{FF2B5EF4-FFF2-40B4-BE49-F238E27FC236}">
                <a16:creationId xmlns="" xmlns:a16="http://schemas.microsoft.com/office/drawing/2014/main" id="{6FA20239-C559-4D5C-A038-CD41A03F34C3}"/>
              </a:ext>
            </a:extLst>
          </p:cNvPr>
          <p:cNvSpPr>
            <a:spLocks noGrp="1"/>
          </p:cNvSpPr>
          <p:nvPr>
            <p:ph idx="1"/>
          </p:nvPr>
        </p:nvSpPr>
        <p:spPr>
          <a:xfrm>
            <a:off x="7136109" y="2592786"/>
            <a:ext cx="4512988" cy="3317938"/>
          </a:xfrm>
        </p:spPr>
        <p:txBody>
          <a:bodyPr anchor="t">
            <a:normAutofit/>
          </a:bodyPr>
          <a:lstStyle/>
          <a:p>
            <a:pPr>
              <a:lnSpc>
                <a:spcPct val="90000"/>
              </a:lnSpc>
            </a:pPr>
            <a:r>
              <a:rPr lang="en-US" dirty="0">
                <a:solidFill>
                  <a:srgbClr val="FFFFFF"/>
                </a:solidFill>
              </a:rPr>
              <a:t>They are  the place where land and sea or river meet. Coasts are the part of earth where the most development takes place. Around the world these areas support about 4,5 billion people.</a:t>
            </a:r>
          </a:p>
          <a:p>
            <a:pPr>
              <a:lnSpc>
                <a:spcPct val="90000"/>
              </a:lnSpc>
            </a:pPr>
            <a:r>
              <a:rPr lang="en-US" dirty="0">
                <a:solidFill>
                  <a:srgbClr val="FFFFFF"/>
                </a:solidFill>
              </a:rPr>
              <a:t>Rivers form estuaries and deltas- they are two different types of areas where river and sea mix saltwater and freshwater. They are important for farming. There is plenty of food for plants and animals.</a:t>
            </a:r>
            <a:endParaRPr lang="bg-BG" dirty="0">
              <a:solidFill>
                <a:srgbClr val="FFFFFF"/>
              </a:solidFill>
            </a:endParaRPr>
          </a:p>
        </p:txBody>
      </p:sp>
    </p:spTree>
    <p:extLst>
      <p:ext uri="{BB962C8B-B14F-4D97-AF65-F5344CB8AC3E}">
        <p14:creationId xmlns:p14="http://schemas.microsoft.com/office/powerpoint/2010/main" xmlns="" val="295746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DA25E9A0-109B-4F6E-BFD4-6843A171E521}"/>
              </a:ext>
            </a:extLst>
          </p:cNvPr>
          <p:cNvSpPr>
            <a:spLocks noGrp="1"/>
          </p:cNvSpPr>
          <p:nvPr>
            <p:ph type="title"/>
          </p:nvPr>
        </p:nvSpPr>
        <p:spPr>
          <a:xfrm>
            <a:off x="5536734" y="609600"/>
            <a:ext cx="3737268" cy="1320800"/>
          </a:xfrm>
        </p:spPr>
        <p:txBody>
          <a:bodyPr>
            <a:normAutofit/>
          </a:bodyPr>
          <a:lstStyle/>
          <a:p>
            <a:r>
              <a:rPr lang="en-US" sz="4800" dirty="0"/>
              <a:t>Coasts</a:t>
            </a:r>
            <a:endParaRPr lang="bg-BG" sz="4800" dirty="0"/>
          </a:p>
        </p:txBody>
      </p:sp>
      <p:sp>
        <p:nvSpPr>
          <p:cNvPr id="3" name="Контейнер за съдържание 2">
            <a:extLst>
              <a:ext uri="{FF2B5EF4-FFF2-40B4-BE49-F238E27FC236}">
                <a16:creationId xmlns="" xmlns:a16="http://schemas.microsoft.com/office/drawing/2014/main" id="{E8CC7240-CEC0-45DF-922A-D7BC79FF0EC5}"/>
              </a:ext>
            </a:extLst>
          </p:cNvPr>
          <p:cNvSpPr>
            <a:spLocks noGrp="1"/>
          </p:cNvSpPr>
          <p:nvPr>
            <p:ph idx="1"/>
          </p:nvPr>
        </p:nvSpPr>
        <p:spPr>
          <a:xfrm>
            <a:off x="5209563" y="2160589"/>
            <a:ext cx="4064439" cy="3880773"/>
          </a:xfrm>
        </p:spPr>
        <p:txBody>
          <a:bodyPr>
            <a:normAutofit/>
          </a:bodyPr>
          <a:lstStyle/>
          <a:p>
            <a:r>
              <a:rPr lang="en-US" sz="2000" dirty="0"/>
              <a:t>Coasts cover only a small area of land, but they are the places where the most people live. Coastal regions have been enormous importance for people- the water and the land provide food.</a:t>
            </a:r>
          </a:p>
          <a:p>
            <a:r>
              <a:rPr lang="en-US" sz="2000" dirty="0"/>
              <a:t>Fish and shrimp farming are bid business. Many people who live on coasts catch fish.</a:t>
            </a:r>
            <a:endParaRPr lang="bg-BG" sz="2000" dirty="0"/>
          </a:p>
        </p:txBody>
      </p:sp>
      <p:pic>
        <p:nvPicPr>
          <p:cNvPr id="5" name="Картина 4" descr="Картина, която съдържа вода, природа, открито, изглед&#10;&#10;Описанието е генерирано автоматично">
            <a:extLst>
              <a:ext uri="{FF2B5EF4-FFF2-40B4-BE49-F238E27FC236}">
                <a16:creationId xmlns="" xmlns:a16="http://schemas.microsoft.com/office/drawing/2014/main" id="{AC08ECC2-E687-4959-8F81-FFD774931420}"/>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35372" r="27458"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424064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 xmlns:a16="http://schemas.microsoft.com/office/drawing/2014/main" id="{CF0C64C1-DEF9-4817-A7CF-4135DD466FB5}"/>
              </a:ext>
            </a:extLst>
          </p:cNvPr>
          <p:cNvSpPr>
            <a:spLocks noGrp="1"/>
          </p:cNvSpPr>
          <p:nvPr>
            <p:ph type="title"/>
          </p:nvPr>
        </p:nvSpPr>
        <p:spPr>
          <a:xfrm>
            <a:off x="5497640" y="901148"/>
            <a:ext cx="3737268" cy="1320800"/>
          </a:xfrm>
        </p:spPr>
        <p:txBody>
          <a:bodyPr>
            <a:normAutofit/>
          </a:bodyPr>
          <a:lstStyle/>
          <a:p>
            <a:r>
              <a:rPr lang="en-US" sz="5400" dirty="0"/>
              <a:t>Tourism </a:t>
            </a:r>
            <a:endParaRPr lang="bg-BG" sz="5400" dirty="0"/>
          </a:p>
        </p:txBody>
      </p:sp>
      <p:sp>
        <p:nvSpPr>
          <p:cNvPr id="3" name="Контейнер за съдържание 2">
            <a:extLst>
              <a:ext uri="{FF2B5EF4-FFF2-40B4-BE49-F238E27FC236}">
                <a16:creationId xmlns="" xmlns:a16="http://schemas.microsoft.com/office/drawing/2014/main" id="{B34C3E45-EE86-482B-9FDE-A3B620C8061A}"/>
              </a:ext>
            </a:extLst>
          </p:cNvPr>
          <p:cNvSpPr>
            <a:spLocks noGrp="1"/>
          </p:cNvSpPr>
          <p:nvPr>
            <p:ph idx="1"/>
          </p:nvPr>
        </p:nvSpPr>
        <p:spPr>
          <a:xfrm>
            <a:off x="5170469" y="2566409"/>
            <a:ext cx="4064439" cy="3880773"/>
          </a:xfrm>
        </p:spPr>
        <p:txBody>
          <a:bodyPr>
            <a:normAutofit/>
          </a:bodyPr>
          <a:lstStyle/>
          <a:p>
            <a:r>
              <a:rPr lang="en-US" sz="2400" dirty="0"/>
              <a:t>People visit coasts for beaches and beautiful countryside. But coasts can often be overused or polluted, that disturb wild life.</a:t>
            </a:r>
            <a:endParaRPr lang="bg-BG" sz="2400" dirty="0"/>
          </a:p>
        </p:txBody>
      </p:sp>
      <p:pic>
        <p:nvPicPr>
          <p:cNvPr id="5" name="Картина 4" descr="Картина, която съдържа вода, открито, планина, изглед&#10;&#10;Описанието е генерирано автоматично">
            <a:extLst>
              <a:ext uri="{FF2B5EF4-FFF2-40B4-BE49-F238E27FC236}">
                <a16:creationId xmlns="" xmlns:a16="http://schemas.microsoft.com/office/drawing/2014/main" id="{BCDEC725-B8F1-48D0-858D-1C5B100415E1}"/>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53639" r="734"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12495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 xmlns:a16="http://schemas.microsoft.com/office/drawing/2014/main" id="{A5EC319D-0FEA-4B95-A3EA-01E35672C9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лавие 1">
            <a:extLst>
              <a:ext uri="{FF2B5EF4-FFF2-40B4-BE49-F238E27FC236}">
                <a16:creationId xmlns="" xmlns:a16="http://schemas.microsoft.com/office/drawing/2014/main" id="{8010E67D-2CDB-4377-998A-A08B9A713897}"/>
              </a:ext>
            </a:extLst>
          </p:cNvPr>
          <p:cNvSpPr>
            <a:spLocks noGrp="1"/>
          </p:cNvSpPr>
          <p:nvPr>
            <p:ph type="title"/>
          </p:nvPr>
        </p:nvSpPr>
        <p:spPr>
          <a:xfrm>
            <a:off x="6855386" y="304800"/>
            <a:ext cx="4512989" cy="2227730"/>
          </a:xfrm>
        </p:spPr>
        <p:txBody>
          <a:bodyPr anchor="ctr">
            <a:normAutofit/>
          </a:bodyPr>
          <a:lstStyle/>
          <a:p>
            <a:r>
              <a:rPr lang="en-US" sz="4000" dirty="0">
                <a:solidFill>
                  <a:srgbClr val="FFFFFF"/>
                </a:solidFill>
              </a:rPr>
              <a:t>Protecting coasts</a:t>
            </a:r>
            <a:endParaRPr lang="bg-BG" sz="4000" dirty="0">
              <a:solidFill>
                <a:srgbClr val="FFFFFF"/>
              </a:solidFill>
            </a:endParaRPr>
          </a:p>
        </p:txBody>
      </p:sp>
      <p:pic>
        <p:nvPicPr>
          <p:cNvPr id="5" name="Картина 4" descr="Картина, която съдържа природа, открито, планина, вода&#10;&#10;Описанието е генерирано автоматично">
            <a:extLst>
              <a:ext uri="{FF2B5EF4-FFF2-40B4-BE49-F238E27FC236}">
                <a16:creationId xmlns="" xmlns:a16="http://schemas.microsoft.com/office/drawing/2014/main" id="{DE7FFBDF-7EF9-4563-96D6-4287362505EA}"/>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323289" y="1955800"/>
            <a:ext cx="4923863" cy="3268133"/>
          </a:xfrm>
          <a:prstGeom prst="rect">
            <a:avLst/>
          </a:prstGeom>
        </p:spPr>
      </p:pic>
      <p:sp>
        <p:nvSpPr>
          <p:cNvPr id="3" name="Контейнер за съдържание 2">
            <a:extLst>
              <a:ext uri="{FF2B5EF4-FFF2-40B4-BE49-F238E27FC236}">
                <a16:creationId xmlns="" xmlns:a16="http://schemas.microsoft.com/office/drawing/2014/main" id="{42DF0905-7307-4ABF-A361-45ED5BE70BF4}"/>
              </a:ext>
            </a:extLst>
          </p:cNvPr>
          <p:cNvSpPr>
            <a:spLocks noGrp="1"/>
          </p:cNvSpPr>
          <p:nvPr>
            <p:ph idx="1"/>
          </p:nvPr>
        </p:nvSpPr>
        <p:spPr>
          <a:xfrm>
            <a:off x="6884361" y="2599174"/>
            <a:ext cx="4512988" cy="3317938"/>
          </a:xfrm>
        </p:spPr>
        <p:txBody>
          <a:bodyPr anchor="t">
            <a:normAutofit/>
          </a:bodyPr>
          <a:lstStyle/>
          <a:p>
            <a:r>
              <a:rPr lang="en-US" dirty="0">
                <a:solidFill>
                  <a:srgbClr val="FFFFFF"/>
                </a:solidFill>
              </a:rPr>
              <a:t>Coasts are very valuable. They provide a living for more people than the rest of the land on the planet. They are valuable areas for both – their natural state and when they have been changed for human use. Building and development are necessary for people to live, work and trade. But there needs to be a balance between people’s needs and natural world.</a:t>
            </a:r>
            <a:endParaRPr lang="bg-BG" dirty="0">
              <a:solidFill>
                <a:srgbClr val="FFFFFF"/>
              </a:solidFill>
            </a:endParaRPr>
          </a:p>
        </p:txBody>
      </p:sp>
    </p:spTree>
    <p:extLst>
      <p:ext uri="{BB962C8B-B14F-4D97-AF65-F5344CB8AC3E}">
        <p14:creationId xmlns:p14="http://schemas.microsoft.com/office/powerpoint/2010/main" xmlns="" val="132255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46E2C1D0-2072-4664-9C67-3B12866F5B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17"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Картина 4" descr="Картина, която съдържа трева, открито, влак, река&#10;&#10;Описанието е генерирано автоматично">
            <a:extLst>
              <a:ext uri="{FF2B5EF4-FFF2-40B4-BE49-F238E27FC236}">
                <a16:creationId xmlns="" xmlns:a16="http://schemas.microsoft.com/office/drawing/2014/main" id="{E90DFFF1-CC1C-4779-82D2-8A7FE4EE479C}"/>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18271" r="32536"/>
          <a:stretch/>
        </p:blipFill>
        <p:spPr>
          <a:xfrm>
            <a:off x="6194368"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7" name="Картина 6" descr="Картина, която съдържа открито, вода, природа, скала&#10;&#10;Описанието е генерирано автоматично">
            <a:extLst>
              <a:ext uri="{FF2B5EF4-FFF2-40B4-BE49-F238E27FC236}">
                <a16:creationId xmlns="" xmlns:a16="http://schemas.microsoft.com/office/drawing/2014/main" id="{7208174F-A46C-4E3D-9510-060F7FCE704B}"/>
              </a:ext>
            </a:extLst>
          </p:cNvPr>
          <p:cNvPicPr>
            <a:picLocks noChangeAspect="1"/>
          </p:cNvPicPr>
          <p:nvPr/>
        </p:nvPicPr>
        <p:blipFill rotWithShape="1">
          <a:blip r:embed="rId4" cstate="print">
            <a:extLst>
              <a:ext uri="{28A0092B-C50C-407E-A947-70E740481C1C}">
                <a14:useLocalDpi xmlns:a14="http://schemas.microsoft.com/office/drawing/2010/main" xmlns="" val="0"/>
              </a:ext>
              <a:ext uri="{837473B0-CC2E-450A-ABE3-18F120FF3D39}">
                <a1611:picAttrSrcUrl xmlns="" xmlns:a1611="http://schemas.microsoft.com/office/drawing/2016/11/main" r:id="rId5"/>
              </a:ext>
            </a:extLst>
          </a:blip>
          <a:srcRect l="10688" r="2" b="2"/>
          <a:stretch/>
        </p:blipFill>
        <p:spPr>
          <a:xfrm>
            <a:off x="-1"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14" name="Freeform: Shape 13">
            <a:extLst>
              <a:ext uri="{FF2B5EF4-FFF2-40B4-BE49-F238E27FC236}">
                <a16:creationId xmlns="" xmlns:a16="http://schemas.microsoft.com/office/drawing/2014/main" id="{37FEB674-D811-4FFE-A878-29D0C0ED18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лавие 1">
            <a:extLst>
              <a:ext uri="{FF2B5EF4-FFF2-40B4-BE49-F238E27FC236}">
                <a16:creationId xmlns="" xmlns:a16="http://schemas.microsoft.com/office/drawing/2014/main" id="{8BD75CB0-7105-4983-A6BE-57690CDE18DE}"/>
              </a:ext>
            </a:extLst>
          </p:cNvPr>
          <p:cNvSpPr>
            <a:spLocks noGrp="1"/>
          </p:cNvSpPr>
          <p:nvPr>
            <p:ph type="title"/>
          </p:nvPr>
        </p:nvSpPr>
        <p:spPr>
          <a:xfrm>
            <a:off x="618064" y="2093887"/>
            <a:ext cx="4193810" cy="880985"/>
          </a:xfrm>
        </p:spPr>
        <p:txBody>
          <a:bodyPr anchor="ctr">
            <a:normAutofit/>
          </a:bodyPr>
          <a:lstStyle/>
          <a:p>
            <a:r>
              <a:rPr lang="en-US" sz="3200" dirty="0"/>
              <a:t>Rivers in Bulgaria</a:t>
            </a:r>
            <a:endParaRPr lang="bg-BG" sz="3200" dirty="0"/>
          </a:p>
        </p:txBody>
      </p:sp>
      <p:sp>
        <p:nvSpPr>
          <p:cNvPr id="3" name="Контейнер за съдържание 2">
            <a:extLst>
              <a:ext uri="{FF2B5EF4-FFF2-40B4-BE49-F238E27FC236}">
                <a16:creationId xmlns="" xmlns:a16="http://schemas.microsoft.com/office/drawing/2014/main" id="{F3ACA45E-0AB9-4965-B440-81A7AF4ED3FA}"/>
              </a:ext>
            </a:extLst>
          </p:cNvPr>
          <p:cNvSpPr>
            <a:spLocks noGrp="1"/>
          </p:cNvSpPr>
          <p:nvPr>
            <p:ph idx="1"/>
          </p:nvPr>
        </p:nvSpPr>
        <p:spPr>
          <a:xfrm>
            <a:off x="618064" y="2984423"/>
            <a:ext cx="4620544" cy="1873327"/>
          </a:xfrm>
        </p:spPr>
        <p:txBody>
          <a:bodyPr>
            <a:normAutofit/>
          </a:bodyPr>
          <a:lstStyle/>
          <a:p>
            <a:r>
              <a:rPr lang="en-US" sz="1600" dirty="0"/>
              <a:t>The longest river is the </a:t>
            </a:r>
            <a:r>
              <a:rPr lang="en-US" sz="1600" dirty="0" err="1"/>
              <a:t>Dunabe</a:t>
            </a:r>
            <a:r>
              <a:rPr lang="en-US" sz="1600" dirty="0"/>
              <a:t> (2.888 km), which spans most of the country’s northern border. Important towns are Ruse and Vidin. Maritsa (480 km) is the longest and the deepest that runs through the country. Maritsa passes through Plovdiv.</a:t>
            </a:r>
            <a:endParaRPr lang="bg-BG" sz="1600" dirty="0"/>
          </a:p>
        </p:txBody>
      </p:sp>
    </p:spTree>
    <p:extLst>
      <p:ext uri="{BB962C8B-B14F-4D97-AF65-F5344CB8AC3E}">
        <p14:creationId xmlns:p14="http://schemas.microsoft.com/office/powerpoint/2010/main" xmlns="" val="347103243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Фасети">
  <a:themeElements>
    <a:clrScheme name="Фасети">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Фасети">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Фасети">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248</TotalTime>
  <Words>829</Words>
  <Application>Microsoft Office PowerPoint</Application>
  <PresentationFormat>Custom</PresentationFormat>
  <Paragraphs>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Фасети</vt:lpstr>
      <vt:lpstr>Water as a habitat for people</vt:lpstr>
      <vt:lpstr>What is ‘habitat’?</vt:lpstr>
      <vt:lpstr>Rivers </vt:lpstr>
      <vt:lpstr>Transport</vt:lpstr>
      <vt:lpstr>Coasts </vt:lpstr>
      <vt:lpstr>Coasts</vt:lpstr>
      <vt:lpstr>Tourism </vt:lpstr>
      <vt:lpstr>Protecting coasts</vt:lpstr>
      <vt:lpstr>Rivers in Bulgaria</vt:lpstr>
      <vt:lpstr>Rivers in Bulgaria</vt:lpstr>
      <vt:lpstr>Rivers in Bulgaria</vt:lpstr>
      <vt:lpstr>Lakes </vt:lpstr>
      <vt:lpstr>Mineral Water </vt:lpstr>
      <vt:lpstr>Bulgarian Black Sea Coasts</vt:lpstr>
      <vt:lpstr>Bulgarian Black Sea Coast</vt:lpstr>
      <vt:lpstr>Bulgarian Black Sea Coast</vt:lpstr>
      <vt:lpstr>Thank you for the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as a habitat for people</dc:title>
  <dc:creator>Kliment Grachenliev</dc:creator>
  <cp:lastModifiedBy>Потребител</cp:lastModifiedBy>
  <cp:revision>26</cp:revision>
  <dcterms:created xsi:type="dcterms:W3CDTF">2020-01-30T12:51:24Z</dcterms:created>
  <dcterms:modified xsi:type="dcterms:W3CDTF">2020-02-06T09:17:51Z</dcterms:modified>
</cp:coreProperties>
</file>