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58" r:id="rId20"/>
    <p:sldId id="27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E8"/>
    <a:srgbClr val="FF4BD0"/>
    <a:srgbClr val="FF66CC"/>
    <a:srgbClr val="007033"/>
    <a:srgbClr val="EC1414"/>
    <a:srgbClr val="FF67AC"/>
    <a:srgbClr val="CC0099"/>
    <a:srgbClr val="FFDC47"/>
    <a:srgbClr val="5EEC3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73" autoAdjust="0"/>
  </p:normalViewPr>
  <p:slideViewPr>
    <p:cSldViewPr>
      <p:cViewPr varScale="1">
        <p:scale>
          <a:sx n="85" d="100"/>
          <a:sy n="85" d="100"/>
        </p:scale>
        <p:origin x="882" y="60"/>
      </p:cViewPr>
      <p:guideLst>
        <p:guide orient="horz" pos="1620"/>
        <p:guide pos="2880"/>
      </p:guideLst>
    </p:cSldViewPr>
  </p:slideViewPr>
  <p:outlineViewPr>
    <p:cViewPr>
      <p:scale>
        <a:sx n="33" d="100"/>
        <a:sy n="33" d="100"/>
      </p:scale>
      <p:origin x="115" y="97142"/>
    </p:cViewPr>
  </p:outlineViewPr>
  <p:notesTextViewPr>
    <p:cViewPr>
      <p:scale>
        <a:sx n="1" d="1"/>
        <a:sy n="1" d="1"/>
      </p:scale>
      <p:origin x="0" y="0"/>
    </p:cViewPr>
  </p:notesTextViewPr>
  <p:notesViewPr>
    <p:cSldViewPr>
      <p:cViewPr varScale="1">
        <p:scale>
          <a:sx n="67" d="100"/>
          <a:sy n="67" d="100"/>
        </p:scale>
        <p:origin x="-3106"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636CB-5F95-470F-ABE7-7B1EA744DACE}" type="datetimeFigureOut">
              <a:rPr lang="en-US" smtClean="0"/>
              <a:pPr/>
              <a:t>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B63F8-FCC3-4B90-94A1-032659D706DB}" type="slidenum">
              <a:rPr lang="en-US" smtClean="0"/>
              <a:pPr/>
              <a:t>‹#›</a:t>
            </a:fld>
            <a:endParaRPr lang="en-US"/>
          </a:p>
        </p:txBody>
      </p:sp>
    </p:spTree>
    <p:extLst>
      <p:ext uri="{BB962C8B-B14F-4D97-AF65-F5344CB8AC3E}">
        <p14:creationId xmlns:p14="http://schemas.microsoft.com/office/powerpoint/2010/main" val="235268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A13B63F8-FCC3-4B90-94A1-032659D706DB}" type="slidenum">
              <a:rPr lang="en-US" smtClean="0"/>
              <a:pPr/>
              <a:t>2</a:t>
            </a:fld>
            <a:endParaRPr lang="en-US"/>
          </a:p>
        </p:txBody>
      </p:sp>
    </p:spTree>
    <p:extLst>
      <p:ext uri="{BB962C8B-B14F-4D97-AF65-F5344CB8AC3E}">
        <p14:creationId xmlns:p14="http://schemas.microsoft.com/office/powerpoint/2010/main" val="318589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3B63F8-FCC3-4B90-94A1-032659D706DB}"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1808225"/>
            <a:ext cx="8551480" cy="1527050"/>
          </a:xfrm>
          <a:noFill/>
          <a:effectLst>
            <a:outerShdw blurRad="50800" dist="38100" dir="2700000" algn="tl" rotWithShape="0">
              <a:prstClr val="black">
                <a:alpha val="40000"/>
              </a:prstClr>
            </a:outerShdw>
          </a:effectLst>
        </p:spPr>
        <p:txBody>
          <a:bodyPr>
            <a:normAutofit/>
          </a:bodyPr>
          <a:lstStyle>
            <a:lvl1pPr algn="r">
              <a:defRPr sz="3600">
                <a:solidFill>
                  <a:srgbClr val="00B0F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05066" y="3335275"/>
            <a:ext cx="8533868" cy="610819"/>
          </a:xfrm>
        </p:spPr>
        <p:txBody>
          <a:bodyPr>
            <a:normAutofit/>
          </a:bodyPr>
          <a:lstStyle>
            <a:lvl1pPr marL="0" indent="0" algn="r">
              <a:buNone/>
              <a:defRPr sz="2800" b="0" i="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97405"/>
            <a:ext cx="8246070" cy="610820"/>
          </a:xfrm>
        </p:spPr>
        <p:txBody>
          <a:bodyPr>
            <a:normAutofit/>
          </a:bodyPr>
          <a:lstStyle>
            <a:lvl1pPr algn="r">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808225"/>
            <a:ext cx="8246070" cy="2901390"/>
          </a:xfrm>
        </p:spPr>
        <p:txBody>
          <a:bodyPr/>
          <a:lstStyle>
            <a:lvl1pPr algn="l">
              <a:defRPr sz="2800">
                <a:solidFill>
                  <a:schemeClr val="accent1"/>
                </a:solidFill>
              </a:defRPr>
            </a:lvl1pPr>
            <a:lvl2pPr algn="l">
              <a:defRPr>
                <a:solidFill>
                  <a:schemeClr val="accent1"/>
                </a:solidFill>
              </a:defRPr>
            </a:lvl2pPr>
            <a:lvl3pPr algn="l">
              <a:defRPr>
                <a:solidFill>
                  <a:schemeClr val="accent1"/>
                </a:solidFill>
              </a:defRPr>
            </a:lvl3pPr>
            <a:lvl4pPr algn="l">
              <a:defRPr>
                <a:solidFill>
                  <a:schemeClr val="accent1"/>
                </a:solidFill>
              </a:defRPr>
            </a:lvl4pPr>
            <a:lvl5pPr algn="l">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2245" y="433880"/>
            <a:ext cx="5955495" cy="572644"/>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892245" y="1044700"/>
            <a:ext cx="5955495" cy="3511061"/>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197405"/>
            <a:ext cx="8246071" cy="610820"/>
          </a:xfrm>
        </p:spPr>
        <p:txBody>
          <a:bodyPr>
            <a:normAutofit/>
          </a:bodyPr>
          <a:lstStyle>
            <a:lvl1pPr algn="r">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392450"/>
            <a:ext cx="4040188" cy="2137871"/>
          </a:xfrm>
        </p:spPr>
        <p:txBody>
          <a:bodyPr/>
          <a:lstStyle>
            <a:lvl1pPr algn="ctr">
              <a:defRPr sz="2400">
                <a:solidFill>
                  <a:srgbClr val="0070C0"/>
                </a:solidFill>
              </a:defRPr>
            </a:lvl1pPr>
            <a:lvl2pPr algn="ctr">
              <a:defRPr sz="2000">
                <a:solidFill>
                  <a:srgbClr val="0070C0"/>
                </a:solidFill>
              </a:defRPr>
            </a:lvl2pPr>
            <a:lvl3pPr algn="ctr">
              <a:defRPr sz="1800">
                <a:solidFill>
                  <a:srgbClr val="0070C0"/>
                </a:solidFill>
              </a:defRPr>
            </a:lvl3pPr>
            <a:lvl4pPr algn="ctr">
              <a:defRPr sz="1600">
                <a:solidFill>
                  <a:srgbClr val="0070C0"/>
                </a:solidFill>
              </a:defRPr>
            </a:lvl4pPr>
            <a:lvl5pPr algn="ct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392450"/>
            <a:ext cx="4041775" cy="2137871"/>
          </a:xfrm>
        </p:spPr>
        <p:txBody>
          <a:bodyPr/>
          <a:lstStyle>
            <a:lvl1pPr algn="ctr">
              <a:defRPr sz="2400">
                <a:solidFill>
                  <a:srgbClr val="0070C0"/>
                </a:solidFill>
              </a:defRPr>
            </a:lvl1pPr>
            <a:lvl2pPr algn="ctr">
              <a:defRPr sz="2000">
                <a:solidFill>
                  <a:srgbClr val="0070C0"/>
                </a:solidFill>
              </a:defRPr>
            </a:lvl2pPr>
            <a:lvl3pPr algn="ctr">
              <a:defRPr sz="1800">
                <a:solidFill>
                  <a:srgbClr val="0070C0"/>
                </a:solidFill>
              </a:defRPr>
            </a:lvl3pPr>
            <a:lvl4pPr algn="ctr">
              <a:defRPr sz="1600">
                <a:solidFill>
                  <a:srgbClr val="0070C0"/>
                </a:solidFill>
              </a:defRPr>
            </a:lvl4pPr>
            <a:lvl5pPr algn="ct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D45C00B6-2C24-4571-807D-900C3170F462}"/>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p4pWafuvdrY"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x9vPv-T51I"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2724150"/>
            <a:ext cx="8551480" cy="611124"/>
          </a:xfrm>
        </p:spPr>
        <p:txBody>
          <a:bodyPr>
            <a:normAutofit fontScale="90000"/>
          </a:bodyPr>
          <a:lstStyle/>
          <a:p>
            <a:r>
              <a:rPr lang="en-US" dirty="0">
                <a:solidFill>
                  <a:schemeClr val="accent1">
                    <a:lumMod val="50000"/>
                  </a:schemeClr>
                </a:solidFill>
              </a:rPr>
              <a:t>Water movements</a:t>
            </a:r>
            <a:br>
              <a:rPr lang="en-US" dirty="0"/>
            </a:br>
            <a:r>
              <a:rPr lang="en-US" dirty="0"/>
              <a:t>							</a:t>
            </a:r>
            <a:br>
              <a:rPr lang="en-US" sz="2000" dirty="0"/>
            </a:br>
            <a:r>
              <a:rPr lang="en-US" sz="2000" dirty="0"/>
              <a:t>											</a:t>
            </a:r>
            <a:endParaRPr lang="en-US" dirty="0"/>
          </a:p>
        </p:txBody>
      </p:sp>
      <p:sp>
        <p:nvSpPr>
          <p:cNvPr id="3" name="Subtitle 2"/>
          <p:cNvSpPr>
            <a:spLocks noGrp="1"/>
          </p:cNvSpPr>
          <p:nvPr>
            <p:ph type="subTitle" idx="1"/>
          </p:nvPr>
        </p:nvSpPr>
        <p:spPr/>
        <p:txBody>
          <a:bodyPr>
            <a:normAutofit fontScale="62500" lnSpcReduction="20000"/>
          </a:bodyPr>
          <a:lstStyle/>
          <a:p>
            <a:r>
              <a:rPr lang="en-US" dirty="0" err="1">
                <a:solidFill>
                  <a:srgbClr val="002060"/>
                </a:solidFill>
              </a:rPr>
              <a:t>Balahura</a:t>
            </a:r>
            <a:r>
              <a:rPr lang="en-US" dirty="0">
                <a:solidFill>
                  <a:srgbClr val="002060"/>
                </a:solidFill>
              </a:rPr>
              <a:t> </a:t>
            </a:r>
            <a:r>
              <a:rPr lang="en-US" dirty="0" err="1">
                <a:solidFill>
                  <a:srgbClr val="002060"/>
                </a:solidFill>
              </a:rPr>
              <a:t>Daria</a:t>
            </a:r>
            <a:br>
              <a:rPr lang="en-US" dirty="0">
                <a:solidFill>
                  <a:srgbClr val="002060"/>
                </a:solidFill>
              </a:rPr>
            </a:br>
            <a:r>
              <a:rPr lang="en-US" dirty="0">
                <a:solidFill>
                  <a:srgbClr val="002060"/>
                </a:solidFill>
              </a:rPr>
              <a:t>							          </a:t>
            </a:r>
            <a:r>
              <a:rPr lang="en-US" dirty="0" err="1">
                <a:solidFill>
                  <a:srgbClr val="002060"/>
                </a:solidFill>
              </a:rPr>
              <a:t>Buzil</a:t>
            </a:r>
            <a:r>
              <a:rPr lang="ro-RO" dirty="0">
                <a:solidFill>
                  <a:srgbClr val="002060"/>
                </a:solidFill>
              </a:rPr>
              <a:t>ă Andreea</a:t>
            </a:r>
            <a:endParaRPr lang="en-US" dirty="0">
              <a:solidFill>
                <a:srgbClr val="002060"/>
              </a:solidFill>
            </a:endParaRPr>
          </a:p>
        </p:txBody>
      </p:sp>
      <p:sp>
        <p:nvSpPr>
          <p:cNvPr id="4" name="TextBox 3"/>
          <p:cNvSpPr txBox="1"/>
          <p:nvPr/>
        </p:nvSpPr>
        <p:spPr>
          <a:xfrm>
            <a:off x="4030060" y="4031218"/>
            <a:ext cx="5037740" cy="369332"/>
          </a:xfrm>
          <a:prstGeom prst="rect">
            <a:avLst/>
          </a:prstGeom>
          <a:noFill/>
        </p:spPr>
        <p:txBody>
          <a:bodyPr wrap="square" rtlCol="0">
            <a:spAutoFit/>
          </a:bodyPr>
          <a:lstStyle/>
          <a:p>
            <a:r>
              <a:rPr lang="ro-RO" dirty="0">
                <a:solidFill>
                  <a:srgbClr val="002060"/>
                </a:solidFill>
              </a:rPr>
              <a:t>The National</a:t>
            </a:r>
            <a:r>
              <a:rPr lang="en-US" dirty="0">
                <a:solidFill>
                  <a:srgbClr val="002060"/>
                </a:solidFill>
              </a:rPr>
              <a:t> Military High</a:t>
            </a:r>
            <a:r>
              <a:rPr lang="ro-RO" dirty="0">
                <a:solidFill>
                  <a:srgbClr val="002060"/>
                </a:solidFill>
              </a:rPr>
              <a:t> S</a:t>
            </a:r>
            <a:r>
              <a:rPr lang="en-US" dirty="0" err="1">
                <a:solidFill>
                  <a:srgbClr val="002060"/>
                </a:solidFill>
              </a:rPr>
              <a:t>chool</a:t>
            </a:r>
            <a:r>
              <a:rPr lang="en-US" dirty="0">
                <a:solidFill>
                  <a:srgbClr val="002060"/>
                </a:solidFill>
              </a:rPr>
              <a:t> </a:t>
            </a:r>
            <a:r>
              <a:rPr lang="ro-RO" dirty="0">
                <a:solidFill>
                  <a:srgbClr val="002060"/>
                </a:solidFill>
              </a:rPr>
              <a:t> </a:t>
            </a:r>
            <a:r>
              <a:rPr lang="en-US" dirty="0">
                <a:solidFill>
                  <a:srgbClr val="002060"/>
                </a:solidFill>
              </a:rPr>
              <a:t>“</a:t>
            </a:r>
            <a:r>
              <a:rPr lang="ro-RO" dirty="0">
                <a:solidFill>
                  <a:srgbClr val="002060"/>
                </a:solidFill>
              </a:rPr>
              <a:t>Ștefan cel Mare</a:t>
            </a:r>
            <a:r>
              <a:rPr lang="en-US" dirty="0">
                <a:solidFill>
                  <a:srgbClr val="002060"/>
                </a:solidFill>
              </a:rPr>
              <a:t>”</a:t>
            </a:r>
            <a:endParaRPr lang="ro-RO" dirty="0">
              <a:solidFill>
                <a:srgbClr val="002060"/>
              </a:solidFill>
            </a:endParaRPr>
          </a:p>
        </p:txBody>
      </p:sp>
      <p:pic>
        <p:nvPicPr>
          <p:cNvPr id="5" name="Imagine 4">
            <a:extLst>
              <a:ext uri="{FF2B5EF4-FFF2-40B4-BE49-F238E27FC236}">
                <a16:creationId xmlns:a16="http://schemas.microsoft.com/office/drawing/2014/main" id="{5E3BADE2-C582-4301-AFD5-A950C6A60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48" y="438150"/>
            <a:ext cx="506288" cy="506288"/>
          </a:xfrm>
          <a:prstGeom prst="rect">
            <a:avLst/>
          </a:prstGeom>
        </p:spPr>
      </p:pic>
      <p:pic>
        <p:nvPicPr>
          <p:cNvPr id="6" name="Imagine 5">
            <a:extLst>
              <a:ext uri="{FF2B5EF4-FFF2-40B4-BE49-F238E27FC236}">
                <a16:creationId xmlns:a16="http://schemas.microsoft.com/office/drawing/2014/main" id="{7C4DBB7A-8127-47F9-B837-490D09DC3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3350"/>
            <a:ext cx="1099501" cy="314143"/>
          </a:xfrm>
          <a:prstGeom prst="rect">
            <a:avLst/>
          </a:prstGeom>
        </p:spPr>
      </p:pic>
    </p:spTree>
    <p:extLst>
      <p:ext uri="{BB962C8B-B14F-4D97-AF65-F5344CB8AC3E}">
        <p14:creationId xmlns:p14="http://schemas.microsoft.com/office/powerpoint/2010/main" val="363920370"/>
      </p:ext>
    </p:extLst>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09550"/>
            <a:ext cx="5955495" cy="685800"/>
          </a:xfrm>
        </p:spPr>
        <p:txBody>
          <a:bodyPr>
            <a:normAutofit/>
          </a:bodyPr>
          <a:lstStyle/>
          <a:p>
            <a:r>
              <a:rPr lang="en-US" dirty="0"/>
              <a:t>Currents</a:t>
            </a:r>
          </a:p>
        </p:txBody>
      </p:sp>
      <p:pic>
        <p:nvPicPr>
          <p:cNvPr id="6" name="Picture 5" descr="respect for the earth.jpg"/>
          <p:cNvPicPr>
            <a:picLocks noChangeAspect="1"/>
          </p:cNvPicPr>
          <p:nvPr/>
        </p:nvPicPr>
        <p:blipFill>
          <a:blip r:embed="rId2">
            <a:clrChange>
              <a:clrFrom>
                <a:srgbClr val="FFFFFF"/>
              </a:clrFrom>
              <a:clrTo>
                <a:srgbClr val="FFFFFF">
                  <a:alpha val="0"/>
                </a:srgbClr>
              </a:clrTo>
            </a:clrChange>
          </a:blip>
          <a:stretch>
            <a:fillRect/>
          </a:stretch>
        </p:blipFill>
        <p:spPr>
          <a:xfrm>
            <a:off x="3352800" y="1200150"/>
            <a:ext cx="2133600" cy="3541776"/>
          </a:xfrm>
          <a:prstGeom prst="rect">
            <a:avLst/>
          </a:prstGeom>
        </p:spPr>
      </p:pic>
      <p:pic>
        <p:nvPicPr>
          <p:cNvPr id="4" name="Picture 3" descr="dcd8d9b4207574ea37d625c640911219.jpg"/>
          <p:cNvPicPr>
            <a:picLocks noChangeAspect="1"/>
          </p:cNvPicPr>
          <p:nvPr/>
        </p:nvPicPr>
        <p:blipFill>
          <a:blip r:embed="rId3">
            <a:clrChange>
              <a:clrFrom>
                <a:srgbClr val="E4D1C0"/>
              </a:clrFrom>
              <a:clrTo>
                <a:srgbClr val="E4D1C0">
                  <a:alpha val="0"/>
                </a:srgbClr>
              </a:clrTo>
            </a:clrChange>
          </a:blip>
          <a:stretch>
            <a:fillRect/>
          </a:stretch>
        </p:blipFill>
        <p:spPr>
          <a:xfrm rot="16200000">
            <a:off x="7209357" y="3208857"/>
            <a:ext cx="1962150" cy="1907136"/>
          </a:xfrm>
          <a:prstGeom prst="rect">
            <a:avLst/>
          </a:prstGeom>
          <a:noFill/>
          <a:ln>
            <a:noFill/>
          </a:ln>
        </p:spPr>
      </p:pic>
      <p:sp useBgFill="1">
        <p:nvSpPr>
          <p:cNvPr id="7" name="Rectangle 6"/>
          <p:cNvSpPr/>
          <p:nvPr/>
        </p:nvSpPr>
        <p:spPr>
          <a:xfrm>
            <a:off x="7162800" y="3181350"/>
            <a:ext cx="3048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86400" y="1428750"/>
            <a:ext cx="3048000" cy="3124200"/>
          </a:xfrm>
        </p:spPr>
        <p:txBody>
          <a:bodyPr>
            <a:normAutofit fontScale="47500" lnSpcReduction="20000"/>
          </a:bodyPr>
          <a:lstStyle/>
          <a:p>
            <a:pPr marL="90488" indent="-90488" defTabSz="361950">
              <a:buNone/>
            </a:pPr>
            <a:r>
              <a:rPr lang="en-US" dirty="0"/>
              <a:t>		</a:t>
            </a:r>
            <a:r>
              <a:rPr lang="en-US" sz="4200" dirty="0"/>
              <a:t>A large movement of water in one direction is a current. Currents can be temporary or long-lasting; they can be near the surface or in the deep ocean. The largest ones shape the Earth’s global climate patterns (and even local weather conditions) by moving heat around the world</a:t>
            </a:r>
            <a:r>
              <a:rPr lang="en-US" sz="3800" dirty="0"/>
              <a: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rrents.png"/>
          <p:cNvPicPr>
            <a:picLocks noChangeAspect="1"/>
          </p:cNvPicPr>
          <p:nvPr/>
        </p:nvPicPr>
        <p:blipFill>
          <a:blip r:embed="rId2">
            <a:clrChange>
              <a:clrFrom>
                <a:srgbClr val="FFFFFF"/>
              </a:clrFrom>
              <a:clrTo>
                <a:srgbClr val="FFFFFF">
                  <a:alpha val="0"/>
                </a:srgbClr>
              </a:clrTo>
            </a:clrChange>
          </a:blip>
          <a:stretch>
            <a:fillRect/>
          </a:stretch>
        </p:blipFill>
        <p:spPr>
          <a:xfrm>
            <a:off x="762000" y="1352550"/>
            <a:ext cx="7262357" cy="379095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eptunghi 2">
            <a:extLst>
              <a:ext uri="{FF2B5EF4-FFF2-40B4-BE49-F238E27FC236}">
                <a16:creationId xmlns:a16="http://schemas.microsoft.com/office/drawing/2014/main" id="{8E564540-AE24-4A29-9212-0FB4196AB03C}"/>
              </a:ext>
            </a:extLst>
          </p:cNvPr>
          <p:cNvSpPr/>
          <p:nvPr/>
        </p:nvSpPr>
        <p:spPr>
          <a:xfrm>
            <a:off x="2953608" y="2387084"/>
            <a:ext cx="3236784" cy="369332"/>
          </a:xfrm>
          <a:prstGeom prst="rect">
            <a:avLst/>
          </a:prstGeom>
        </p:spPr>
        <p:txBody>
          <a:bodyPr wrap="none">
            <a:spAutoFit/>
          </a:bodyPr>
          <a:lstStyle/>
          <a:p>
            <a:r>
              <a:rPr lang="en-US" dirty="0">
                <a:latin typeface="Roboto"/>
                <a:hlinkClick r:id="rId2"/>
              </a:rPr>
              <a:t>How do ocean currents work?</a:t>
            </a:r>
            <a:endParaRPr lang="en-US" b="0" i="0" dirty="0">
              <a:effectLst/>
              <a:latin typeface="Roboto"/>
            </a:endParaRPr>
          </a:p>
        </p:txBody>
      </p:sp>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133350"/>
            <a:ext cx="5955495" cy="720774"/>
          </a:xfrm>
        </p:spPr>
        <p:txBody>
          <a:bodyPr>
            <a:normAutofit/>
          </a:bodyPr>
          <a:lstStyle/>
          <a:p>
            <a:r>
              <a:rPr lang="en-US" dirty="0"/>
              <a:t>Waves</a:t>
            </a:r>
          </a:p>
        </p:txBody>
      </p:sp>
      <p:sp>
        <p:nvSpPr>
          <p:cNvPr id="3" name="Content Placeholder 2"/>
          <p:cNvSpPr>
            <a:spLocks noGrp="1"/>
          </p:cNvSpPr>
          <p:nvPr>
            <p:ph idx="1"/>
          </p:nvPr>
        </p:nvSpPr>
        <p:spPr>
          <a:xfrm>
            <a:off x="2892245" y="742950"/>
            <a:ext cx="5955495" cy="2667000"/>
          </a:xfrm>
        </p:spPr>
        <p:txBody>
          <a:bodyPr>
            <a:normAutofit fontScale="92500" lnSpcReduction="10000"/>
          </a:bodyPr>
          <a:lstStyle/>
          <a:p>
            <a:pPr>
              <a:buNone/>
            </a:pPr>
            <a:r>
              <a:rPr lang="en-US" dirty="0"/>
              <a:t>		</a:t>
            </a:r>
            <a:r>
              <a:rPr lang="en-US" sz="2400" dirty="0"/>
              <a:t>Waves are a disturbance on the surface of the sea or ocean, in the form of a moving ridge or swell.					Waves are caused by the transfer of energy from the wind to the sea. As the wind blows over the surface of the sea, it creates friction forming waves.				 </a:t>
            </a:r>
            <a:endParaRPr lang="en-US" dirty="0"/>
          </a:p>
        </p:txBody>
      </p:sp>
      <p:pic>
        <p:nvPicPr>
          <p:cNvPr id="4" name="Picture 3" descr="dcd8d9b4207574ea37d625c640911219.jpg"/>
          <p:cNvPicPr>
            <a:picLocks noChangeAspect="1"/>
          </p:cNvPicPr>
          <p:nvPr/>
        </p:nvPicPr>
        <p:blipFill>
          <a:blip r:embed="rId2">
            <a:clrChange>
              <a:clrFrom>
                <a:srgbClr val="E4D1C0"/>
              </a:clrFrom>
              <a:clrTo>
                <a:srgbClr val="E4D1C0">
                  <a:alpha val="0"/>
                </a:srgbClr>
              </a:clrTo>
            </a:clrChange>
          </a:blip>
          <a:stretch>
            <a:fillRect/>
          </a:stretch>
        </p:blipFill>
        <p:spPr>
          <a:xfrm rot="16200000">
            <a:off x="7134225" y="3133725"/>
            <a:ext cx="2038350" cy="1981200"/>
          </a:xfrm>
          <a:prstGeom prst="rect">
            <a:avLst/>
          </a:prstGeom>
          <a:noFill/>
          <a:ln>
            <a:noFill/>
          </a:ln>
        </p:spPr>
      </p:pic>
      <p:sp useBgFill="1">
        <p:nvSpPr>
          <p:cNvPr id="5" name="Rectangle 4"/>
          <p:cNvSpPr/>
          <p:nvPr/>
        </p:nvSpPr>
        <p:spPr>
          <a:xfrm>
            <a:off x="7086600" y="3028950"/>
            <a:ext cx="5334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ave.jpg"/>
          <p:cNvPicPr>
            <a:picLocks noChangeAspect="1"/>
          </p:cNvPicPr>
          <p:nvPr/>
        </p:nvPicPr>
        <p:blipFill>
          <a:blip r:embed="rId3"/>
          <a:stretch>
            <a:fillRect/>
          </a:stretch>
        </p:blipFill>
        <p:spPr>
          <a:xfrm>
            <a:off x="3962400" y="3257550"/>
            <a:ext cx="2971800" cy="1664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285750"/>
            <a:ext cx="5955495" cy="609600"/>
          </a:xfrm>
        </p:spPr>
        <p:txBody>
          <a:bodyPr>
            <a:normAutofit fontScale="90000"/>
          </a:bodyPr>
          <a:lstStyle/>
          <a:p>
            <a:r>
              <a:rPr lang="en-US" dirty="0"/>
              <a:t>Tsunami</a:t>
            </a:r>
          </a:p>
        </p:txBody>
      </p:sp>
      <p:sp>
        <p:nvSpPr>
          <p:cNvPr id="3" name="Content Placeholder 2"/>
          <p:cNvSpPr>
            <a:spLocks noGrp="1"/>
          </p:cNvSpPr>
          <p:nvPr>
            <p:ph idx="1"/>
          </p:nvPr>
        </p:nvSpPr>
        <p:spPr>
          <a:xfrm>
            <a:off x="2892245" y="971550"/>
            <a:ext cx="6251755" cy="3886200"/>
          </a:xfrm>
        </p:spPr>
        <p:txBody>
          <a:bodyPr>
            <a:normAutofit fontScale="92500" lnSpcReduction="20000"/>
          </a:bodyPr>
          <a:lstStyle/>
          <a:p>
            <a:pPr>
              <a:buNone/>
            </a:pPr>
            <a:r>
              <a:rPr lang="en-US" dirty="0"/>
              <a:t>		</a:t>
            </a:r>
            <a:r>
              <a:rPr lang="en-US" sz="2600" dirty="0"/>
              <a:t>A wave’s size depends on wind speed, wind duration, ant the area over which the wind is blowing. The smallest categories of waves are ripples, and the largest ones are called ,,wild waves’’.				But wind is not the only cause of wild waves. A tsunami is a wave created by a disturbance that displaces a large amount of water , like an earthquake or a landslide. Tsunami waves are capable of destroying seaside communities. They also have	 caused over 420 000 death since 1850.</a:t>
            </a:r>
            <a:r>
              <a:rPr lang="en-US" sz="2400" dirty="0"/>
              <a:t>	</a:t>
            </a:r>
            <a:endParaRPr lang="en-US" dirty="0"/>
          </a:p>
        </p:txBody>
      </p:sp>
      <p:pic>
        <p:nvPicPr>
          <p:cNvPr id="4" name="Picture 3" descr="earth heart.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077200" y="3686908"/>
            <a:ext cx="1066800" cy="1456592"/>
          </a:xfrm>
          <a:prstGeom prst="rect">
            <a:avLst/>
          </a:prstGeom>
        </p:spPr>
      </p:pic>
      <p:sp>
        <p:nvSpPr>
          <p:cNvPr id="5" name="Dreptunghi 4">
            <a:extLst>
              <a:ext uri="{FF2B5EF4-FFF2-40B4-BE49-F238E27FC236}">
                <a16:creationId xmlns:a16="http://schemas.microsoft.com/office/drawing/2014/main" id="{34F8BDB3-FF84-476D-BF74-72426ADA575B}"/>
              </a:ext>
            </a:extLst>
          </p:cNvPr>
          <p:cNvSpPr/>
          <p:nvPr/>
        </p:nvSpPr>
        <p:spPr>
          <a:xfrm>
            <a:off x="4925515" y="4631293"/>
            <a:ext cx="2185214" cy="369332"/>
          </a:xfrm>
          <a:prstGeom prst="rect">
            <a:avLst/>
          </a:prstGeom>
        </p:spPr>
        <p:txBody>
          <a:bodyPr wrap="none">
            <a:spAutoFit/>
          </a:bodyPr>
          <a:lstStyle/>
          <a:p>
            <a:r>
              <a:rPr lang="en-US" dirty="0">
                <a:latin typeface="Roboto"/>
                <a:hlinkClick r:id="rId3"/>
              </a:rPr>
              <a:t>How tsunamis work</a:t>
            </a:r>
            <a:endParaRPr lang="en-US" b="0" i="0" dirty="0">
              <a:effectLst/>
              <a:latin typeface="Roboto"/>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209550"/>
            <a:ext cx="5955495" cy="572644"/>
          </a:xfrm>
        </p:spPr>
        <p:txBody>
          <a:bodyPr>
            <a:normAutofit fontScale="90000"/>
          </a:bodyPr>
          <a:lstStyle/>
          <a:p>
            <a:r>
              <a:rPr lang="en-US" dirty="0"/>
              <a:t>Tides </a:t>
            </a:r>
          </a:p>
        </p:txBody>
      </p:sp>
      <p:sp>
        <p:nvSpPr>
          <p:cNvPr id="3" name="Content Placeholder 2"/>
          <p:cNvSpPr>
            <a:spLocks noGrp="1"/>
          </p:cNvSpPr>
          <p:nvPr>
            <p:ph idx="1"/>
          </p:nvPr>
        </p:nvSpPr>
        <p:spPr>
          <a:xfrm>
            <a:off x="2892245" y="742949"/>
            <a:ext cx="5955495" cy="3352801"/>
          </a:xfrm>
        </p:spPr>
        <p:txBody>
          <a:bodyPr>
            <a:normAutofit lnSpcReduction="10000"/>
          </a:bodyPr>
          <a:lstStyle/>
          <a:p>
            <a:pPr>
              <a:buNone/>
            </a:pPr>
            <a:r>
              <a:rPr lang="en-US" dirty="0"/>
              <a:t>		</a:t>
            </a:r>
            <a:r>
              <a:rPr lang="en-US" sz="2400" dirty="0"/>
              <a:t>Tides are actually waves, the biggest waves on the planet, and they cause the sea to rise and fall along the shore around the world. 						Tides exist thanks to the gravitational pull of the moon and the sun, but vary depending on where the moon and sun are in relation to the ocean as the earth rotates on its axis.				</a:t>
            </a:r>
          </a:p>
        </p:txBody>
      </p:sp>
      <p:pic>
        <p:nvPicPr>
          <p:cNvPr id="4" name="Picture 3" descr="dcd8d9b4207574ea37d625c640911219.jpg"/>
          <p:cNvPicPr>
            <a:picLocks noChangeAspect="1"/>
          </p:cNvPicPr>
          <p:nvPr/>
        </p:nvPicPr>
        <p:blipFill>
          <a:blip r:embed="rId2">
            <a:clrChange>
              <a:clrFrom>
                <a:srgbClr val="E4D1C0"/>
              </a:clrFrom>
              <a:clrTo>
                <a:srgbClr val="E4D1C0">
                  <a:alpha val="0"/>
                </a:srgbClr>
              </a:clrTo>
            </a:clrChange>
          </a:blip>
          <a:stretch>
            <a:fillRect/>
          </a:stretch>
        </p:blipFill>
        <p:spPr>
          <a:xfrm rot="16200000">
            <a:off x="7752617" y="3752117"/>
            <a:ext cx="1411165" cy="1371600"/>
          </a:xfrm>
          <a:prstGeom prst="rect">
            <a:avLst/>
          </a:prstGeom>
          <a:noFill/>
          <a:ln>
            <a:noFill/>
          </a:ln>
        </p:spPr>
      </p:pic>
      <p:sp useBgFill="1">
        <p:nvSpPr>
          <p:cNvPr id="5" name="Rectangle 4"/>
          <p:cNvSpPr/>
          <p:nvPr/>
        </p:nvSpPr>
        <p:spPr>
          <a:xfrm>
            <a:off x="7620000" y="3714750"/>
            <a:ext cx="4572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arth da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029200" y="3695700"/>
            <a:ext cx="1447800" cy="14478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133350"/>
            <a:ext cx="5955495" cy="572644"/>
          </a:xfrm>
        </p:spPr>
        <p:txBody>
          <a:bodyPr>
            <a:normAutofit fontScale="90000"/>
          </a:bodyPr>
          <a:lstStyle/>
          <a:p>
            <a:r>
              <a:rPr lang="en-US" dirty="0"/>
              <a:t>The Bay of Fundy</a:t>
            </a:r>
          </a:p>
        </p:txBody>
      </p:sp>
      <p:sp>
        <p:nvSpPr>
          <p:cNvPr id="3" name="Content Placeholder 2"/>
          <p:cNvSpPr>
            <a:spLocks noGrp="1"/>
          </p:cNvSpPr>
          <p:nvPr>
            <p:ph idx="1"/>
          </p:nvPr>
        </p:nvSpPr>
        <p:spPr>
          <a:xfrm>
            <a:off x="2892245" y="819150"/>
            <a:ext cx="6251755" cy="1524000"/>
          </a:xfrm>
        </p:spPr>
        <p:txBody>
          <a:bodyPr>
            <a:normAutofit lnSpcReduction="10000"/>
          </a:bodyPr>
          <a:lstStyle/>
          <a:p>
            <a:pPr>
              <a:buNone/>
            </a:pPr>
            <a:r>
              <a:rPr lang="en-US" sz="2400" dirty="0"/>
              <a:t>		The Bay of Fundy in New Brunswick, Canada has the highest tidal range. The tides range from 3</a:t>
            </a:r>
            <a:r>
              <a:rPr lang="ro-RO" sz="2400" dirty="0"/>
              <a:t>.</a:t>
            </a:r>
            <a:r>
              <a:rPr lang="en-US" sz="2400" dirty="0"/>
              <a:t>5m to 16M, causing erosion to the landscape, creating massive cliffs. </a:t>
            </a:r>
          </a:p>
        </p:txBody>
      </p:sp>
      <p:pic>
        <p:nvPicPr>
          <p:cNvPr id="4" name="Picture 3" descr="71e19d739cda7632a918bf9f692cf24c.jpg"/>
          <p:cNvPicPr>
            <a:picLocks noChangeAspect="1"/>
          </p:cNvPicPr>
          <p:nvPr/>
        </p:nvPicPr>
        <p:blipFill>
          <a:blip r:embed="rId2"/>
          <a:stretch>
            <a:fillRect/>
          </a:stretch>
        </p:blipFill>
        <p:spPr>
          <a:xfrm>
            <a:off x="3352800" y="2419350"/>
            <a:ext cx="3924401" cy="2564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cd8d9b4207574ea37d625c640911219.jpg"/>
          <p:cNvPicPr>
            <a:picLocks noChangeAspect="1"/>
          </p:cNvPicPr>
          <p:nvPr/>
        </p:nvPicPr>
        <p:blipFill>
          <a:blip r:embed="rId3">
            <a:clrChange>
              <a:clrFrom>
                <a:srgbClr val="E4D1C0"/>
              </a:clrFrom>
              <a:clrTo>
                <a:srgbClr val="E4D1C0">
                  <a:alpha val="0"/>
                </a:srgbClr>
              </a:clrTo>
            </a:clrChange>
          </a:blip>
          <a:stretch>
            <a:fillRect/>
          </a:stretch>
        </p:blipFill>
        <p:spPr>
          <a:xfrm rot="16200000">
            <a:off x="7359620" y="3359120"/>
            <a:ext cx="1809750" cy="1759010"/>
          </a:xfrm>
          <a:prstGeom prst="rect">
            <a:avLst/>
          </a:prstGeom>
          <a:noFill/>
          <a:ln>
            <a:noFill/>
          </a:ln>
        </p:spPr>
      </p:pic>
      <p:sp useBgFill="1">
        <p:nvSpPr>
          <p:cNvPr id="6" name="Rounded Rectangle 5"/>
          <p:cNvSpPr/>
          <p:nvPr/>
        </p:nvSpPr>
        <p:spPr>
          <a:xfrm>
            <a:off x="7315200" y="3105150"/>
            <a:ext cx="3048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des-water-moon-sun.jpg"/>
          <p:cNvPicPr>
            <a:picLocks noChangeAspect="1"/>
          </p:cNvPicPr>
          <p:nvPr/>
        </p:nvPicPr>
        <p:blipFill>
          <a:blip r:embed="rId2"/>
          <a:stretch>
            <a:fillRect/>
          </a:stretch>
        </p:blipFill>
        <p:spPr>
          <a:xfrm>
            <a:off x="2057400" y="1276350"/>
            <a:ext cx="5237753" cy="37030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133350"/>
            <a:ext cx="5955495" cy="572644"/>
          </a:xfrm>
        </p:spPr>
        <p:txBody>
          <a:bodyPr>
            <a:normAutofit fontScale="90000"/>
          </a:bodyPr>
          <a:lstStyle/>
          <a:p>
            <a:r>
              <a:rPr lang="en-US" dirty="0"/>
              <a:t>The movement of water in a river </a:t>
            </a:r>
          </a:p>
        </p:txBody>
      </p:sp>
      <p:sp>
        <p:nvSpPr>
          <p:cNvPr id="3" name="Content Placeholder 2"/>
          <p:cNvSpPr>
            <a:spLocks noGrp="1"/>
          </p:cNvSpPr>
          <p:nvPr>
            <p:ph idx="1"/>
          </p:nvPr>
        </p:nvSpPr>
        <p:spPr>
          <a:xfrm>
            <a:off x="2892245" y="819150"/>
            <a:ext cx="6023155" cy="1600200"/>
          </a:xfrm>
        </p:spPr>
        <p:txBody>
          <a:bodyPr>
            <a:normAutofit/>
          </a:bodyPr>
          <a:lstStyle/>
          <a:p>
            <a:pPr>
              <a:buNone/>
            </a:pPr>
            <a:r>
              <a:rPr lang="en-US" sz="2400" dirty="0"/>
              <a:t>		The movement of water in a river is called a current. The current is usually strongest near the river’s source. Storm can also increase the current.			</a:t>
            </a:r>
          </a:p>
        </p:txBody>
      </p:sp>
      <p:pic>
        <p:nvPicPr>
          <p:cNvPr id="4" name="Picture 3" descr="river.jpg"/>
          <p:cNvPicPr>
            <a:picLocks noChangeAspect="1"/>
          </p:cNvPicPr>
          <p:nvPr/>
        </p:nvPicPr>
        <p:blipFill>
          <a:blip r:embed="rId2"/>
          <a:stretch>
            <a:fillRect/>
          </a:stretch>
        </p:blipFill>
        <p:spPr>
          <a:xfrm>
            <a:off x="3429000" y="2419350"/>
            <a:ext cx="3779497" cy="2520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cd8d9b4207574ea37d625c640911219.jpg"/>
          <p:cNvPicPr>
            <a:picLocks noChangeAspect="1"/>
          </p:cNvPicPr>
          <p:nvPr/>
        </p:nvPicPr>
        <p:blipFill>
          <a:blip r:embed="rId3">
            <a:clrChange>
              <a:clrFrom>
                <a:srgbClr val="E4D1C0"/>
              </a:clrFrom>
              <a:clrTo>
                <a:srgbClr val="E4D1C0">
                  <a:alpha val="0"/>
                </a:srgbClr>
              </a:clrTo>
            </a:clrChange>
          </a:blip>
          <a:stretch>
            <a:fillRect/>
          </a:stretch>
        </p:blipFill>
        <p:spPr>
          <a:xfrm rot="16200000">
            <a:off x="7209357" y="3208856"/>
            <a:ext cx="1962150" cy="1907137"/>
          </a:xfrm>
          <a:prstGeom prst="rect">
            <a:avLst/>
          </a:prstGeom>
          <a:noFill/>
          <a:ln>
            <a:noFill/>
          </a:ln>
        </p:spPr>
      </p:pic>
      <p:sp useBgFill="1">
        <p:nvSpPr>
          <p:cNvPr id="6" name="Rounded Rectangle 5"/>
          <p:cNvSpPr/>
          <p:nvPr/>
        </p:nvSpPr>
        <p:spPr>
          <a:xfrm>
            <a:off x="7239000" y="2952750"/>
            <a:ext cx="152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1962150"/>
            <a:ext cx="8607122" cy="2971800"/>
          </a:xfrm>
        </p:spPr>
        <p:txBody>
          <a:bodyPr>
            <a:normAutofit lnSpcReduction="10000"/>
          </a:bodyPr>
          <a:lstStyle/>
          <a:p>
            <a:pPr algn="l"/>
            <a:r>
              <a:rPr lang="en-US" dirty="0"/>
              <a:t>Without the water cycle, life on land would be impossible.</a:t>
            </a:r>
            <a:r>
              <a:rPr lang="ro-RO" dirty="0"/>
              <a:t> </a:t>
            </a:r>
            <a:r>
              <a:rPr lang="en-US" dirty="0"/>
              <a:t>There would be no plants, and animals can not survive without plants.</a:t>
            </a:r>
          </a:p>
          <a:p>
            <a:pPr algn="l"/>
            <a:r>
              <a:rPr lang="en-US" dirty="0"/>
              <a:t>There are parts of the world that are cut off from the water cycle (Atacama Desert).</a:t>
            </a:r>
          </a:p>
          <a:p>
            <a:pPr algn="l"/>
            <a:r>
              <a:rPr lang="en-US" dirty="0"/>
              <a:t>The currents at the surface of the ocean are affected by global patterns and the Earth’s rotation.</a:t>
            </a:r>
          </a:p>
          <a:p>
            <a:pPr algn="l"/>
            <a:r>
              <a:rPr lang="en-US" dirty="0"/>
              <a:t>Waves, or more precisely microwaves, can also help cook your food.	</a:t>
            </a:r>
          </a:p>
        </p:txBody>
      </p:sp>
      <p:pic>
        <p:nvPicPr>
          <p:cNvPr id="10" name="Content Placeholder 9" descr="keep the earth clean.jpg"/>
          <p:cNvPicPr>
            <a:picLocks noGrp="1" noChangeAspect="1"/>
          </p:cNvPicPr>
          <p:nvPr>
            <p:ph sz="quarter" idx="4"/>
          </p:nvPr>
        </p:nvPicPr>
        <p:blipFill>
          <a:blip r:embed="rId3" cstate="print"/>
          <a:stretch>
            <a:fillRect/>
          </a:stretch>
        </p:blipFill>
        <p:spPr>
          <a:xfrm flipV="1">
            <a:off x="8722044" y="3638550"/>
            <a:ext cx="45719" cy="45719"/>
          </a:xfrm>
        </p:spPr>
      </p:pic>
      <p:sp>
        <p:nvSpPr>
          <p:cNvPr id="9" name="Title 8"/>
          <p:cNvSpPr>
            <a:spLocks noGrp="1"/>
          </p:cNvSpPr>
          <p:nvPr>
            <p:ph type="title"/>
          </p:nvPr>
        </p:nvSpPr>
        <p:spPr>
          <a:xfrm>
            <a:off x="304800" y="1352550"/>
            <a:ext cx="8246071" cy="609600"/>
          </a:xfrm>
        </p:spPr>
        <p:txBody>
          <a:bodyPr>
            <a:normAutofit/>
          </a:bodyPr>
          <a:lstStyle/>
          <a:p>
            <a:pPr algn="l"/>
            <a:r>
              <a:rPr lang="en-US" sz="3200" dirty="0"/>
              <a:t>Facts about water</a:t>
            </a:r>
          </a:p>
        </p:txBody>
      </p:sp>
      <p:pic>
        <p:nvPicPr>
          <p:cNvPr id="11" name="Picture 10" descr="keep the earth clean.jpg"/>
          <p:cNvPicPr>
            <a:picLocks noChangeAspect="1"/>
          </p:cNvPicPr>
          <p:nvPr/>
        </p:nvPicPr>
        <p:blipFill>
          <a:blip r:embed="rId4">
            <a:clrChange>
              <a:clrFrom>
                <a:srgbClr val="F5F4F0"/>
              </a:clrFrom>
              <a:clrTo>
                <a:srgbClr val="F5F4F0">
                  <a:alpha val="0"/>
                </a:srgbClr>
              </a:clrTo>
            </a:clrChange>
          </a:blip>
          <a:stretch>
            <a:fillRect/>
          </a:stretch>
        </p:blipFill>
        <p:spPr>
          <a:xfrm>
            <a:off x="6248400" y="590550"/>
            <a:ext cx="2286000" cy="1828800"/>
          </a:xfrm>
          <a:prstGeom prst="rect">
            <a:avLst/>
          </a:prstGeom>
        </p:spPr>
      </p:pic>
    </p:spTree>
    <p:extLst>
      <p:ext uri="{BB962C8B-B14F-4D97-AF65-F5344CB8AC3E}">
        <p14:creationId xmlns:p14="http://schemas.microsoft.com/office/powerpoint/2010/main" val="417078371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Contents</a:t>
            </a:r>
          </a:p>
        </p:txBody>
      </p:sp>
      <p:sp>
        <p:nvSpPr>
          <p:cNvPr id="3" name="Content Placeholder 2"/>
          <p:cNvSpPr>
            <a:spLocks noGrp="1"/>
          </p:cNvSpPr>
          <p:nvPr>
            <p:ph idx="1"/>
          </p:nvPr>
        </p:nvSpPr>
        <p:spPr/>
        <p:txBody>
          <a:bodyPr>
            <a:normAutofit lnSpcReduction="10000"/>
          </a:bodyPr>
          <a:lstStyle/>
          <a:p>
            <a:r>
              <a:rPr lang="en-US" dirty="0"/>
              <a:t>Something about water</a:t>
            </a:r>
          </a:p>
          <a:p>
            <a:r>
              <a:rPr lang="en-US" dirty="0"/>
              <a:t>Water cycle</a:t>
            </a:r>
          </a:p>
          <a:p>
            <a:r>
              <a:rPr lang="en-US" dirty="0"/>
              <a:t>Currents, waves and tides: the ocean 		      in motion </a:t>
            </a:r>
          </a:p>
          <a:p>
            <a:r>
              <a:rPr lang="en-US" dirty="0"/>
              <a:t>The movement of water in a river</a:t>
            </a:r>
          </a:p>
          <a:p>
            <a:r>
              <a:rPr lang="en-US" dirty="0"/>
              <a:t>Facts about water</a:t>
            </a:r>
          </a:p>
          <a:p>
            <a:endParaRPr lang="en-US" dirty="0"/>
          </a:p>
          <a:p>
            <a:endParaRPr lang="en-US" dirty="0"/>
          </a:p>
        </p:txBody>
      </p:sp>
      <p:sp>
        <p:nvSpPr>
          <p:cNvPr id="4" name="Rectangle 3"/>
          <p:cNvSpPr/>
          <p:nvPr/>
        </p:nvSpPr>
        <p:spPr>
          <a:xfrm>
            <a:off x="-635612" y="1694587"/>
            <a:ext cx="184730" cy="1754326"/>
          </a:xfrm>
          <a:prstGeom prst="rect">
            <a:avLst/>
          </a:prstGeom>
          <a:noFill/>
        </p:spPr>
        <p:txBody>
          <a:bodyPr wrap="none" lIns="91440" tIns="45720" rIns="91440" bIns="45720">
            <a:spAutoFit/>
          </a:bodyPr>
          <a:lstStyle/>
          <a:p>
            <a:pPr algn="ct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 name="Picture 6" descr="earth in a glass.jpg"/>
          <p:cNvPicPr>
            <a:picLocks noChangeAspect="1"/>
          </p:cNvPicPr>
          <p:nvPr/>
        </p:nvPicPr>
        <p:blipFill>
          <a:blip r:embed="rId3"/>
          <a:stretch>
            <a:fillRect/>
          </a:stretch>
        </p:blipFill>
        <p:spPr>
          <a:xfrm>
            <a:off x="6934200" y="1352550"/>
            <a:ext cx="1539240" cy="3206750"/>
          </a:xfrm>
          <a:prstGeom prst="rect">
            <a:avLst/>
          </a:prstGeom>
          <a:ln>
            <a:noFill/>
          </a:ln>
          <a:effectLst>
            <a:softEdge rad="112500"/>
          </a:effectLst>
        </p:spPr>
      </p:pic>
    </p:spTree>
    <p:extLst>
      <p:ext uri="{BB962C8B-B14F-4D97-AF65-F5344CB8AC3E}">
        <p14:creationId xmlns:p14="http://schemas.microsoft.com/office/powerpoint/2010/main" val="410330949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351330"/>
            <a:ext cx="8246070" cy="610820"/>
          </a:xfrm>
        </p:spPr>
        <p:txBody>
          <a:bodyPr>
            <a:normAutofit fontScale="90000"/>
          </a:bodyPr>
          <a:lstStyle/>
          <a:p>
            <a:pPr algn="l"/>
            <a:r>
              <a:rPr lang="en-US" dirty="0"/>
              <a:t>Citations</a:t>
            </a:r>
          </a:p>
        </p:txBody>
      </p:sp>
      <p:sp>
        <p:nvSpPr>
          <p:cNvPr id="3" name="Content Placeholder 2"/>
          <p:cNvSpPr>
            <a:spLocks noGrp="1"/>
          </p:cNvSpPr>
          <p:nvPr>
            <p:ph idx="1"/>
          </p:nvPr>
        </p:nvSpPr>
        <p:spPr>
          <a:xfrm>
            <a:off x="448966" y="2114550"/>
            <a:ext cx="8246070" cy="2438400"/>
          </a:xfrm>
        </p:spPr>
        <p:txBody>
          <a:bodyPr>
            <a:normAutofit fontScale="85000" lnSpcReduction="10000"/>
          </a:bodyPr>
          <a:lstStyle/>
          <a:p>
            <a:pPr marL="457200" indent="-457200">
              <a:buAutoNum type="arabicPeriod"/>
            </a:pPr>
            <a:r>
              <a:rPr lang="en-US" sz="2000" dirty="0"/>
              <a:t>https://ocean.si.edu/planet-ocean/tides-currents/currents-waves-and-tides-ocean-motion</a:t>
            </a:r>
          </a:p>
          <a:p>
            <a:pPr marL="457200" indent="-457200">
              <a:buAutoNum type="arabicPeriod"/>
            </a:pPr>
            <a:r>
              <a:rPr lang="en-US" sz="2000" dirty="0"/>
              <a:t>https://science.howstuffworks.com/environmental/earth/geophysics/h2o6.htm</a:t>
            </a:r>
          </a:p>
          <a:p>
            <a:pPr marL="457200" indent="-457200">
              <a:buAutoNum type="arabicPeriod"/>
            </a:pPr>
            <a:r>
              <a:rPr lang="en-US" sz="2000" dirty="0"/>
              <a:t>https://www.scientificamerican.com/article/find-out-why-the-ocean-is-in-motion/</a:t>
            </a:r>
          </a:p>
          <a:p>
            <a:pPr marL="457200" indent="-457200">
              <a:buAutoNum type="arabicPeriod"/>
            </a:pPr>
            <a:r>
              <a:rPr lang="en-US" sz="2000" dirty="0"/>
              <a:t>https://www.internetgeography.net/topics/what-are-waves/</a:t>
            </a:r>
          </a:p>
          <a:p>
            <a:pPr marL="457200" indent="-457200">
              <a:buAutoNum type="arabicPeriod"/>
            </a:pPr>
            <a:r>
              <a:rPr lang="en-US" sz="2000" dirty="0"/>
              <a:t>https://www.nationalgeographic.org/encyclopedia/river/</a:t>
            </a:r>
          </a:p>
          <a:p>
            <a:pPr marL="457200" indent="-457200">
              <a:buAutoNum type="arabicPeriod"/>
            </a:pPr>
            <a:r>
              <a:rPr lang="en-US" sz="2000" dirty="0"/>
              <a:t>https://www.youtube.com/watch?v=p4pWafuvdrY&amp;t=10s</a:t>
            </a:r>
          </a:p>
          <a:p>
            <a:pPr marL="457200" indent="-457200">
              <a:buAutoNum type="arabicPeriod"/>
            </a:pPr>
            <a:r>
              <a:rPr lang="en-US" sz="2000" dirty="0"/>
              <a:t>https://www.youtube.com/watch?v=Wx9vPv-T51I&amp;t=57s</a:t>
            </a:r>
          </a:p>
        </p:txBody>
      </p:sp>
      <p:sp>
        <p:nvSpPr>
          <p:cNvPr id="4" name="Text Box 2">
            <a:extLst>
              <a:ext uri="{FF2B5EF4-FFF2-40B4-BE49-F238E27FC236}">
                <a16:creationId xmlns:a16="http://schemas.microsoft.com/office/drawing/2014/main" id="{4997D33D-CDF5-416C-B7D3-E0B2B3E805A1}"/>
              </a:ext>
            </a:extLst>
          </p:cNvPr>
          <p:cNvSpPr txBox="1">
            <a:spLocks noChangeArrowheads="1"/>
          </p:cNvSpPr>
          <p:nvPr/>
        </p:nvSpPr>
        <p:spPr bwMode="auto">
          <a:xfrm>
            <a:off x="228600" y="4551730"/>
            <a:ext cx="8686800" cy="610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Trebuchet MS" panose="020B0603020202020204" pitchFamily="34" charset="0"/>
              </a:rPr>
              <a:t>"This project has been funded with support from the European Commission. This publication[communication] reflects the views only of the author, and the Commission cannot be held responsible for any use which may be made of the information contained therein."</a:t>
            </a:r>
            <a:r>
              <a:rPr kumimoji="0" lang="en-US" altLang="en-US" sz="1100" b="0" i="0" u="none" strike="noStrike" cap="none" normalizeH="0" baseline="0" dirty="0">
                <a:ln>
                  <a:noFill/>
                </a:ln>
                <a:solidFill>
                  <a:srgbClr val="000000"/>
                </a:solidFill>
                <a:effectLst/>
                <a:latin typeface="Times New Roman" panose="02020603050405020304" pitchFamily="18" charset="0"/>
              </a:rPr>
              <a:t> </a:t>
            </a:r>
          </a:p>
          <a:p>
            <a:pPr lvl="0" algn="ctr" eaLnBrk="0" fontAlgn="base" hangingPunct="0">
              <a:spcBef>
                <a:spcPct val="0"/>
              </a:spcBef>
              <a:spcAft>
                <a:spcPct val="0"/>
              </a:spcAft>
            </a:pPr>
            <a:r>
              <a:rPr lang="ro-RO" sz="1100" dirty="0">
                <a:latin typeface="Trebuchet MS" panose="020B0603020202020204" pitchFamily="34" charset="0"/>
              </a:rPr>
              <a:t>2019-1-RO01-KA229-063127</a:t>
            </a:r>
            <a:r>
              <a:rPr lang="ro-RO" sz="1100" b="1" dirty="0"/>
              <a:t>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Something about water</a:t>
            </a:r>
          </a:p>
        </p:txBody>
      </p:sp>
      <p:sp>
        <p:nvSpPr>
          <p:cNvPr id="5" name="Content Placeholder 4"/>
          <p:cNvSpPr>
            <a:spLocks noGrp="1"/>
          </p:cNvSpPr>
          <p:nvPr>
            <p:ph idx="1"/>
          </p:nvPr>
        </p:nvSpPr>
        <p:spPr>
          <a:xfrm>
            <a:off x="3124200" y="1044700"/>
            <a:ext cx="5723540" cy="3511061"/>
          </a:xfrm>
        </p:spPr>
        <p:txBody>
          <a:bodyPr/>
          <a:lstStyle/>
          <a:p>
            <a:r>
              <a:rPr lang="en-US" sz="2400" dirty="0"/>
              <a:t>Basically, water is a molecule with one oxygen and two hydrogen atoms, bonded together by shared electrons.</a:t>
            </a:r>
          </a:p>
          <a:p>
            <a:r>
              <a:rPr lang="en-US" sz="2400" dirty="0"/>
              <a:t>In its purest form , it is 			  odorless, nearly colorless			   and tasteless.</a:t>
            </a:r>
          </a:p>
          <a:p>
            <a:endParaRPr lang="en-US" sz="2400" dirty="0"/>
          </a:p>
          <a:p>
            <a:pPr>
              <a:buNone/>
            </a:pPr>
            <a:endParaRPr lang="en-US" dirty="0"/>
          </a:p>
          <a:p>
            <a:pPr>
              <a:buNone/>
            </a:pPr>
            <a:endParaRPr lang="en-US" dirty="0"/>
          </a:p>
        </p:txBody>
      </p:sp>
      <p:pic>
        <p:nvPicPr>
          <p:cNvPr id="7" name="Picture 6" descr="Water_Chemical_h2o-image.jpg"/>
          <p:cNvPicPr>
            <a:picLocks noChangeAspect="1"/>
          </p:cNvPicPr>
          <p:nvPr/>
        </p:nvPicPr>
        <p:blipFill>
          <a:blip r:embed="rId2">
            <a:clrChange>
              <a:clrFrom>
                <a:srgbClr val="FFFFFF"/>
              </a:clrFrom>
              <a:clrTo>
                <a:srgbClr val="FFFFFF">
                  <a:alpha val="0"/>
                </a:srgbClr>
              </a:clrTo>
            </a:clrChange>
          </a:blip>
          <a:stretch>
            <a:fillRect/>
          </a:stretch>
        </p:blipFill>
        <p:spPr>
          <a:xfrm>
            <a:off x="4800600" y="2038350"/>
            <a:ext cx="3505200" cy="2608035"/>
          </a:xfrm>
          <a:prstGeom prst="rect">
            <a:avLst/>
          </a:prstGeom>
        </p:spPr>
      </p:pic>
    </p:spTree>
    <p:extLst>
      <p:ext uri="{BB962C8B-B14F-4D97-AF65-F5344CB8AC3E}">
        <p14:creationId xmlns:p14="http://schemas.microsoft.com/office/powerpoint/2010/main" val="110163387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2963260" y="132549"/>
            <a:ext cx="5799740" cy="5010150"/>
          </a:xfrm>
        </p:spPr>
        <p:txBody>
          <a:bodyPr>
            <a:normAutofit/>
          </a:bodyPr>
          <a:lstStyle/>
          <a:p>
            <a:pPr indent="-274320">
              <a:spcBef>
                <a:spcPts val="600"/>
              </a:spcBef>
              <a:buNone/>
            </a:pPr>
            <a:endParaRPr lang="en-US" sz="2400" dirty="0"/>
          </a:p>
          <a:p>
            <a:pPr indent="-274320">
              <a:spcBef>
                <a:spcPts val="600"/>
              </a:spcBef>
            </a:pPr>
            <a:r>
              <a:rPr lang="en-US" sz="2400" dirty="0"/>
              <a:t>It is in your body, the food you eat and the beverages you drink.</a:t>
            </a:r>
          </a:p>
          <a:p>
            <a:pPr indent="-274320">
              <a:spcBef>
                <a:spcPts val="600"/>
              </a:spcBef>
            </a:pPr>
            <a:r>
              <a:rPr lang="en-US" sz="2400" dirty="0"/>
              <a:t>You use it to clean 			        yourself, your clothes,			       your dishes and    	                                  everything else around       		             you.</a:t>
            </a:r>
          </a:p>
          <a:p>
            <a:pPr indent="-274320">
              <a:spcBef>
                <a:spcPts val="600"/>
              </a:spcBef>
            </a:pPr>
            <a:r>
              <a:rPr lang="en-US" sz="2400" dirty="0"/>
              <a:t>What substance is more 			            necessary to our 			                 existence?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endParaRPr lang="en-US" sz="2400" dirty="0"/>
          </a:p>
          <a:p>
            <a:endParaRPr lang="en-US" sz="2400" dirty="0"/>
          </a:p>
        </p:txBody>
      </p:sp>
      <p:pic>
        <p:nvPicPr>
          <p:cNvPr id="5" name="Picture 4" descr="c1-sidl-air-and-water-1.jpg"/>
          <p:cNvPicPr>
            <a:picLocks noChangeAspect="1"/>
          </p:cNvPicPr>
          <p:nvPr/>
        </p:nvPicPr>
        <p:blipFill>
          <a:blip r:embed="rId2">
            <a:clrChange>
              <a:clrFrom>
                <a:srgbClr val="FFFFFF"/>
              </a:clrFrom>
              <a:clrTo>
                <a:srgbClr val="FFFFFF">
                  <a:alpha val="0"/>
                </a:srgbClr>
              </a:clrTo>
            </a:clrChange>
          </a:blip>
          <a:stretch>
            <a:fillRect/>
          </a:stretch>
        </p:blipFill>
        <p:spPr>
          <a:xfrm>
            <a:off x="6475408" y="1200150"/>
            <a:ext cx="2668592" cy="3200400"/>
          </a:xfrm>
          <a:prstGeom prst="rect">
            <a:avLst/>
          </a:prstGeom>
        </p:spPr>
      </p:pic>
      <p:sp useBgFill="1">
        <p:nvSpPr>
          <p:cNvPr id="6" name="Rounded Rectangle 5"/>
          <p:cNvSpPr/>
          <p:nvPr/>
        </p:nvSpPr>
        <p:spPr>
          <a:xfrm>
            <a:off x="6705600" y="2724150"/>
            <a:ext cx="6858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p:cNvSpPr/>
          <p:nvPr/>
        </p:nvSpPr>
        <p:spPr>
          <a:xfrm>
            <a:off x="7543800" y="2952750"/>
            <a:ext cx="16002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6324600" y="1200150"/>
            <a:ext cx="2819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6400800" y="2038350"/>
            <a:ext cx="76200" cy="3105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p:cNvSpPr/>
          <p:nvPr/>
        </p:nvSpPr>
        <p:spPr>
          <a:xfrm>
            <a:off x="6370064" y="1200150"/>
            <a:ext cx="183136" cy="31029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p:cNvSpPr/>
          <p:nvPr/>
        </p:nvSpPr>
        <p:spPr>
          <a:xfrm>
            <a:off x="9067800" y="2038350"/>
            <a:ext cx="152400" cy="3105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p:cNvSpPr/>
          <p:nvPr/>
        </p:nvSpPr>
        <p:spPr>
          <a:xfrm>
            <a:off x="6324600" y="5010150"/>
            <a:ext cx="17526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0" y="4324350"/>
            <a:ext cx="3429000" cy="830997"/>
          </a:xfrm>
          <a:prstGeom prst="rect">
            <a:avLst/>
          </a:prstGeom>
          <a:noFill/>
        </p:spPr>
        <p:txBody>
          <a:bodyPr wrap="squar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WATER</a:t>
            </a:r>
          </a:p>
        </p:txBody>
      </p:sp>
      <p:sp useBgFill="1">
        <p:nvSpPr>
          <p:cNvPr id="17" name="Rectangle 16"/>
          <p:cNvSpPr/>
          <p:nvPr/>
        </p:nvSpPr>
        <p:spPr>
          <a:xfrm>
            <a:off x="9067800" y="1276350"/>
            <a:ext cx="76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p:cNvSpPr/>
          <p:nvPr/>
        </p:nvSpPr>
        <p:spPr>
          <a:xfrm>
            <a:off x="6477000" y="4248150"/>
            <a:ext cx="1219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33350"/>
            <a:ext cx="5955495" cy="609600"/>
          </a:xfrm>
        </p:spPr>
        <p:txBody>
          <a:bodyPr>
            <a:normAutofit fontScale="90000"/>
          </a:bodyPr>
          <a:lstStyle/>
          <a:p>
            <a:r>
              <a:rPr lang="en-US" dirty="0"/>
              <a:t>Water cycle</a:t>
            </a:r>
          </a:p>
        </p:txBody>
      </p:sp>
      <p:sp>
        <p:nvSpPr>
          <p:cNvPr id="3" name="Content Placeholder 2"/>
          <p:cNvSpPr>
            <a:spLocks noGrp="1"/>
          </p:cNvSpPr>
          <p:nvPr>
            <p:ph idx="1"/>
          </p:nvPr>
        </p:nvSpPr>
        <p:spPr>
          <a:xfrm>
            <a:off x="2892245" y="742950"/>
            <a:ext cx="5955495" cy="1981200"/>
          </a:xfrm>
        </p:spPr>
        <p:txBody>
          <a:bodyPr>
            <a:normAutofit/>
          </a:bodyPr>
          <a:lstStyle/>
          <a:p>
            <a:pPr>
              <a:buNone/>
            </a:pPr>
            <a:r>
              <a:rPr lang="en-US" sz="2400" dirty="0"/>
              <a:t>		The movement of water around the Earth is vital to support life on land. This continuous process is called </a:t>
            </a:r>
            <a:r>
              <a:rPr lang="ro-RO" sz="2400" dirty="0"/>
              <a:t>„</a:t>
            </a:r>
            <a:r>
              <a:rPr lang="en-US" sz="2400" dirty="0"/>
              <a:t>Water Cycle”. Some parts of this cycle are quick, but others take centuries.			 </a:t>
            </a:r>
          </a:p>
        </p:txBody>
      </p:sp>
      <p:pic>
        <p:nvPicPr>
          <p:cNvPr id="6" name="Picture 5" descr="water cycle.jpg"/>
          <p:cNvPicPr>
            <a:picLocks noChangeAspect="1"/>
          </p:cNvPicPr>
          <p:nvPr/>
        </p:nvPicPr>
        <p:blipFill>
          <a:blip r:embed="rId2">
            <a:clrChange>
              <a:clrFrom>
                <a:srgbClr val="FFFFFF"/>
              </a:clrFrom>
              <a:clrTo>
                <a:srgbClr val="FFFFFF">
                  <a:alpha val="0"/>
                </a:srgbClr>
              </a:clrTo>
            </a:clrChange>
          </a:blip>
          <a:stretch>
            <a:fillRect/>
          </a:stretch>
        </p:blipFill>
        <p:spPr>
          <a:xfrm>
            <a:off x="4053703" y="2647950"/>
            <a:ext cx="4359189" cy="241935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Cycle-Art2A.png"/>
          <p:cNvPicPr>
            <a:picLocks noChangeAspect="1"/>
          </p:cNvPicPr>
          <p:nvPr/>
        </p:nvPicPr>
        <p:blipFill>
          <a:blip r:embed="rId2" cstate="print"/>
          <a:stretch>
            <a:fillRect/>
          </a:stretch>
        </p:blipFill>
        <p:spPr>
          <a:xfrm>
            <a:off x="1066800" y="1276350"/>
            <a:ext cx="7391400" cy="3782499"/>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133350"/>
            <a:ext cx="5955495" cy="457200"/>
          </a:xfrm>
        </p:spPr>
        <p:txBody>
          <a:bodyPr>
            <a:normAutofit fontScale="90000"/>
          </a:bodyPr>
          <a:lstStyle/>
          <a:p>
            <a:r>
              <a:rPr lang="en-US" dirty="0"/>
              <a:t>Water Cycle</a:t>
            </a:r>
          </a:p>
        </p:txBody>
      </p:sp>
      <p:sp>
        <p:nvSpPr>
          <p:cNvPr id="3" name="Content Placeholder 2"/>
          <p:cNvSpPr>
            <a:spLocks noGrp="1"/>
          </p:cNvSpPr>
          <p:nvPr>
            <p:ph idx="1"/>
          </p:nvPr>
        </p:nvSpPr>
        <p:spPr>
          <a:xfrm>
            <a:off x="2892245" y="742950"/>
            <a:ext cx="6251755" cy="4038600"/>
          </a:xfrm>
        </p:spPr>
        <p:txBody>
          <a:bodyPr>
            <a:normAutofit/>
          </a:bodyPr>
          <a:lstStyle/>
          <a:p>
            <a:pPr>
              <a:buNone/>
            </a:pPr>
            <a:r>
              <a:rPr lang="en-US" dirty="0"/>
              <a:t>		</a:t>
            </a:r>
            <a:r>
              <a:rPr lang="en-US" sz="2400" dirty="0"/>
              <a:t>The water cycle is powered by the Sun. The water in oceans, lakes, wet ground and plants evaporates (turns to water vapor) as it is warmed by the Sun’s rays.			The vapor rises into the air, where it cools and condenses (turns back to liquid), forming clouds. It then falls back to the land as precipitations (rain, hail or snow), before draining back into the ocean.			</a:t>
            </a:r>
            <a:r>
              <a:rPr lang="en-US" sz="2400" b="1" dirty="0"/>
              <a:t>Then the process begins again.</a:t>
            </a:r>
            <a:r>
              <a:rPr lang="en-US" sz="2400" dirty="0"/>
              <a:t>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285750"/>
            <a:ext cx="5955495" cy="572644"/>
          </a:xfrm>
        </p:spPr>
        <p:txBody>
          <a:bodyPr>
            <a:normAutofit fontScale="90000"/>
          </a:bodyPr>
          <a:lstStyle/>
          <a:p>
            <a:r>
              <a:rPr lang="en-US" dirty="0"/>
              <a:t>The ocean in motion</a:t>
            </a:r>
          </a:p>
        </p:txBody>
      </p:sp>
      <p:sp>
        <p:nvSpPr>
          <p:cNvPr id="3" name="Content Placeholder 2"/>
          <p:cNvSpPr>
            <a:spLocks noGrp="1"/>
          </p:cNvSpPr>
          <p:nvPr>
            <p:ph idx="1"/>
          </p:nvPr>
        </p:nvSpPr>
        <p:spPr>
          <a:xfrm>
            <a:off x="2892245" y="742950"/>
            <a:ext cx="6251755" cy="1984250"/>
          </a:xfrm>
        </p:spPr>
        <p:txBody>
          <a:bodyPr>
            <a:normAutofit/>
          </a:bodyPr>
          <a:lstStyle/>
          <a:p>
            <a:pPr fontAlgn="base">
              <a:buNone/>
            </a:pPr>
            <a:r>
              <a:rPr lang="en-US" dirty="0"/>
              <a:t>		</a:t>
            </a:r>
            <a:r>
              <a:rPr lang="en-US" sz="2400" dirty="0"/>
              <a:t>There is a lot of water movement. The most obvious examples are the waves and ripples on the water’s  surface that are generated by wind or the ocean currents that are due to tides. 	</a:t>
            </a:r>
            <a:endParaRPr lang="en-US" dirty="0"/>
          </a:p>
        </p:txBody>
      </p:sp>
      <p:pic>
        <p:nvPicPr>
          <p:cNvPr id="4" name="Picture 3" descr="dcd8d9b4207574ea37d625c640911219.jpg"/>
          <p:cNvPicPr>
            <a:picLocks noChangeAspect="1"/>
          </p:cNvPicPr>
          <p:nvPr/>
        </p:nvPicPr>
        <p:blipFill>
          <a:blip r:embed="rId2">
            <a:clrChange>
              <a:clrFrom>
                <a:srgbClr val="E4D1C0"/>
              </a:clrFrom>
              <a:clrTo>
                <a:srgbClr val="E4D1C0">
                  <a:alpha val="0"/>
                </a:srgbClr>
              </a:clrTo>
            </a:clrChange>
          </a:blip>
          <a:stretch>
            <a:fillRect/>
          </a:stretch>
        </p:blipFill>
        <p:spPr>
          <a:xfrm rot="16200000">
            <a:off x="6800850" y="2819400"/>
            <a:ext cx="2343150" cy="2343150"/>
          </a:xfrm>
          <a:prstGeom prst="rect">
            <a:avLst/>
          </a:prstGeom>
          <a:noFill/>
          <a:ln>
            <a:noFill/>
          </a:ln>
        </p:spPr>
      </p:pic>
      <p:sp useBgFill="1">
        <p:nvSpPr>
          <p:cNvPr id="5" name="Rounded Rectangle 4"/>
          <p:cNvSpPr/>
          <p:nvPr/>
        </p:nvSpPr>
        <p:spPr>
          <a:xfrm>
            <a:off x="6705600" y="2571750"/>
            <a:ext cx="457200" cy="160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eader-climate-change-waves.jpg"/>
          <p:cNvPicPr>
            <a:picLocks noChangeAspect="1"/>
          </p:cNvPicPr>
          <p:nvPr/>
        </p:nvPicPr>
        <p:blipFill>
          <a:blip r:embed="rId3" cstate="print"/>
          <a:stretch>
            <a:fillRect/>
          </a:stretch>
        </p:blipFill>
        <p:spPr>
          <a:xfrm>
            <a:off x="3429000" y="2952750"/>
            <a:ext cx="3806827"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245" y="133350"/>
            <a:ext cx="5955495" cy="609600"/>
          </a:xfrm>
        </p:spPr>
        <p:txBody>
          <a:bodyPr>
            <a:normAutofit fontScale="90000"/>
          </a:bodyPr>
          <a:lstStyle/>
          <a:p>
            <a:r>
              <a:rPr lang="en-US" dirty="0"/>
              <a:t>The ocean in motion</a:t>
            </a:r>
          </a:p>
        </p:txBody>
      </p:sp>
      <p:sp>
        <p:nvSpPr>
          <p:cNvPr id="3" name="Content Placeholder 2"/>
          <p:cNvSpPr>
            <a:spLocks noGrp="1"/>
          </p:cNvSpPr>
          <p:nvPr>
            <p:ph idx="1"/>
          </p:nvPr>
        </p:nvSpPr>
        <p:spPr>
          <a:xfrm>
            <a:off x="2971801" y="666750"/>
            <a:ext cx="6172200" cy="2438400"/>
          </a:xfrm>
        </p:spPr>
        <p:txBody>
          <a:bodyPr/>
          <a:lstStyle/>
          <a:p>
            <a:pPr marL="90488" indent="-90488" defTabSz="541338">
              <a:buNone/>
            </a:pPr>
            <a:r>
              <a:rPr lang="en-US" dirty="0"/>
              <a:t>		</a:t>
            </a:r>
            <a:r>
              <a:rPr lang="en-US" sz="2400" dirty="0"/>
              <a:t>It turns out, however, that water can also be moved without wind or tides, which is what happens in the deep ocean. These currents are set in motion by variations in water density caused by differences in temperature and salinity, a process called convection.	</a:t>
            </a:r>
            <a:endParaRPr lang="en-US" dirty="0"/>
          </a:p>
        </p:txBody>
      </p:sp>
      <p:pic>
        <p:nvPicPr>
          <p:cNvPr id="4" name="Picture 3" descr="dcd8d9b4207574ea37d625c640911219.jpg"/>
          <p:cNvPicPr>
            <a:picLocks noChangeAspect="1"/>
          </p:cNvPicPr>
          <p:nvPr/>
        </p:nvPicPr>
        <p:blipFill>
          <a:blip r:embed="rId2">
            <a:clrChange>
              <a:clrFrom>
                <a:srgbClr val="E4D1C0"/>
              </a:clrFrom>
              <a:clrTo>
                <a:srgbClr val="E4D1C0">
                  <a:alpha val="0"/>
                </a:srgbClr>
              </a:clrTo>
            </a:clrChange>
          </a:blip>
          <a:stretch>
            <a:fillRect/>
          </a:stretch>
        </p:blipFill>
        <p:spPr>
          <a:xfrm rot="16200000">
            <a:off x="7086600" y="3086100"/>
            <a:ext cx="2057400" cy="2057400"/>
          </a:xfrm>
          <a:prstGeom prst="rect">
            <a:avLst/>
          </a:prstGeom>
          <a:noFill/>
          <a:ln>
            <a:noFill/>
          </a:ln>
        </p:spPr>
      </p:pic>
      <p:sp useBgFill="1">
        <p:nvSpPr>
          <p:cNvPr id="5" name="Rectangle 4"/>
          <p:cNvSpPr/>
          <p:nvPr/>
        </p:nvSpPr>
        <p:spPr>
          <a:xfrm>
            <a:off x="7086600" y="3028950"/>
            <a:ext cx="228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k1_g_konvektion_nord-atlantik_e_en.jpg"/>
          <p:cNvPicPr>
            <a:picLocks noChangeAspect="1"/>
          </p:cNvPicPr>
          <p:nvPr/>
        </p:nvPicPr>
        <p:blipFill>
          <a:blip r:embed="rId3"/>
          <a:stretch>
            <a:fillRect/>
          </a:stretch>
        </p:blipFill>
        <p:spPr>
          <a:xfrm>
            <a:off x="3505201" y="3028950"/>
            <a:ext cx="3581400" cy="1926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1067</Words>
  <Application>Microsoft Office PowerPoint</Application>
  <PresentationFormat>Expunere pe ecran (16:9)</PresentationFormat>
  <Paragraphs>58</Paragraphs>
  <Slides>20</Slides>
  <Notes>2</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20</vt:i4>
      </vt:variant>
    </vt:vector>
  </HeadingPairs>
  <TitlesOfParts>
    <vt:vector size="26" baseType="lpstr">
      <vt:lpstr>Arial</vt:lpstr>
      <vt:lpstr>Calibri</vt:lpstr>
      <vt:lpstr>Roboto</vt:lpstr>
      <vt:lpstr>Times New Roman</vt:lpstr>
      <vt:lpstr>Trebuchet MS</vt:lpstr>
      <vt:lpstr>Office Theme</vt:lpstr>
      <vt:lpstr>Water movements                    </vt:lpstr>
      <vt:lpstr>Contents</vt:lpstr>
      <vt:lpstr>Something about water</vt:lpstr>
      <vt:lpstr>Prezentare PowerPoint</vt:lpstr>
      <vt:lpstr>Water cycle</vt:lpstr>
      <vt:lpstr>Prezentare PowerPoint</vt:lpstr>
      <vt:lpstr>Water Cycle</vt:lpstr>
      <vt:lpstr>The ocean in motion</vt:lpstr>
      <vt:lpstr>The ocean in motion</vt:lpstr>
      <vt:lpstr>Currents</vt:lpstr>
      <vt:lpstr>Prezentare PowerPoint</vt:lpstr>
      <vt:lpstr>Prezentare PowerPoint</vt:lpstr>
      <vt:lpstr>Waves</vt:lpstr>
      <vt:lpstr>Tsunami</vt:lpstr>
      <vt:lpstr>Tides </vt:lpstr>
      <vt:lpstr>The Bay of Fundy</vt:lpstr>
      <vt:lpstr>Prezentare PowerPoint</vt:lpstr>
      <vt:lpstr>The movement of water in a river </vt:lpstr>
      <vt:lpstr>Facts about water</vt:lpstr>
      <vt:lpstr>Citations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Gabi</cp:lastModifiedBy>
  <cp:revision>170</cp:revision>
  <dcterms:created xsi:type="dcterms:W3CDTF">2013-08-21T19:17:07Z</dcterms:created>
  <dcterms:modified xsi:type="dcterms:W3CDTF">2020-01-02T14:29:42Z</dcterms:modified>
</cp:coreProperties>
</file>