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8" r:id="rId3"/>
    <p:sldId id="257" r:id="rId4"/>
    <p:sldId id="258" r:id="rId5"/>
    <p:sldId id="259" r:id="rId6"/>
    <p:sldId id="260" r:id="rId7"/>
    <p:sldId id="262" r:id="rId8"/>
    <p:sldId id="279" r:id="rId9"/>
    <p:sldId id="280" r:id="rId10"/>
    <p:sldId id="282" r:id="rId11"/>
    <p:sldId id="281" r:id="rId12"/>
    <p:sldId id="263" r:id="rId13"/>
    <p:sldId id="264" r:id="rId14"/>
    <p:sldId id="265" r:id="rId15"/>
    <p:sldId id="266" r:id="rId16"/>
    <p:sldId id="285" r:id="rId17"/>
    <p:sldId id="267" r:id="rId18"/>
    <p:sldId id="269" r:id="rId19"/>
    <p:sldId id="268" r:id="rId20"/>
    <p:sldId id="270" r:id="rId21"/>
    <p:sldId id="286" r:id="rId22"/>
    <p:sldId id="271" r:id="rId23"/>
    <p:sldId id="272" r:id="rId24"/>
    <p:sldId id="288" r:id="rId25"/>
    <p:sldId id="273" r:id="rId26"/>
    <p:sldId id="274" r:id="rId27"/>
    <p:sldId id="275" r:id="rId28"/>
    <p:sldId id="287" r:id="rId29"/>
    <p:sldId id="276" r:id="rId30"/>
    <p:sldId id="277" r:id="rId31"/>
    <p:sldId id="289" r:id="rId32"/>
    <p:sldId id="290" r:id="rId3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0" autoAdjust="0"/>
    <p:restoredTop sz="74088" autoAdjust="0"/>
  </p:normalViewPr>
  <p:slideViewPr>
    <p:cSldViewPr>
      <p:cViewPr varScale="1">
        <p:scale>
          <a:sx n="53" d="100"/>
          <a:sy n="53" d="100"/>
        </p:scale>
        <p:origin x="-18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2E840-89A4-4B8E-837B-7BBFA5FA44A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E4C4CF-7EA4-4019-82D3-D89E91E2169E}">
      <dgm:prSet phldrT="[Text]" custT="1"/>
      <dgm:spPr/>
      <dgm:t>
        <a:bodyPr/>
        <a:lstStyle/>
        <a:p>
          <a:pPr algn="ctr"/>
          <a:endParaRPr lang="bg-BG" sz="4000" kern="1200" dirty="0" smtClean="0"/>
        </a:p>
        <a:p>
          <a:pPr algn="ctr"/>
          <a:r>
            <a:rPr lang="en-US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rPr>
            <a:t>Rivers in Bulgaria</a:t>
          </a:r>
          <a:br>
            <a:rPr lang="en-US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rPr>
          </a:br>
          <a:endParaRPr lang="en-US" sz="3200" b="1" kern="1200" dirty="0">
            <a:solidFill>
              <a:schemeClr val="accent6">
                <a:lumMod val="20000"/>
                <a:lumOff val="80000"/>
              </a:schemeClr>
            </a:solidFill>
            <a:latin typeface="Book Antiqua" panose="02040602050305030304" pitchFamily="18" charset="0"/>
            <a:ea typeface="+mj-ea"/>
            <a:cs typeface="+mj-cs"/>
          </a:endParaRPr>
        </a:p>
      </dgm:t>
    </dgm:pt>
    <dgm:pt modelId="{CD1C9E5F-5586-4493-B2F6-5ECB294EB6DC}" type="parTrans" cxnId="{802B074B-50E5-4144-9D75-49ACDC562CF5}">
      <dgm:prSet/>
      <dgm:spPr/>
      <dgm:t>
        <a:bodyPr/>
        <a:lstStyle/>
        <a:p>
          <a:endParaRPr lang="en-US"/>
        </a:p>
      </dgm:t>
    </dgm:pt>
    <dgm:pt modelId="{1496B3EA-E2F6-4D53-877D-70C195D614CB}" type="sibTrans" cxnId="{802B074B-50E5-4144-9D75-49ACDC562CF5}">
      <dgm:prSet/>
      <dgm:spPr/>
      <dgm:t>
        <a:bodyPr/>
        <a:lstStyle/>
        <a:p>
          <a:endParaRPr lang="en-US"/>
        </a:p>
      </dgm:t>
    </dgm:pt>
    <dgm:pt modelId="{C5C75BA7-EC7E-4B29-95FE-ECFAC4090AB1}">
      <dgm:prSet phldrT="[Text]" custT="1"/>
      <dgm:spPr/>
      <dgm:t>
        <a:bodyPr/>
        <a:lstStyle/>
        <a:p>
          <a:r>
            <a:rPr lang="en-US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rPr>
            <a:t>Danube</a:t>
          </a:r>
          <a:endParaRPr lang="en-US" sz="3200" b="1" kern="1200" dirty="0">
            <a:solidFill>
              <a:schemeClr val="accent6">
                <a:lumMod val="20000"/>
                <a:lumOff val="80000"/>
              </a:schemeClr>
            </a:solidFill>
            <a:latin typeface="Book Antiqua" panose="02040602050305030304" pitchFamily="18" charset="0"/>
            <a:ea typeface="+mj-ea"/>
            <a:cs typeface="+mj-cs"/>
          </a:endParaRPr>
        </a:p>
      </dgm:t>
    </dgm:pt>
    <dgm:pt modelId="{58A60896-DF7F-4AA6-BF87-07C66575E946}" type="parTrans" cxnId="{FF89B11D-481B-4242-B1D8-13B6852840A0}">
      <dgm:prSet/>
      <dgm:spPr/>
      <dgm:t>
        <a:bodyPr/>
        <a:lstStyle/>
        <a:p>
          <a:endParaRPr lang="en-US" dirty="0"/>
        </a:p>
      </dgm:t>
    </dgm:pt>
    <dgm:pt modelId="{BDEC2674-4D42-4880-978F-F195E4824F39}" type="sibTrans" cxnId="{FF89B11D-481B-4242-B1D8-13B6852840A0}">
      <dgm:prSet/>
      <dgm:spPr/>
      <dgm:t>
        <a:bodyPr/>
        <a:lstStyle/>
        <a:p>
          <a:endParaRPr lang="en-US"/>
        </a:p>
      </dgm:t>
    </dgm:pt>
    <dgm:pt modelId="{C1C70C44-1986-4464-B6B2-DED862593191}">
      <dgm:prSet phldrT="[Text]" custT="1"/>
      <dgm:spPr/>
      <dgm:t>
        <a:bodyPr/>
        <a:lstStyle/>
        <a:p>
          <a:pPr algn="ctr"/>
          <a:r>
            <a:rPr lang="en-US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rPr>
            <a:t>Struma</a:t>
          </a:r>
          <a:endParaRPr lang="en-US" sz="3200" b="1" kern="1200" dirty="0">
            <a:solidFill>
              <a:schemeClr val="accent6">
                <a:lumMod val="20000"/>
                <a:lumOff val="80000"/>
              </a:schemeClr>
            </a:solidFill>
            <a:latin typeface="Book Antiqua" panose="02040602050305030304" pitchFamily="18" charset="0"/>
            <a:ea typeface="+mj-ea"/>
            <a:cs typeface="+mj-cs"/>
          </a:endParaRPr>
        </a:p>
      </dgm:t>
    </dgm:pt>
    <dgm:pt modelId="{413930C5-3443-4423-BE41-4F8AA05359EC}" type="parTrans" cxnId="{A1E31677-6D88-495B-BC5B-085146B4A157}">
      <dgm:prSet/>
      <dgm:spPr/>
      <dgm:t>
        <a:bodyPr/>
        <a:lstStyle/>
        <a:p>
          <a:endParaRPr lang="en-US"/>
        </a:p>
      </dgm:t>
    </dgm:pt>
    <dgm:pt modelId="{F93F4A4C-9002-471D-8311-C850E6869E0E}" type="sibTrans" cxnId="{A1E31677-6D88-495B-BC5B-085146B4A157}">
      <dgm:prSet/>
      <dgm:spPr/>
      <dgm:t>
        <a:bodyPr/>
        <a:lstStyle/>
        <a:p>
          <a:endParaRPr lang="en-US"/>
        </a:p>
      </dgm:t>
    </dgm:pt>
    <dgm:pt modelId="{6311DBF5-411D-4F2B-B8DC-2097583990EC}">
      <dgm:prSet phldrT="[Text]" custT="1"/>
      <dgm:spPr/>
      <dgm:t>
        <a:bodyPr/>
        <a:lstStyle/>
        <a:p>
          <a:pPr algn="ctr"/>
          <a:r>
            <a:rPr lang="en-US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rPr>
            <a:t>Iskar</a:t>
          </a:r>
          <a:endParaRPr lang="en-US" sz="3200" b="1" kern="1200" dirty="0">
            <a:solidFill>
              <a:schemeClr val="accent6">
                <a:lumMod val="20000"/>
                <a:lumOff val="80000"/>
              </a:schemeClr>
            </a:solidFill>
            <a:latin typeface="Book Antiqua" panose="02040602050305030304" pitchFamily="18" charset="0"/>
            <a:ea typeface="+mj-ea"/>
            <a:cs typeface="+mj-cs"/>
          </a:endParaRPr>
        </a:p>
      </dgm:t>
    </dgm:pt>
    <dgm:pt modelId="{C2615888-2D6F-4044-A27D-5BB626FCFB27}" type="parTrans" cxnId="{4D788950-5B20-4E26-A7F2-14188A039D19}">
      <dgm:prSet/>
      <dgm:spPr/>
      <dgm:t>
        <a:bodyPr/>
        <a:lstStyle/>
        <a:p>
          <a:endParaRPr lang="en-US"/>
        </a:p>
      </dgm:t>
    </dgm:pt>
    <dgm:pt modelId="{A2AC9628-4E44-4F9C-AC16-B6C7593EF031}" type="sibTrans" cxnId="{4D788950-5B20-4E26-A7F2-14188A039D19}">
      <dgm:prSet/>
      <dgm:spPr/>
      <dgm:t>
        <a:bodyPr/>
        <a:lstStyle/>
        <a:p>
          <a:endParaRPr lang="en-US"/>
        </a:p>
      </dgm:t>
    </dgm:pt>
    <dgm:pt modelId="{9E28B629-B4CD-4B31-B0EE-0DDBDEF531AB}">
      <dgm:prSet phldrT="[Text]" custT="1"/>
      <dgm:spPr/>
      <dgm:t>
        <a:bodyPr/>
        <a:lstStyle/>
        <a:p>
          <a:r>
            <a:rPr lang="en-US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rPr>
            <a:t>Maritsa</a:t>
          </a:r>
          <a:endParaRPr lang="en-US" sz="3200" b="1" kern="1200" dirty="0">
            <a:solidFill>
              <a:schemeClr val="accent6">
                <a:lumMod val="20000"/>
                <a:lumOff val="80000"/>
              </a:schemeClr>
            </a:solidFill>
            <a:latin typeface="Book Antiqua" panose="02040602050305030304" pitchFamily="18" charset="0"/>
            <a:ea typeface="+mj-ea"/>
            <a:cs typeface="+mj-cs"/>
          </a:endParaRPr>
        </a:p>
      </dgm:t>
    </dgm:pt>
    <dgm:pt modelId="{3A8E9662-97CF-4506-BBF6-81495549A581}" type="parTrans" cxnId="{B2C2927D-0C70-48F4-B5B0-7CDB38DBE7CB}">
      <dgm:prSet/>
      <dgm:spPr/>
      <dgm:t>
        <a:bodyPr/>
        <a:lstStyle/>
        <a:p>
          <a:endParaRPr lang="en-US"/>
        </a:p>
      </dgm:t>
    </dgm:pt>
    <dgm:pt modelId="{E900EBBC-8A01-4245-8D54-6D03F8FFAAEF}" type="sibTrans" cxnId="{B2C2927D-0C70-48F4-B5B0-7CDB38DBE7CB}">
      <dgm:prSet/>
      <dgm:spPr/>
      <dgm:t>
        <a:bodyPr/>
        <a:lstStyle/>
        <a:p>
          <a:endParaRPr lang="en-US"/>
        </a:p>
      </dgm:t>
    </dgm:pt>
    <dgm:pt modelId="{DEA89CE8-0932-4107-9359-2E990A1079FE}">
      <dgm:prSet custT="1"/>
      <dgm:spPr/>
      <dgm:t>
        <a:bodyPr/>
        <a:lstStyle/>
        <a:p>
          <a:r>
            <a:rPr lang="en-US" sz="32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rPr>
            <a:t>Ropotamo</a:t>
          </a:r>
          <a:endParaRPr lang="en-US" sz="3200" b="1" kern="1200" dirty="0">
            <a:solidFill>
              <a:schemeClr val="accent6">
                <a:lumMod val="20000"/>
                <a:lumOff val="80000"/>
              </a:schemeClr>
            </a:solidFill>
            <a:latin typeface="Book Antiqua" panose="02040602050305030304" pitchFamily="18" charset="0"/>
            <a:ea typeface="+mj-ea"/>
            <a:cs typeface="+mj-cs"/>
          </a:endParaRPr>
        </a:p>
      </dgm:t>
    </dgm:pt>
    <dgm:pt modelId="{CAC69427-32C0-4C06-9A80-DF546D8505F8}" type="parTrans" cxnId="{36D0C3EE-16B8-4182-ABEE-5B9B75C98855}">
      <dgm:prSet/>
      <dgm:spPr/>
      <dgm:t>
        <a:bodyPr/>
        <a:lstStyle/>
        <a:p>
          <a:endParaRPr lang="en-US"/>
        </a:p>
      </dgm:t>
    </dgm:pt>
    <dgm:pt modelId="{CA7B0ACE-A8DA-4C8F-8038-F9131E7B9F89}" type="sibTrans" cxnId="{36D0C3EE-16B8-4182-ABEE-5B9B75C98855}">
      <dgm:prSet/>
      <dgm:spPr/>
      <dgm:t>
        <a:bodyPr/>
        <a:lstStyle/>
        <a:p>
          <a:endParaRPr lang="en-US"/>
        </a:p>
      </dgm:t>
    </dgm:pt>
    <dgm:pt modelId="{14E5D64C-984F-44BB-A07F-3E339980BD69}" type="pres">
      <dgm:prSet presAssocID="{02B2E840-89A4-4B8E-837B-7BBFA5FA44A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BBC500-D55D-4636-855A-5CB04125CD05}" type="pres">
      <dgm:prSet presAssocID="{EEE4C4CF-7EA4-4019-82D3-D89E91E2169E}" presName="centerShape" presStyleLbl="node0" presStyleIdx="0" presStyleCnt="1" custScaleX="221528" custScaleY="67876" custLinFactNeighborX="3327" custLinFactNeighborY="-2846"/>
      <dgm:spPr/>
      <dgm:t>
        <a:bodyPr/>
        <a:lstStyle/>
        <a:p>
          <a:endParaRPr lang="en-US"/>
        </a:p>
      </dgm:t>
    </dgm:pt>
    <dgm:pt modelId="{78AB6893-8A3B-4FC8-8D07-9C44C57209F1}" type="pres">
      <dgm:prSet presAssocID="{58A60896-DF7F-4AA6-BF87-07C66575E946}" presName="parTrans" presStyleLbl="sibTrans2D1" presStyleIdx="0" presStyleCnt="5" custAng="286942" custScaleX="190447" custScaleY="112004"/>
      <dgm:spPr/>
      <dgm:t>
        <a:bodyPr/>
        <a:lstStyle/>
        <a:p>
          <a:endParaRPr lang="en-US"/>
        </a:p>
      </dgm:t>
    </dgm:pt>
    <dgm:pt modelId="{5E989194-2EDA-4000-8097-E45AA6E47FB9}" type="pres">
      <dgm:prSet presAssocID="{58A60896-DF7F-4AA6-BF87-07C66575E94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EB44D33-0F80-478F-A909-8F66461B1A88}" type="pres">
      <dgm:prSet presAssocID="{C5C75BA7-EC7E-4B29-95FE-ECFAC4090AB1}" presName="node" presStyleLbl="node1" presStyleIdx="0" presStyleCnt="5" custScaleX="157254" custScaleY="72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ECF0B-1574-4456-8F03-36B3925CD9F7}" type="pres">
      <dgm:prSet presAssocID="{413930C5-3443-4423-BE41-4F8AA05359EC}" presName="parTrans" presStyleLbl="sibTrans2D1" presStyleIdx="1" presStyleCnt="5"/>
      <dgm:spPr/>
      <dgm:t>
        <a:bodyPr/>
        <a:lstStyle/>
        <a:p>
          <a:endParaRPr lang="en-US"/>
        </a:p>
      </dgm:t>
    </dgm:pt>
    <dgm:pt modelId="{57D222D8-1E39-45E3-8C78-1422776098F9}" type="pres">
      <dgm:prSet presAssocID="{413930C5-3443-4423-BE41-4F8AA05359E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8D22FE9-97E3-4850-8AB9-4BF2C93B3647}" type="pres">
      <dgm:prSet presAssocID="{C1C70C44-1986-4464-B6B2-DED862593191}" presName="node" presStyleLbl="node1" presStyleIdx="1" presStyleCnt="5" custScaleX="123902" custScaleY="78813" custRadScaleRad="144165" custRadScaleInc="-36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87940-4BBC-4D5B-BB85-115F217B2BA5}" type="pres">
      <dgm:prSet presAssocID="{C2615888-2D6F-4044-A27D-5BB626FCFB27}" presName="parTrans" presStyleLbl="sibTrans2D1" presStyleIdx="2" presStyleCnt="5" custLinFactNeighborX="38671" custLinFactNeighborY="53114"/>
      <dgm:spPr/>
      <dgm:t>
        <a:bodyPr/>
        <a:lstStyle/>
        <a:p>
          <a:endParaRPr lang="en-US"/>
        </a:p>
      </dgm:t>
    </dgm:pt>
    <dgm:pt modelId="{89C38FE2-6EC9-4AFC-8D27-FCE44F622F5C}" type="pres">
      <dgm:prSet presAssocID="{C2615888-2D6F-4044-A27D-5BB626FCFB2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1A632C6-F802-44F8-B1AF-246366FC556F}" type="pres">
      <dgm:prSet presAssocID="{6311DBF5-411D-4F2B-B8DC-2097583990EC}" presName="node" presStyleLbl="node1" presStyleIdx="2" presStyleCnt="5" custScaleX="120155" custRadScaleRad="125692" custRadScaleInc="-38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99D07-35D4-414B-89D9-FCD3154D7091}" type="pres">
      <dgm:prSet presAssocID="{3A8E9662-97CF-4506-BBF6-81495549A581}" presName="parTrans" presStyleLbl="sibTrans2D1" presStyleIdx="3" presStyleCnt="5" custLinFactNeighborX="-28541" custLinFactNeighborY="53704"/>
      <dgm:spPr/>
      <dgm:t>
        <a:bodyPr/>
        <a:lstStyle/>
        <a:p>
          <a:endParaRPr lang="en-US"/>
        </a:p>
      </dgm:t>
    </dgm:pt>
    <dgm:pt modelId="{1AD66676-A7F1-4540-8AE0-80FF38EFFF71}" type="pres">
      <dgm:prSet presAssocID="{3A8E9662-97CF-4506-BBF6-81495549A58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9F80624-EF45-4757-8758-F0581100162B}" type="pres">
      <dgm:prSet presAssocID="{9E28B629-B4CD-4B31-B0EE-0DDBDEF531AB}" presName="node" presStyleLbl="node1" presStyleIdx="3" presStyleCnt="5" custScaleX="144487" custRadScaleRad="116351" custRadScaleInc="26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A7F5D-E8CE-4AAE-BC95-066FAB7E4D70}" type="pres">
      <dgm:prSet presAssocID="{CAC69427-32C0-4C06-9A80-DF546D8505F8}" presName="parTrans" presStyleLbl="sibTrans2D1" presStyleIdx="4" presStyleCnt="5" custAng="592010" custScaleX="139952" custLinFactNeighborX="-5234" custLinFactNeighborY="-4102"/>
      <dgm:spPr/>
      <dgm:t>
        <a:bodyPr/>
        <a:lstStyle/>
        <a:p>
          <a:endParaRPr lang="en-US"/>
        </a:p>
      </dgm:t>
    </dgm:pt>
    <dgm:pt modelId="{B8CB43DE-B589-42BE-AF8A-846B2433839F}" type="pres">
      <dgm:prSet presAssocID="{CAC69427-32C0-4C06-9A80-DF546D8505F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E438D25-B572-47D6-ADEE-AC503F1D7088}" type="pres">
      <dgm:prSet presAssocID="{DEA89CE8-0932-4107-9359-2E990A1079FE}" presName="node" presStyleLbl="node1" presStyleIdx="4" presStyleCnt="5" custScaleX="183709" custScaleY="81698" custRadScaleRad="149360" custRadScaleInc="31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C0183C-8310-4E30-802E-401024B7E7C9}" type="presOf" srcId="{3A8E9662-97CF-4506-BBF6-81495549A581}" destId="{1AD66676-A7F1-4540-8AE0-80FF38EFFF71}" srcOrd="1" destOrd="0" presId="urn:microsoft.com/office/officeart/2005/8/layout/radial5"/>
    <dgm:cxn modelId="{4D788950-5B20-4E26-A7F2-14188A039D19}" srcId="{EEE4C4CF-7EA4-4019-82D3-D89E91E2169E}" destId="{6311DBF5-411D-4F2B-B8DC-2097583990EC}" srcOrd="2" destOrd="0" parTransId="{C2615888-2D6F-4044-A27D-5BB626FCFB27}" sibTransId="{A2AC9628-4E44-4F9C-AC16-B6C7593EF031}"/>
    <dgm:cxn modelId="{171CB146-03B4-46D3-8B20-523E6BF25763}" type="presOf" srcId="{CAC69427-32C0-4C06-9A80-DF546D8505F8}" destId="{B92A7F5D-E8CE-4AAE-BC95-066FAB7E4D70}" srcOrd="0" destOrd="0" presId="urn:microsoft.com/office/officeart/2005/8/layout/radial5"/>
    <dgm:cxn modelId="{08638FC0-6687-49E8-A008-650DA5C7177B}" type="presOf" srcId="{9E28B629-B4CD-4B31-B0EE-0DDBDEF531AB}" destId="{E9F80624-EF45-4757-8758-F0581100162B}" srcOrd="0" destOrd="0" presId="urn:microsoft.com/office/officeart/2005/8/layout/radial5"/>
    <dgm:cxn modelId="{CEA9E8A7-71A5-4320-9719-478F65CF1311}" type="presOf" srcId="{58A60896-DF7F-4AA6-BF87-07C66575E946}" destId="{5E989194-2EDA-4000-8097-E45AA6E47FB9}" srcOrd="1" destOrd="0" presId="urn:microsoft.com/office/officeart/2005/8/layout/radial5"/>
    <dgm:cxn modelId="{5233E97E-FCB3-427B-B57B-5F09DD3FB611}" type="presOf" srcId="{CAC69427-32C0-4C06-9A80-DF546D8505F8}" destId="{B8CB43DE-B589-42BE-AF8A-846B2433839F}" srcOrd="1" destOrd="0" presId="urn:microsoft.com/office/officeart/2005/8/layout/radial5"/>
    <dgm:cxn modelId="{08FF7025-8E7A-47EE-86B0-E8EAFD471C32}" type="presOf" srcId="{DEA89CE8-0932-4107-9359-2E990A1079FE}" destId="{7E438D25-B572-47D6-ADEE-AC503F1D7088}" srcOrd="0" destOrd="0" presId="urn:microsoft.com/office/officeart/2005/8/layout/radial5"/>
    <dgm:cxn modelId="{B2C2927D-0C70-48F4-B5B0-7CDB38DBE7CB}" srcId="{EEE4C4CF-7EA4-4019-82D3-D89E91E2169E}" destId="{9E28B629-B4CD-4B31-B0EE-0DDBDEF531AB}" srcOrd="3" destOrd="0" parTransId="{3A8E9662-97CF-4506-BBF6-81495549A581}" sibTransId="{E900EBBC-8A01-4245-8D54-6D03F8FFAAEF}"/>
    <dgm:cxn modelId="{C247E7FA-6226-4C37-B33B-530515A421E4}" type="presOf" srcId="{02B2E840-89A4-4B8E-837B-7BBFA5FA44A6}" destId="{14E5D64C-984F-44BB-A07F-3E339980BD69}" srcOrd="0" destOrd="0" presId="urn:microsoft.com/office/officeart/2005/8/layout/radial5"/>
    <dgm:cxn modelId="{802B074B-50E5-4144-9D75-49ACDC562CF5}" srcId="{02B2E840-89A4-4B8E-837B-7BBFA5FA44A6}" destId="{EEE4C4CF-7EA4-4019-82D3-D89E91E2169E}" srcOrd="0" destOrd="0" parTransId="{CD1C9E5F-5586-4493-B2F6-5ECB294EB6DC}" sibTransId="{1496B3EA-E2F6-4D53-877D-70C195D614CB}"/>
    <dgm:cxn modelId="{1FA5CD76-8BBF-45F1-AB89-AF549A0D9986}" type="presOf" srcId="{C2615888-2D6F-4044-A27D-5BB626FCFB27}" destId="{B1487940-4BBC-4D5B-BB85-115F217B2BA5}" srcOrd="0" destOrd="0" presId="urn:microsoft.com/office/officeart/2005/8/layout/radial5"/>
    <dgm:cxn modelId="{2E134FF3-ECC4-4C07-B94B-BA4342FDE683}" type="presOf" srcId="{58A60896-DF7F-4AA6-BF87-07C66575E946}" destId="{78AB6893-8A3B-4FC8-8D07-9C44C57209F1}" srcOrd="0" destOrd="0" presId="urn:microsoft.com/office/officeart/2005/8/layout/radial5"/>
    <dgm:cxn modelId="{11A2B355-7CD3-4EFA-B033-1A1C400CF3DA}" type="presOf" srcId="{413930C5-3443-4423-BE41-4F8AA05359EC}" destId="{4DCECF0B-1574-4456-8F03-36B3925CD9F7}" srcOrd="0" destOrd="0" presId="urn:microsoft.com/office/officeart/2005/8/layout/radial5"/>
    <dgm:cxn modelId="{FF89B11D-481B-4242-B1D8-13B6852840A0}" srcId="{EEE4C4CF-7EA4-4019-82D3-D89E91E2169E}" destId="{C5C75BA7-EC7E-4B29-95FE-ECFAC4090AB1}" srcOrd="0" destOrd="0" parTransId="{58A60896-DF7F-4AA6-BF87-07C66575E946}" sibTransId="{BDEC2674-4D42-4880-978F-F195E4824F39}"/>
    <dgm:cxn modelId="{A532E754-B1F6-4E7C-B5FF-6A12CB507E62}" type="presOf" srcId="{C1C70C44-1986-4464-B6B2-DED862593191}" destId="{E8D22FE9-97E3-4850-8AB9-4BF2C93B3647}" srcOrd="0" destOrd="0" presId="urn:microsoft.com/office/officeart/2005/8/layout/radial5"/>
    <dgm:cxn modelId="{AEFED9DD-FA7D-429F-A5F7-7C4CF54D12AA}" type="presOf" srcId="{413930C5-3443-4423-BE41-4F8AA05359EC}" destId="{57D222D8-1E39-45E3-8C78-1422776098F9}" srcOrd="1" destOrd="0" presId="urn:microsoft.com/office/officeart/2005/8/layout/radial5"/>
    <dgm:cxn modelId="{A1E31677-6D88-495B-BC5B-085146B4A157}" srcId="{EEE4C4CF-7EA4-4019-82D3-D89E91E2169E}" destId="{C1C70C44-1986-4464-B6B2-DED862593191}" srcOrd="1" destOrd="0" parTransId="{413930C5-3443-4423-BE41-4F8AA05359EC}" sibTransId="{F93F4A4C-9002-471D-8311-C850E6869E0E}"/>
    <dgm:cxn modelId="{36D0C3EE-16B8-4182-ABEE-5B9B75C98855}" srcId="{EEE4C4CF-7EA4-4019-82D3-D89E91E2169E}" destId="{DEA89CE8-0932-4107-9359-2E990A1079FE}" srcOrd="4" destOrd="0" parTransId="{CAC69427-32C0-4C06-9A80-DF546D8505F8}" sibTransId="{CA7B0ACE-A8DA-4C8F-8038-F9131E7B9F89}"/>
    <dgm:cxn modelId="{DDCC16E7-2A50-4FEB-AB28-765F21BEE1F1}" type="presOf" srcId="{6311DBF5-411D-4F2B-B8DC-2097583990EC}" destId="{91A632C6-F802-44F8-B1AF-246366FC556F}" srcOrd="0" destOrd="0" presId="urn:microsoft.com/office/officeart/2005/8/layout/radial5"/>
    <dgm:cxn modelId="{5FBE28E5-3681-4AF8-AF25-2F4312B8BC2F}" type="presOf" srcId="{C5C75BA7-EC7E-4B29-95FE-ECFAC4090AB1}" destId="{8EB44D33-0F80-478F-A909-8F66461B1A88}" srcOrd="0" destOrd="0" presId="urn:microsoft.com/office/officeart/2005/8/layout/radial5"/>
    <dgm:cxn modelId="{C288CF00-2303-4A7A-AEF6-FF26CA6A4FD1}" type="presOf" srcId="{EEE4C4CF-7EA4-4019-82D3-D89E91E2169E}" destId="{4FBBC500-D55D-4636-855A-5CB04125CD05}" srcOrd="0" destOrd="0" presId="urn:microsoft.com/office/officeart/2005/8/layout/radial5"/>
    <dgm:cxn modelId="{D17F4691-AFA1-4558-8FE2-E1EB0302B425}" type="presOf" srcId="{C2615888-2D6F-4044-A27D-5BB626FCFB27}" destId="{89C38FE2-6EC9-4AFC-8D27-FCE44F622F5C}" srcOrd="1" destOrd="0" presId="urn:microsoft.com/office/officeart/2005/8/layout/radial5"/>
    <dgm:cxn modelId="{27531C3D-81BF-4761-B73D-1FA649AB0868}" type="presOf" srcId="{3A8E9662-97CF-4506-BBF6-81495549A581}" destId="{84899D07-35D4-414B-89D9-FCD3154D7091}" srcOrd="0" destOrd="0" presId="urn:microsoft.com/office/officeart/2005/8/layout/radial5"/>
    <dgm:cxn modelId="{F95F8A89-ABE3-44FA-A37C-3D82270D5F77}" type="presParOf" srcId="{14E5D64C-984F-44BB-A07F-3E339980BD69}" destId="{4FBBC500-D55D-4636-855A-5CB04125CD05}" srcOrd="0" destOrd="0" presId="urn:microsoft.com/office/officeart/2005/8/layout/radial5"/>
    <dgm:cxn modelId="{20BB9E15-7473-450B-9488-AAAC5AF031C9}" type="presParOf" srcId="{14E5D64C-984F-44BB-A07F-3E339980BD69}" destId="{78AB6893-8A3B-4FC8-8D07-9C44C57209F1}" srcOrd="1" destOrd="0" presId="urn:microsoft.com/office/officeart/2005/8/layout/radial5"/>
    <dgm:cxn modelId="{EBC3C10F-6FAE-4A5B-8FA9-E7530DDD2FF3}" type="presParOf" srcId="{78AB6893-8A3B-4FC8-8D07-9C44C57209F1}" destId="{5E989194-2EDA-4000-8097-E45AA6E47FB9}" srcOrd="0" destOrd="0" presId="urn:microsoft.com/office/officeart/2005/8/layout/radial5"/>
    <dgm:cxn modelId="{E28A1206-2B05-4637-9BD3-30C5142E069E}" type="presParOf" srcId="{14E5D64C-984F-44BB-A07F-3E339980BD69}" destId="{8EB44D33-0F80-478F-A909-8F66461B1A88}" srcOrd="2" destOrd="0" presId="urn:microsoft.com/office/officeart/2005/8/layout/radial5"/>
    <dgm:cxn modelId="{4919C378-594D-4A4B-B7A9-0B7BCC267E6A}" type="presParOf" srcId="{14E5D64C-984F-44BB-A07F-3E339980BD69}" destId="{4DCECF0B-1574-4456-8F03-36B3925CD9F7}" srcOrd="3" destOrd="0" presId="urn:microsoft.com/office/officeart/2005/8/layout/radial5"/>
    <dgm:cxn modelId="{167DB8D4-0722-4EA1-8CB0-4761BD7F726F}" type="presParOf" srcId="{4DCECF0B-1574-4456-8F03-36B3925CD9F7}" destId="{57D222D8-1E39-45E3-8C78-1422776098F9}" srcOrd="0" destOrd="0" presId="urn:microsoft.com/office/officeart/2005/8/layout/radial5"/>
    <dgm:cxn modelId="{D8880923-6168-43A7-9505-6517AEA5A90C}" type="presParOf" srcId="{14E5D64C-984F-44BB-A07F-3E339980BD69}" destId="{E8D22FE9-97E3-4850-8AB9-4BF2C93B3647}" srcOrd="4" destOrd="0" presId="urn:microsoft.com/office/officeart/2005/8/layout/radial5"/>
    <dgm:cxn modelId="{7C754ECF-DCDE-4C94-A67F-DE681CBE84AF}" type="presParOf" srcId="{14E5D64C-984F-44BB-A07F-3E339980BD69}" destId="{B1487940-4BBC-4D5B-BB85-115F217B2BA5}" srcOrd="5" destOrd="0" presId="urn:microsoft.com/office/officeart/2005/8/layout/radial5"/>
    <dgm:cxn modelId="{AAD43CB5-A12F-48E5-BB87-0A122AC52451}" type="presParOf" srcId="{B1487940-4BBC-4D5B-BB85-115F217B2BA5}" destId="{89C38FE2-6EC9-4AFC-8D27-FCE44F622F5C}" srcOrd="0" destOrd="0" presId="urn:microsoft.com/office/officeart/2005/8/layout/radial5"/>
    <dgm:cxn modelId="{552A2512-CF7F-4783-9FAC-359D00CC1656}" type="presParOf" srcId="{14E5D64C-984F-44BB-A07F-3E339980BD69}" destId="{91A632C6-F802-44F8-B1AF-246366FC556F}" srcOrd="6" destOrd="0" presId="urn:microsoft.com/office/officeart/2005/8/layout/radial5"/>
    <dgm:cxn modelId="{EC30829B-EA5B-43F2-8F4D-C77086FBAB26}" type="presParOf" srcId="{14E5D64C-984F-44BB-A07F-3E339980BD69}" destId="{84899D07-35D4-414B-89D9-FCD3154D7091}" srcOrd="7" destOrd="0" presId="urn:microsoft.com/office/officeart/2005/8/layout/radial5"/>
    <dgm:cxn modelId="{8C7C1DC9-CFD4-42BF-877E-1C1552C3D24C}" type="presParOf" srcId="{84899D07-35D4-414B-89D9-FCD3154D7091}" destId="{1AD66676-A7F1-4540-8AE0-80FF38EFFF71}" srcOrd="0" destOrd="0" presId="urn:microsoft.com/office/officeart/2005/8/layout/radial5"/>
    <dgm:cxn modelId="{35503B10-507E-48EB-A855-085B5F8949DB}" type="presParOf" srcId="{14E5D64C-984F-44BB-A07F-3E339980BD69}" destId="{E9F80624-EF45-4757-8758-F0581100162B}" srcOrd="8" destOrd="0" presId="urn:microsoft.com/office/officeart/2005/8/layout/radial5"/>
    <dgm:cxn modelId="{46636F0B-66C8-419B-A183-6881A5E4F85D}" type="presParOf" srcId="{14E5D64C-984F-44BB-A07F-3E339980BD69}" destId="{B92A7F5D-E8CE-4AAE-BC95-066FAB7E4D70}" srcOrd="9" destOrd="0" presId="urn:microsoft.com/office/officeart/2005/8/layout/radial5"/>
    <dgm:cxn modelId="{2C834F2D-ADB3-43C5-9A26-A486083FB295}" type="presParOf" srcId="{B92A7F5D-E8CE-4AAE-BC95-066FAB7E4D70}" destId="{B8CB43DE-B589-42BE-AF8A-846B2433839F}" srcOrd="0" destOrd="0" presId="urn:microsoft.com/office/officeart/2005/8/layout/radial5"/>
    <dgm:cxn modelId="{8FD9B104-697C-4C41-A37B-4E38C4EC3536}" type="presParOf" srcId="{14E5D64C-984F-44BB-A07F-3E339980BD69}" destId="{7E438D25-B572-47D6-ADEE-AC503F1D70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BC500-D55D-4636-855A-5CB04125CD05}">
      <dsp:nvSpPr>
        <dsp:cNvPr id="0" name=""/>
        <dsp:cNvSpPr/>
      </dsp:nvSpPr>
      <dsp:spPr>
        <a:xfrm>
          <a:off x="2808311" y="2592276"/>
          <a:ext cx="4057580" cy="1243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rPr>
            <a:t>Rivers in Bulgaria</a:t>
          </a:r>
          <a:br>
            <a:rPr lang="en-US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rPr>
          </a:br>
          <a:endParaRPr lang="en-US" sz="3200" b="1" kern="1200" dirty="0">
            <a:solidFill>
              <a:schemeClr val="accent6">
                <a:lumMod val="20000"/>
                <a:lumOff val="80000"/>
              </a:schemeClr>
            </a:solidFill>
            <a:latin typeface="Book Antiqua" panose="02040602050305030304" pitchFamily="18" charset="0"/>
            <a:ea typeface="+mj-ea"/>
            <a:cs typeface="+mj-cs"/>
          </a:endParaRPr>
        </a:p>
      </dsp:txBody>
      <dsp:txXfrm>
        <a:off x="3402530" y="2774344"/>
        <a:ext cx="2869142" cy="879103"/>
      </dsp:txXfrm>
    </dsp:sp>
    <dsp:sp modelId="{78AB6893-8A3B-4FC8-8D07-9C44C57209F1}">
      <dsp:nvSpPr>
        <dsp:cNvPr id="0" name=""/>
        <dsp:cNvSpPr/>
      </dsp:nvSpPr>
      <dsp:spPr>
        <a:xfrm rot="16244789">
          <a:off x="4180690" y="1693657"/>
          <a:ext cx="1147510" cy="697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10800000">
        <a:off x="4283953" y="1937777"/>
        <a:ext cx="938257" cy="418506"/>
      </dsp:txXfrm>
    </dsp:sp>
    <dsp:sp modelId="{8EB44D33-0F80-478F-A909-8F66461B1A88}">
      <dsp:nvSpPr>
        <dsp:cNvPr id="0" name=""/>
        <dsp:cNvSpPr/>
      </dsp:nvSpPr>
      <dsp:spPr>
        <a:xfrm>
          <a:off x="3226190" y="128877"/>
          <a:ext cx="2880316" cy="1329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rPr>
            <a:t>Danube</a:t>
          </a:r>
          <a:endParaRPr lang="en-US" sz="3200" b="1" kern="1200" dirty="0">
            <a:solidFill>
              <a:schemeClr val="accent6">
                <a:lumMod val="20000"/>
                <a:lumOff val="80000"/>
              </a:schemeClr>
            </a:solidFill>
            <a:latin typeface="Book Antiqua" panose="02040602050305030304" pitchFamily="18" charset="0"/>
            <a:ea typeface="+mj-ea"/>
            <a:cs typeface="+mj-cs"/>
          </a:endParaRPr>
        </a:p>
      </dsp:txBody>
      <dsp:txXfrm>
        <a:off x="3648003" y="323630"/>
        <a:ext cx="2036690" cy="940351"/>
      </dsp:txXfrm>
    </dsp:sp>
    <dsp:sp modelId="{4DCECF0B-1574-4456-8F03-36B3925CD9F7}">
      <dsp:nvSpPr>
        <dsp:cNvPr id="0" name=""/>
        <dsp:cNvSpPr/>
      </dsp:nvSpPr>
      <dsp:spPr>
        <a:xfrm rot="19667571">
          <a:off x="5916859" y="2001521"/>
          <a:ext cx="701210" cy="62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931233" y="2175859"/>
        <a:ext cx="514384" cy="373653"/>
      </dsp:txXfrm>
    </dsp:sp>
    <dsp:sp modelId="{E8D22FE9-97E3-4850-8AB9-4BF2C93B3647}">
      <dsp:nvSpPr>
        <dsp:cNvPr id="0" name=""/>
        <dsp:cNvSpPr/>
      </dsp:nvSpPr>
      <dsp:spPr>
        <a:xfrm>
          <a:off x="6515545" y="720082"/>
          <a:ext cx="2269430" cy="1443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rPr>
            <a:t>Struma</a:t>
          </a:r>
          <a:endParaRPr lang="en-US" sz="3200" b="1" kern="1200" dirty="0">
            <a:solidFill>
              <a:schemeClr val="accent6">
                <a:lumMod val="20000"/>
                <a:lumOff val="80000"/>
              </a:schemeClr>
            </a:solidFill>
            <a:latin typeface="Book Antiqua" panose="02040602050305030304" pitchFamily="18" charset="0"/>
            <a:ea typeface="+mj-ea"/>
            <a:cs typeface="+mj-cs"/>
          </a:endParaRPr>
        </a:p>
      </dsp:txBody>
      <dsp:txXfrm>
        <a:off x="6847895" y="931487"/>
        <a:ext cx="1604730" cy="1020755"/>
      </dsp:txXfrm>
    </dsp:sp>
    <dsp:sp modelId="{B1487940-4BBC-4D5B-BB85-115F217B2BA5}">
      <dsp:nvSpPr>
        <dsp:cNvPr id="0" name=""/>
        <dsp:cNvSpPr/>
      </dsp:nvSpPr>
      <dsp:spPr>
        <a:xfrm rot="2657328">
          <a:off x="5832804" y="4283668"/>
          <a:ext cx="715705" cy="62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859349" y="4342991"/>
        <a:ext cx="528879" cy="373653"/>
      </dsp:txXfrm>
    </dsp:sp>
    <dsp:sp modelId="{91A632C6-F802-44F8-B1AF-246366FC556F}">
      <dsp:nvSpPr>
        <dsp:cNvPr id="0" name=""/>
        <dsp:cNvSpPr/>
      </dsp:nvSpPr>
      <dsp:spPr>
        <a:xfrm>
          <a:off x="6025526" y="4530777"/>
          <a:ext cx="2200798" cy="1831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rPr>
            <a:t>Iskar</a:t>
          </a:r>
          <a:endParaRPr lang="en-US" sz="3200" b="1" kern="1200" dirty="0">
            <a:solidFill>
              <a:schemeClr val="accent6">
                <a:lumMod val="20000"/>
                <a:lumOff val="80000"/>
              </a:schemeClr>
            </a:solidFill>
            <a:latin typeface="Book Antiqua" panose="02040602050305030304" pitchFamily="18" charset="0"/>
            <a:ea typeface="+mj-ea"/>
            <a:cs typeface="+mj-cs"/>
          </a:endParaRPr>
        </a:p>
      </dsp:txBody>
      <dsp:txXfrm>
        <a:off x="6347825" y="4799013"/>
        <a:ext cx="1556200" cy="1295161"/>
      </dsp:txXfrm>
    </dsp:sp>
    <dsp:sp modelId="{84899D07-35D4-414B-89D9-FCD3154D7091}">
      <dsp:nvSpPr>
        <dsp:cNvPr id="0" name=""/>
        <dsp:cNvSpPr/>
      </dsp:nvSpPr>
      <dsp:spPr>
        <a:xfrm rot="8155744">
          <a:off x="3240838" y="4263709"/>
          <a:ext cx="682021" cy="62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401366" y="4323287"/>
        <a:ext cx="495195" cy="373653"/>
      </dsp:txXfrm>
    </dsp:sp>
    <dsp:sp modelId="{E9F80624-EF45-4757-8758-F0581100162B}">
      <dsp:nvSpPr>
        <dsp:cNvPr id="0" name=""/>
        <dsp:cNvSpPr/>
      </dsp:nvSpPr>
      <dsp:spPr>
        <a:xfrm>
          <a:off x="1207551" y="4530786"/>
          <a:ext cx="2646471" cy="1831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rPr>
            <a:t>Maritsa</a:t>
          </a:r>
          <a:endParaRPr lang="en-US" sz="3200" b="1" kern="1200" dirty="0">
            <a:solidFill>
              <a:schemeClr val="accent6">
                <a:lumMod val="20000"/>
                <a:lumOff val="80000"/>
              </a:schemeClr>
            </a:solidFill>
            <a:latin typeface="Book Antiqua" panose="02040602050305030304" pitchFamily="18" charset="0"/>
            <a:ea typeface="+mj-ea"/>
            <a:cs typeface="+mj-cs"/>
          </a:endParaRPr>
        </a:p>
      </dsp:txBody>
      <dsp:txXfrm>
        <a:off x="1595118" y="4799022"/>
        <a:ext cx="1871337" cy="1295161"/>
      </dsp:txXfrm>
    </dsp:sp>
    <dsp:sp modelId="{B92A7F5D-E8CE-4AAE-BC95-066FAB7E4D70}">
      <dsp:nvSpPr>
        <dsp:cNvPr id="0" name=""/>
        <dsp:cNvSpPr/>
      </dsp:nvSpPr>
      <dsp:spPr>
        <a:xfrm rot="13113938">
          <a:off x="2810036" y="2041659"/>
          <a:ext cx="932748" cy="62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2976488" y="2224445"/>
        <a:ext cx="745922" cy="373653"/>
      </dsp:txXfrm>
    </dsp:sp>
    <dsp:sp modelId="{7E438D25-B572-47D6-ADEE-AC503F1D7088}">
      <dsp:nvSpPr>
        <dsp:cNvPr id="0" name=""/>
        <dsp:cNvSpPr/>
      </dsp:nvSpPr>
      <dsp:spPr>
        <a:xfrm>
          <a:off x="0" y="738650"/>
          <a:ext cx="3364874" cy="1496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rPr>
            <a:t>Ropotamo</a:t>
          </a:r>
          <a:endParaRPr lang="en-US" sz="3200" b="1" kern="1200" dirty="0">
            <a:solidFill>
              <a:schemeClr val="accent6">
                <a:lumMod val="20000"/>
                <a:lumOff val="80000"/>
              </a:schemeClr>
            </a:solidFill>
            <a:latin typeface="Book Antiqua" panose="02040602050305030304" pitchFamily="18" charset="0"/>
            <a:ea typeface="+mj-ea"/>
            <a:cs typeface="+mj-cs"/>
          </a:endParaRPr>
        </a:p>
      </dsp:txBody>
      <dsp:txXfrm>
        <a:off x="492774" y="957794"/>
        <a:ext cx="2379326" cy="1058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0A1D5-C37C-4B9C-8C47-572E7D9F831D}" type="datetimeFigureOut">
              <a:rPr lang="bg-BG" smtClean="0"/>
              <a:pPr/>
              <a:t>2.2.2020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ADB34-136C-4EAE-BD6D-F89B34BC3C2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68278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B34-136C-4EAE-BD6D-F89B34BC3C21}" type="slidenum">
              <a:rPr lang="bg-BG" smtClean="0"/>
              <a:pPr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70885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 smtClean="0">
                <a:effectLst/>
              </a:rPr>
              <a:t>Lycaena candens (Herrich-Schaffer, [1844])  </a:t>
            </a:r>
            <a:r>
              <a:rPr lang="bg-BG" b="0" dirty="0" smtClean="0">
                <a:effectLst/>
              </a:rPr>
              <a:t>огнена синевка     и белоопашат мишелов-</a:t>
            </a:r>
            <a:r>
              <a:rPr lang="en-US" b="1" dirty="0" smtClean="0"/>
              <a:t>long-legged buzzard</a:t>
            </a:r>
            <a:r>
              <a:rPr lang="en-US" dirty="0" smtClean="0"/>
              <a:t> (</a:t>
            </a:r>
            <a:r>
              <a:rPr lang="en-US" i="1" dirty="0" err="1" smtClean="0"/>
              <a:t>Buteo</a:t>
            </a:r>
            <a:r>
              <a:rPr lang="en-US" i="1" dirty="0" smtClean="0"/>
              <a:t> </a:t>
            </a:r>
            <a:r>
              <a:rPr lang="en-US" i="1" dirty="0" err="1" smtClean="0"/>
              <a:t>rufinus</a:t>
            </a:r>
            <a:r>
              <a:rPr lang="de-DE" b="1" dirty="0" smtClean="0">
                <a:effectLst/>
              </a:rPr>
              <a:t/>
            </a:r>
            <a:br>
              <a:rPr lang="de-DE" b="1" dirty="0" smtClean="0">
                <a:effectLst/>
              </a:rPr>
            </a:br>
            <a:r>
              <a:rPr lang="de-DE" b="0" dirty="0" smtClean="0">
                <a:effectLst/>
              </a:rPr>
              <a:t>Balcan Copper, Ч</a:t>
            </a:r>
            <a:endParaRPr lang="de-DE" b="1" dirty="0" smtClean="0">
              <a:effectLst/>
            </a:endParaRPr>
          </a:p>
          <a:p>
            <a:r>
              <a:rPr lang="en-US" dirty="0" smtClean="0"/>
              <a:t>https://karakostadinov.wordpress.com/2015/01/13/%D0%BF%D0%BE-%D0%BF%D0%BE%D1%80%D0%B5%D1%87%D0%B8%D0%B5%D1%82%D0%BE-%D0%BD%D0%B0-%D1%80%D0%B5%D0%BA%D0%B0-%D1%81%D1%82%D1%80%D1%83%D0%BC%D0%B0/</a:t>
            </a:r>
            <a:endParaRPr lang="bg-BG" dirty="0" smtClean="0"/>
          </a:p>
          <a:p>
            <a:r>
              <a:rPr lang="en-US" b="1" dirty="0" smtClean="0"/>
              <a:t>subalpine warbler</a:t>
            </a:r>
            <a:r>
              <a:rPr lang="en-US" dirty="0" smtClean="0"/>
              <a:t> (</a:t>
            </a:r>
            <a:r>
              <a:rPr lang="en-US" i="1" dirty="0" smtClean="0"/>
              <a:t>Sylvia </a:t>
            </a:r>
            <a:r>
              <a:rPr lang="en-US" i="1" dirty="0" err="1" smtClean="0"/>
              <a:t>cantillans</a:t>
            </a:r>
            <a:r>
              <a:rPr lang="en-US" dirty="0" smtClean="0"/>
              <a:t>) </a:t>
            </a:r>
            <a:r>
              <a:rPr lang="bg-BG" dirty="0" smtClean="0"/>
              <a:t>червеногушо коприварче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B34-136C-4EAE-BD6D-F89B34BC3C21}" type="slidenum">
              <a:rPr lang="bg-BG" smtClean="0"/>
              <a:pPr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3738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8F3A-E74B-4A4E-937C-A5D4F8710E42}" type="datetimeFigureOut">
              <a:rPr lang="bg-BG" smtClean="0"/>
              <a:pPr/>
              <a:t>2.2.2020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0EE-FF94-4620-BD3B-6E128E83207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0691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8F3A-E74B-4A4E-937C-A5D4F8710E42}" type="datetimeFigureOut">
              <a:rPr lang="bg-BG" smtClean="0"/>
              <a:pPr/>
              <a:t>2.2.2020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0EE-FF94-4620-BD3B-6E128E83207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15104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8F3A-E74B-4A4E-937C-A5D4F8710E42}" type="datetimeFigureOut">
              <a:rPr lang="bg-BG" smtClean="0"/>
              <a:pPr/>
              <a:t>2.2.2020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0EE-FF94-4620-BD3B-6E128E83207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50881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8F3A-E74B-4A4E-937C-A5D4F8710E42}" type="datetimeFigureOut">
              <a:rPr lang="bg-BG" smtClean="0"/>
              <a:pPr/>
              <a:t>2.2.2020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0EE-FF94-4620-BD3B-6E128E83207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3953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8F3A-E74B-4A4E-937C-A5D4F8710E42}" type="datetimeFigureOut">
              <a:rPr lang="bg-BG" smtClean="0"/>
              <a:pPr/>
              <a:t>2.2.2020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0EE-FF94-4620-BD3B-6E128E83207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1396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8F3A-E74B-4A4E-937C-A5D4F8710E42}" type="datetimeFigureOut">
              <a:rPr lang="bg-BG" smtClean="0"/>
              <a:pPr/>
              <a:t>2.2.2020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0EE-FF94-4620-BD3B-6E128E83207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38170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8F3A-E74B-4A4E-937C-A5D4F8710E42}" type="datetimeFigureOut">
              <a:rPr lang="bg-BG" smtClean="0"/>
              <a:pPr/>
              <a:t>2.2.2020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0EE-FF94-4620-BD3B-6E128E83207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83940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8F3A-E74B-4A4E-937C-A5D4F8710E42}" type="datetimeFigureOut">
              <a:rPr lang="bg-BG" smtClean="0"/>
              <a:pPr/>
              <a:t>2.2.2020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0EE-FF94-4620-BD3B-6E128E83207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3668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8F3A-E74B-4A4E-937C-A5D4F8710E42}" type="datetimeFigureOut">
              <a:rPr lang="bg-BG" smtClean="0"/>
              <a:pPr/>
              <a:t>2.2.2020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0EE-FF94-4620-BD3B-6E128E83207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6810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8F3A-E74B-4A4E-937C-A5D4F8710E42}" type="datetimeFigureOut">
              <a:rPr lang="bg-BG" smtClean="0"/>
              <a:pPr/>
              <a:t>2.2.2020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0EE-FF94-4620-BD3B-6E128E83207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6729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8F3A-E74B-4A4E-937C-A5D4F8710E42}" type="datetimeFigureOut">
              <a:rPr lang="bg-BG" smtClean="0"/>
              <a:pPr/>
              <a:t>2.2.2020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E0EE-FF94-4620-BD3B-6E128E83207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07143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21D6E0"/>
            </a:gs>
            <a:gs pos="59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88F3A-E74B-4A4E-937C-A5D4F8710E42}" type="datetimeFigureOut">
              <a:rPr lang="bg-BG" smtClean="0"/>
              <a:pPr/>
              <a:t>2.2.2020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BE0EE-FF94-4620-BD3B-6E128E83207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1262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slide" Target="sl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0649"/>
            <a:ext cx="9144000" cy="34163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Wide Latin" panose="020A0A07050505020404" pitchFamily="18" charset="0"/>
              </a:rPr>
              <a:t>BULGARIAN </a:t>
            </a:r>
            <a:endParaRPr lang="en-US" sz="5400" dirty="0" smtClean="0">
              <a:solidFill>
                <a:schemeClr val="tx2">
                  <a:lumMod val="75000"/>
                </a:schemeClr>
              </a:solidFill>
              <a:latin typeface="Wide Latin" panose="020A0A070505050204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Wide Latin" panose="020A0A07050505020404" pitchFamily="18" charset="0"/>
              </a:rPr>
              <a:t>RIVERS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Wide Latin" panose="020A0A070505050204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3793" t="12676" r="6898" b="11141"/>
          <a:stretch/>
        </p:blipFill>
        <p:spPr>
          <a:xfrm>
            <a:off x="6876256" y="3429000"/>
            <a:ext cx="1656184" cy="1584176"/>
          </a:xfrm>
          <a:prstGeom prst="rect">
            <a:avLst/>
          </a:prstGeom>
        </p:spPr>
      </p:pic>
      <p:pic>
        <p:nvPicPr>
          <p:cNvPr id="6" name="Picture 5" descr="Presentatio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000504"/>
            <a:ext cx="53149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5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Great white Pelicans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8" name="Content Placeholder 7" descr="white pelik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5804" y="1641487"/>
            <a:ext cx="2664296" cy="199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white pelikan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4068" y="1412776"/>
            <a:ext cx="374441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white pelikan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4362345"/>
            <a:ext cx="3417701" cy="226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white pelikan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789040"/>
            <a:ext cx="266429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ction Button: Back or Previous 12">
            <a:hlinkClick r:id="rId6" action="ppaction://hlinksldjump" highlightClick="1"/>
          </p:cNvPr>
          <p:cNvSpPr/>
          <p:nvPr/>
        </p:nvSpPr>
        <p:spPr>
          <a:xfrm>
            <a:off x="3959932" y="5655457"/>
            <a:ext cx="1224136" cy="648072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282" y="0"/>
            <a:ext cx="580768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European kingfishers</a:t>
            </a: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 descr="koing fisher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531616" cy="3366511"/>
          </a:xfrm>
          <a:prstGeom prst="rect">
            <a:avLst/>
          </a:prstGeom>
        </p:spPr>
      </p:pic>
      <p:pic>
        <p:nvPicPr>
          <p:cNvPr id="9" name="Picture 8" descr="13685-European-Kingfisher 6.jpg"/>
          <p:cNvPicPr>
            <a:picLocks noChangeAspect="1"/>
          </p:cNvPicPr>
          <p:nvPr/>
        </p:nvPicPr>
        <p:blipFill rotWithShape="1">
          <a:blip r:embed="rId3" cstate="print"/>
          <a:srcRect r="13829"/>
          <a:stretch/>
        </p:blipFill>
        <p:spPr>
          <a:xfrm>
            <a:off x="1545219" y="3152028"/>
            <a:ext cx="3537163" cy="2115456"/>
          </a:xfrm>
          <a:prstGeom prst="rect">
            <a:avLst/>
          </a:prstGeom>
        </p:spPr>
      </p:pic>
      <p:sp>
        <p:nvSpPr>
          <p:cNvPr id="10" name="Action Button: Back or Previous 9">
            <a:hlinkClick r:id="rId4" action="ppaction://hlinksldjump" highlightClick="1"/>
          </p:cNvPr>
          <p:cNvSpPr/>
          <p:nvPr/>
        </p:nvSpPr>
        <p:spPr>
          <a:xfrm>
            <a:off x="323528" y="6309320"/>
            <a:ext cx="1296144" cy="54868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5" t="21771" r="7244"/>
          <a:stretch/>
        </p:blipFill>
        <p:spPr>
          <a:xfrm>
            <a:off x="5348463" y="4261672"/>
            <a:ext cx="3816424" cy="2596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260648"/>
            <a:ext cx="694728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European pond turtles 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 descr="eropean turtle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168352" cy="2232248"/>
          </a:xfrm>
          <a:prstGeom prst="rect">
            <a:avLst/>
          </a:prstGeom>
        </p:spPr>
      </p:pic>
      <p:pic>
        <p:nvPicPr>
          <p:cNvPr id="10" name="Picture 9" descr="tyrtle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24744"/>
            <a:ext cx="3569394" cy="2678341"/>
          </a:xfrm>
          <a:prstGeom prst="rect">
            <a:avLst/>
          </a:prstGeom>
        </p:spPr>
      </p:pic>
      <p:pic>
        <p:nvPicPr>
          <p:cNvPr id="11" name="Picture 10" descr="tutle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005064"/>
            <a:ext cx="4057650" cy="2286000"/>
          </a:xfrm>
          <a:prstGeom prst="rect">
            <a:avLst/>
          </a:prstGeom>
        </p:spPr>
      </p:pic>
      <p:sp>
        <p:nvSpPr>
          <p:cNvPr id="12" name="Action Button: Back or Previous 11">
            <a:hlinkClick r:id="rId5" action="ppaction://hlinksldjump" highlightClick="1"/>
          </p:cNvPr>
          <p:cNvSpPr/>
          <p:nvPr/>
        </p:nvSpPr>
        <p:spPr>
          <a:xfrm>
            <a:off x="179512" y="5949280"/>
            <a:ext cx="1080120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3" name="Picture 12" descr="tutles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645024"/>
            <a:ext cx="2901702" cy="21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14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916416" cy="122413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Flora</a:t>
            </a:r>
            <a:endParaRPr lang="bg-BG" sz="48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288" y="1916832"/>
            <a:ext cx="8496944" cy="3096344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	Floodplain 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Forest consist of a suite of plant species that tolerate, not just days, but weeks and even months of flooding. </a:t>
            </a:r>
            <a:endParaRPr lang="en-US" sz="36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algn="just"/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	They 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provide excellent habitat, particularly for birds which use as nature migratory corridors and nesting sites.</a:t>
            </a:r>
            <a:endParaRPr lang="bg-BG" sz="36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31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River Maritsa</a:t>
            </a:r>
            <a:endParaRPr lang="bg-BG" b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4176464" cy="66247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@"/>
            </a:pPr>
            <a:r>
              <a:rPr 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Length - 472 km in Bulgaria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@"/>
            </a:pPr>
            <a:r>
              <a:rPr 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The forth longest river in our country 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@"/>
            </a:pPr>
            <a:r>
              <a:rPr 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Runs solely in the interior of the Balkans. 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@"/>
            </a:pPr>
            <a:r>
              <a:rPr 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Forms border between Bulgaria and Greece.</a:t>
            </a:r>
            <a:endParaRPr lang="bg-BG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6398" y="1988840"/>
            <a:ext cx="4977602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6398" y="1998564"/>
            <a:ext cx="4977602" cy="3323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1956" y="1988842"/>
            <a:ext cx="5004000" cy="33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21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Flora</a:t>
            </a:r>
            <a:endParaRPr lang="bg-BG" sz="48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River Maritsa offers food and shelter to thousands of birds in all seasons of the year.</a:t>
            </a:r>
          </a:p>
          <a:p>
            <a:pPr>
              <a:buBlip>
                <a:blip r:embed="rId2"/>
              </a:buBlip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Forests, lush meadows, reeds, ponds and other reserves create a landscape of unique beauty that enchants the visitors. </a:t>
            </a:r>
          </a:p>
          <a:p>
            <a:pPr>
              <a:buBlip>
                <a:blip r:embed="rId2"/>
              </a:buBlip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There are great biodiversity which provides shelter for a significant number of plants and animals.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995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Flora</a:t>
            </a:r>
            <a:endParaRPr lang="bg-BG" sz="48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38" y="1808381"/>
            <a:ext cx="3034680" cy="7486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 smtClean="0"/>
              <a:t>Water </a:t>
            </a:r>
            <a:r>
              <a:rPr lang="en-US" sz="1800" b="1" dirty="0"/>
              <a:t>nut </a:t>
            </a:r>
            <a:r>
              <a:rPr lang="bg-BG" sz="1800" b="1" dirty="0"/>
              <a:t>воден кестен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9617" y="1953731"/>
            <a:ext cx="4871144" cy="3653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996952"/>
            <a:ext cx="30346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Black alder</a:t>
            </a:r>
            <a:r>
              <a:rPr lang="bg-BG" b="1" dirty="0" smtClean="0"/>
              <a:t>  черна елша 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365104"/>
            <a:ext cx="30346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lack poplar</a:t>
            </a:r>
            <a:r>
              <a:rPr lang="bg-BG" b="1" dirty="0" smtClean="0"/>
              <a:t> черна топола</a:t>
            </a:r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717032"/>
            <a:ext cx="30346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Common </a:t>
            </a:r>
            <a:r>
              <a:rPr lang="en-US" b="1" dirty="0"/>
              <a:t>oak</a:t>
            </a:r>
            <a:r>
              <a:rPr lang="en-US" dirty="0" smtClean="0"/>
              <a:t>,</a:t>
            </a:r>
            <a:r>
              <a:rPr lang="bg-BG" dirty="0" smtClean="0"/>
              <a:t> летен дъб</a:t>
            </a:r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157192"/>
            <a:ext cx="303468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Grayish </a:t>
            </a:r>
            <a:r>
              <a:rPr lang="en-US" b="1" dirty="0" smtClean="0"/>
              <a:t>oak</a:t>
            </a:r>
            <a:r>
              <a:rPr lang="bg-BG" b="1" dirty="0" smtClean="0"/>
              <a:t>  дръжкоцветен дъб</a:t>
            </a:r>
            <a:endParaRPr lang="bg-BG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9617" y="1974541"/>
            <a:ext cx="4847183" cy="3635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656" y="1885989"/>
            <a:ext cx="4871144" cy="3721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656" y="1885989"/>
            <a:ext cx="4919066" cy="3847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563" y="1761959"/>
            <a:ext cx="5460437" cy="40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4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6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60"/>
                            </p:stCondLst>
                            <p:childTnLst>
                              <p:par>
                                <p:cTn id="29" presetID="3" presetClass="emph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102704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Book Antiqua" panose="02040602050305030304" pitchFamily="18" charset="0"/>
              </a:rPr>
              <a:t>Fauna</a:t>
            </a:r>
            <a:endParaRPr lang="bg-BG" b="1" dirty="0"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540" y="1472364"/>
            <a:ext cx="8712460" cy="165618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About 10 species of mammals live 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around the river. 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The most common are:  fox, wild cat, wild board, otter, banger and weasel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3356992"/>
            <a:ext cx="3024336" cy="2098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880" y="4177843"/>
            <a:ext cx="2810256" cy="2569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8712" y="3356992"/>
            <a:ext cx="2555776" cy="2555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0149" y="5764417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Wild board</a:t>
            </a:r>
            <a:endParaRPr lang="bg-BG" sz="30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3429000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Otter</a:t>
            </a:r>
            <a:endParaRPr lang="bg-BG" sz="30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0476" y="6097434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Banger</a:t>
            </a:r>
            <a:endParaRPr lang="bg-BG" sz="30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10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75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River Iskar</a:t>
            </a:r>
            <a:endParaRPr lang="bg-BG" sz="48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1396"/>
            <a:ext cx="9065530" cy="2995134"/>
          </a:xfrm>
        </p:spPr>
        <p:txBody>
          <a:bodyPr>
            <a:normAutofit fontScale="925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@"/>
            </a:pP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The river Iskar with it a length of 368 km is the longest river that runs entirely within Bulgaria.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@"/>
            </a:pP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The Iskar has significant economic importance, providing water for the needs of the capital Sofia and number of manufacturing places.</a:t>
            </a:r>
            <a:endParaRPr lang="bg-BG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00626"/>
            <a:ext cx="4283968" cy="292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88"/>
          <a:stretch/>
        </p:blipFill>
        <p:spPr>
          <a:xfrm>
            <a:off x="4572000" y="3908447"/>
            <a:ext cx="4340876" cy="2824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044" y="3772634"/>
            <a:ext cx="4409212" cy="3096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752046"/>
            <a:ext cx="4442896" cy="3115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664" y="3582077"/>
            <a:ext cx="4402832" cy="3284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6801" y="3556731"/>
            <a:ext cx="4608096" cy="33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73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7944" y="118507"/>
            <a:ext cx="4680519" cy="75972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b="1" spc="300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Fauna</a:t>
            </a:r>
            <a:endParaRPr lang="bg-BG" sz="4800" b="1" spc="300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47" y="1124744"/>
            <a:ext cx="9002141" cy="27796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@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There is a diversity of fishes in Iskar, represented by several families: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@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The family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Percudae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includes: pikeperch, Volga pikeperch, European perch and so on.</a:t>
            </a:r>
          </a:p>
          <a:p>
            <a:pPr algn="l"/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3899892"/>
            <a:ext cx="2857500" cy="1021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50" y="5157192"/>
            <a:ext cx="2652886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061" t="-17453" r="6061" b="17453"/>
          <a:stretch/>
        </p:blipFill>
        <p:spPr>
          <a:xfrm>
            <a:off x="6444208" y="3816405"/>
            <a:ext cx="2376264" cy="1493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50" y="5589240"/>
            <a:ext cx="2486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pikeperch</a:t>
            </a:r>
            <a:endParaRPr lang="bg-BG" sz="30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50" y="3833458"/>
            <a:ext cx="265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Volga pikeperch</a:t>
            </a:r>
            <a:endParaRPr lang="bg-BG" sz="30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5589240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European perch</a:t>
            </a:r>
            <a:endParaRPr lang="bg-BG" sz="30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76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4638"/>
            <a:ext cx="8496944" cy="6250706"/>
          </a:xfrm>
        </p:spPr>
      </p:pic>
    </p:spTree>
    <p:extLst>
      <p:ext uri="{BB962C8B-B14F-4D97-AF65-F5344CB8AC3E}">
        <p14:creationId xmlns:p14="http://schemas.microsoft.com/office/powerpoint/2010/main" xmlns="" val="134554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Rodopian</a:t>
            </a:r>
            <a:r>
              <a:rPr lang="en-US" dirty="0" smtClean="0"/>
              <a:t> </a:t>
            </a:r>
            <a:r>
              <a:rPr lang="en-US" dirty="0" err="1" smtClean="0"/>
              <a:t>silivryak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is Balkan endemic, a protected relict species, also known as the Orpheus flowers.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463256"/>
            <a:ext cx="3109704" cy="23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73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692696"/>
            <a:ext cx="19442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 </a:t>
            </a:r>
            <a:r>
              <a:rPr lang="en-US" b="1" dirty="0">
                <a:latin typeface="Book Antiqua" panose="02040602050305030304" pitchFamily="18" charset="0"/>
              </a:rPr>
              <a:t>Turkey </a:t>
            </a:r>
            <a:r>
              <a:rPr lang="en-US" b="1" dirty="0" smtClean="0">
                <a:latin typeface="Book Antiqua" panose="02040602050305030304" pitchFamily="18" charset="0"/>
              </a:rPr>
              <a:t>oak </a:t>
            </a:r>
            <a:r>
              <a:rPr lang="bg-BG" b="1" dirty="0" smtClean="0">
                <a:latin typeface="Book Antiqua" panose="02040602050305030304" pitchFamily="18" charset="0"/>
              </a:rPr>
              <a:t>цер</a:t>
            </a:r>
            <a:endParaRPr lang="bg-BG" b="1" dirty="0"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2703708"/>
            <a:ext cx="20882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Italian </a:t>
            </a:r>
            <a:r>
              <a:rPr lang="en-US" b="1" dirty="0" smtClean="0">
                <a:latin typeface="Book Antiqua" panose="02040602050305030304" pitchFamily="18" charset="0"/>
              </a:rPr>
              <a:t>oak</a:t>
            </a:r>
            <a:r>
              <a:rPr lang="bg-BG" b="1" dirty="0" smtClean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bg-BG" b="1" dirty="0" smtClean="0">
                <a:latin typeface="Book Antiqua" panose="02040602050305030304" pitchFamily="18" charset="0"/>
              </a:rPr>
              <a:t>благун</a:t>
            </a:r>
            <a:endParaRPr lang="bg-BG" b="1" dirty="0"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4653136"/>
            <a:ext cx="223224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Book Antiqua" panose="02040602050305030304" pitchFamily="18" charset="0"/>
              </a:rPr>
              <a:t>Carpinus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err="1" smtClean="0">
                <a:latin typeface="Book Antiqua" panose="02040602050305030304" pitchFamily="18" charset="0"/>
              </a:rPr>
              <a:t>orientalis</a:t>
            </a:r>
            <a:endParaRPr lang="bg-BG" b="1" dirty="0" smtClean="0">
              <a:latin typeface="Book Antiqua" panose="02040602050305030304" pitchFamily="18" charset="0"/>
            </a:endParaRPr>
          </a:p>
          <a:p>
            <a:pPr algn="ctr"/>
            <a:r>
              <a:rPr lang="bg-BG" b="1" dirty="0" smtClean="0">
                <a:latin typeface="Book Antiqua" panose="02040602050305030304" pitchFamily="18" charset="0"/>
              </a:rPr>
              <a:t>Келяв габър</a:t>
            </a:r>
            <a:endParaRPr lang="bg-BG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1" descr="Цер – У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284" y="1412954"/>
            <a:ext cx="4644000" cy="3649410"/>
          </a:xfrm>
          <a:prstGeom prst="rect">
            <a:avLst/>
          </a:prstGeom>
        </p:spPr>
      </p:pic>
      <p:pic>
        <p:nvPicPr>
          <p:cNvPr id="3" name="Picture 2" descr="Quercus hartwissiana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284" y="1443982"/>
            <a:ext cx="4968000" cy="3618382"/>
          </a:xfrm>
          <a:prstGeom prst="rect">
            <a:avLst/>
          </a:prstGeom>
        </p:spPr>
      </p:pic>
      <p:pic>
        <p:nvPicPr>
          <p:cNvPr id="7" name="Picture 6" descr="Момина клисура (пролом на Марица) – Уикипедия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068" y="1396763"/>
            <a:ext cx="5062431" cy="368179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996068" y="260648"/>
            <a:ext cx="4608380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 smtClean="0">
                <a:latin typeface="Book Antiqua" panose="02040602050305030304" pitchFamily="18" charset="0"/>
              </a:rPr>
              <a:t>Flora</a:t>
            </a:r>
            <a:endParaRPr lang="bg-BG" sz="4000" b="1" spc="3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24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8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8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0567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3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River Struma </a:t>
            </a:r>
            <a:endParaRPr lang="bg-BG" sz="43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05672" cy="518035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@"/>
            </a:pPr>
            <a:r>
              <a:rPr lang="en-US" sz="3000" b="1" dirty="0">
                <a:solidFill>
                  <a:schemeClr val="bg1"/>
                </a:solidFill>
                <a:latin typeface="Book Antiqua" panose="02040602050305030304" pitchFamily="18" charset="0"/>
              </a:rPr>
              <a:t>River Struma is a river in Bulgaria and Greece</a:t>
            </a:r>
            <a:r>
              <a:rPr lang="en-US" sz="3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@"/>
            </a:pPr>
            <a:r>
              <a:rPr lang="en-US" sz="3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The </a:t>
            </a:r>
            <a:r>
              <a:rPr lang="en-US" sz="3000" b="1" dirty="0">
                <a:solidFill>
                  <a:schemeClr val="bg1"/>
                </a:solidFill>
                <a:latin typeface="Book Antiqua" panose="02040602050305030304" pitchFamily="18" charset="0"/>
              </a:rPr>
              <a:t>river’s length is 415 km</a:t>
            </a:r>
            <a:r>
              <a:rPr lang="en-US" sz="3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, of </a:t>
            </a:r>
            <a:r>
              <a:rPr lang="en-US" sz="3000" b="1" dirty="0">
                <a:solidFill>
                  <a:schemeClr val="bg1"/>
                </a:solidFill>
                <a:latin typeface="Book Antiqua" panose="02040602050305030304" pitchFamily="18" charset="0"/>
              </a:rPr>
              <a:t>which 290 in Bulgaria</a:t>
            </a:r>
            <a:r>
              <a:rPr lang="en-US" sz="3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, making </a:t>
            </a:r>
            <a:r>
              <a:rPr lang="en-US" sz="3000" b="1" dirty="0">
                <a:solidFill>
                  <a:schemeClr val="bg1"/>
                </a:solidFill>
                <a:latin typeface="Book Antiqua" panose="02040602050305030304" pitchFamily="18" charset="0"/>
              </a:rPr>
              <a:t>it the country’s </a:t>
            </a:r>
            <a:r>
              <a:rPr lang="en-US" sz="3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fifth-longest and </a:t>
            </a:r>
            <a:r>
              <a:rPr lang="en-US" sz="3000" b="1" dirty="0">
                <a:solidFill>
                  <a:schemeClr val="bg1"/>
                </a:solidFill>
                <a:latin typeface="Book Antiqua" panose="02040602050305030304" pitchFamily="18" charset="0"/>
              </a:rPr>
              <a:t>, one of the longest rivers that run solely in the interior of Balkans.</a:t>
            </a:r>
            <a:endParaRPr lang="bg-BG" sz="3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620688"/>
            <a:ext cx="3745554" cy="2370948"/>
          </a:xfrm>
          <a:prstGeom prst="rect">
            <a:avLst/>
          </a:prstGeom>
        </p:spPr>
      </p:pic>
      <p:pic>
        <p:nvPicPr>
          <p:cNvPr id="5" name="Picture 4" descr="Western Thrace – Travel guide at Wikivoy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3" y="3717032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75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Fauna</a:t>
            </a:r>
            <a:endParaRPr lang="bg-BG" b="1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The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Kresna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Gorge has been formed by the Struma river, which flows through it. The gorge has rich biodiversity and is home to many Mediterranean plants, species, habitat, landscapes and bird wildlife.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There are approximately 31 species of reptiles, 75 species of birds in this relatively small gorge. </a:t>
            </a:r>
            <a:endParaRPr lang="bg-BG" b="1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15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5904656" cy="10623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Fauna</a:t>
            </a:r>
            <a:endParaRPr lang="bg-BG" b="1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112568" cy="5141167"/>
          </a:xfrm>
        </p:spPr>
        <p:txBody>
          <a:bodyPr>
            <a:normAutofit/>
          </a:bodyPr>
          <a:lstStyle/>
          <a:p>
            <a:pPr marL="457200" lvl="1" indent="360000" algn="just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The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Kresna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Gorge has been formed by the Struma river, which flows through it. </a:t>
            </a:r>
          </a:p>
          <a:p>
            <a:pPr marL="457200" lvl="1" indent="360000" algn="just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The gorge has rich biodiversity and is home to many Mediterranean plants, species, habitat, landscapes, butterflies and bird wildlife.</a:t>
            </a:r>
          </a:p>
        </p:txBody>
      </p:sp>
      <p:pic>
        <p:nvPicPr>
          <p:cNvPr id="4" name="Picture 3" descr="Lycaena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7772" y="1707201"/>
            <a:ext cx="2234374" cy="1862826"/>
          </a:xfrm>
          <a:prstGeom prst="rect">
            <a:avLst/>
          </a:prstGeom>
        </p:spPr>
      </p:pic>
      <p:pic>
        <p:nvPicPr>
          <p:cNvPr id="5" name="Picture 4" descr="Белоопашат мишелов – Уикипедия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3883466"/>
            <a:ext cx="2449986" cy="2603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56" b="18074"/>
          <a:stretch/>
        </p:blipFill>
        <p:spPr>
          <a:xfrm>
            <a:off x="6012160" y="3752859"/>
            <a:ext cx="2449986" cy="2864323"/>
          </a:xfrm>
          <a:prstGeom prst="rect">
            <a:avLst/>
          </a:prstGeom>
        </p:spPr>
      </p:pic>
      <p:pic>
        <p:nvPicPr>
          <p:cNvPr id="7" name="Picture 6" descr="Голям пъстър кълвач – Уикипедия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81"/>
          <a:stretch/>
        </p:blipFill>
        <p:spPr>
          <a:xfrm>
            <a:off x="6227772" y="1389252"/>
            <a:ext cx="2234374" cy="228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04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1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4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Flora</a:t>
            </a:r>
            <a:endParaRPr lang="bg-BG" b="1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5122912" cy="58515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@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There are multiple types of forests located inside the gorge, including different types of oak trees.</a:t>
            </a:r>
          </a:p>
          <a:p>
            <a:pPr>
              <a:lnSpc>
                <a:spcPct val="16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@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Considering the climate, typical Mediterranean flora species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Quercus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coccifera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and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Phillyrea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thrive here.</a:t>
            </a:r>
            <a:endParaRPr lang="bg-BG" b="1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41268" y="2223682"/>
            <a:ext cx="3816424" cy="32027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264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River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Ropotamo</a:t>
            </a:r>
            <a:endParaRPr lang="bg-BG" b="1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435280" cy="3235499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The 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Ropotamo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is a river in south-eastern Bulgaria and its source from the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Strandhza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mountain, running for 48.5 km to empty into the Black sea.</a:t>
            </a:r>
            <a:endParaRPr lang="bg-BG" b="1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7637" y="4250432"/>
            <a:ext cx="4234414" cy="2247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Kitenska reka – Wikipedia, wolna encyklo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135760"/>
            <a:ext cx="2423908" cy="2423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257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283467"/>
            <a:ext cx="4680520" cy="1143000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Flora </a:t>
            </a:r>
            <a:endParaRPr lang="bg-BG" b="1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292080" cy="50691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The lower course hosts abundant population of European white water lily</a:t>
            </a:r>
            <a:r>
              <a:rPr lang="bg-BG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the yellow water-lily</a:t>
            </a:r>
            <a:r>
              <a:rPr lang="bg-BG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Sea wormwood</a:t>
            </a:r>
            <a:endParaRPr lang="bg-BG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To protect these ecosystems in 1940 the authorities established the </a:t>
            </a:r>
            <a:r>
              <a:rPr lang="en-US" sz="2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Ropotamo</a:t>
            </a:r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Reserve</a:t>
            </a: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bg-BG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1534" y="283467"/>
            <a:ext cx="2834362" cy="2310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909160"/>
            <a:ext cx="2232248" cy="1839492"/>
          </a:xfrm>
          <a:prstGeom prst="rect">
            <a:avLst/>
          </a:prstGeom>
        </p:spPr>
      </p:pic>
      <p:pic>
        <p:nvPicPr>
          <p:cNvPr id="7" name="Picture 6" descr="yellow water lily | Flickr - Photo Sharing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643669"/>
            <a:ext cx="2429667" cy="20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41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3312368" cy="1143000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Flora </a:t>
            </a:r>
            <a:endParaRPr lang="bg-BG" b="1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3491880" cy="432048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Most of the river valley is covered in dense riparian forests of oak, ash, elm,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02" b="13825"/>
          <a:stretch/>
        </p:blipFill>
        <p:spPr>
          <a:xfrm>
            <a:off x="3910146" y="249028"/>
            <a:ext cx="4987476" cy="3381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146" y="3717032"/>
            <a:ext cx="4987476" cy="298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459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Fauna</a:t>
            </a:r>
            <a:endParaRPr lang="bg-BG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The most important mammal species are: red deer, fallow deer, roe deer, wild boar, grey  wolf, red fox and golden jackal.</a:t>
            </a:r>
            <a:endParaRPr lang="bg-BG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149080"/>
            <a:ext cx="2657061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149080"/>
            <a:ext cx="3474702" cy="231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5760640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A river </a:t>
            </a: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is a large steam of fresh water flowing in a channel.</a:t>
            </a:r>
            <a:b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</a:b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Rivers flow downhill towards the sea.</a:t>
            </a:r>
            <a:b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</a:b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They are like a ”corridor”, linking hills, lowland and coasts</a:t>
            </a:r>
            <a:r>
              <a:rPr lang="en-US" sz="4800" b="1" dirty="0" smtClean="0">
                <a:latin typeface="Book Antiqua" panose="02040602050305030304" pitchFamily="18" charset="0"/>
              </a:rPr>
              <a:t>.</a:t>
            </a:r>
            <a:endParaRPr lang="bg-BG" sz="4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20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The largest birds of prey are: the white-tailed eagles with a wing-span of over 2 </a:t>
            </a:r>
            <a:r>
              <a:rPr lang="en-US" sz="40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metres</a:t>
            </a:r>
            <a:r>
              <a:rPr lang="en-US" sz="4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bg-BG" sz="4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852936"/>
            <a:ext cx="4131923" cy="309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46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294" y="548680"/>
            <a:ext cx="6806505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Let’s go out and care for environment</a:t>
            </a:r>
            <a:endParaRPr lang="bg-BG" sz="4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That’s our first assignment!</a:t>
            </a:r>
            <a:endParaRPr lang="bg-BG" sz="4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 </a:t>
            </a:r>
            <a:endParaRPr lang="bg-BG" sz="4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The water needs our help there</a:t>
            </a:r>
            <a:endParaRPr lang="bg-BG" sz="4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Because it’s our future to care!</a:t>
            </a:r>
            <a:endParaRPr lang="bg-BG" sz="4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bg-BG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525" y="373158"/>
            <a:ext cx="1628775" cy="162877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56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21D6E0"/>
            </a:gs>
            <a:gs pos="59000">
              <a:srgbClr val="0087E6"/>
            </a:gs>
            <a:gs pos="74000">
              <a:schemeClr val="bg1">
                <a:lumMod val="95000"/>
              </a:schemeClr>
            </a:gs>
            <a:gs pos="89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24744"/>
            <a:ext cx="8712968" cy="489654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gradFill>
                  <a:gsLst>
                    <a:gs pos="30000">
                      <a:srgbClr val="21D6E0"/>
                    </a:gs>
                    <a:gs pos="59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 FOR YOUR ATTENTION!</a:t>
            </a:r>
            <a:endParaRPr lang="en-US" sz="5400" b="1" cap="none" spc="50" dirty="0">
              <a:ln w="0"/>
              <a:gradFill>
                <a:gsLst>
                  <a:gs pos="30000">
                    <a:srgbClr val="21D6E0"/>
                  </a:gs>
                  <a:gs pos="59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4596" y="2485591"/>
            <a:ext cx="4762500" cy="3638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140968"/>
            <a:ext cx="19050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6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159659329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6967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BBC500-D55D-4636-855A-5CB04125C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AB6893-8A3B-4FC8-8D07-9C44C5720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B44D33-0F80-478F-A909-8F66461B1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ECF0B-1574-4456-8F03-36B3925CD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22FE9-97E3-4850-8AB9-4BF2C93B3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487940-4BBC-4D5B-BB85-115F217B2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A632C6-F802-44F8-B1AF-246366FC5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899D07-35D4-414B-89D9-FCD3154D7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F80624-EF45-4757-8758-F05811001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2A7F5D-E8CE-4AAE-BC95-066FAB7E4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438D25-B572-47D6-ADEE-AC503F1D7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62" t="11506" r="2562" b="7958"/>
          <a:stretch/>
        </p:blipFill>
        <p:spPr>
          <a:xfrm>
            <a:off x="179511" y="116632"/>
            <a:ext cx="8524287" cy="6624736"/>
          </a:xfrm>
        </p:spPr>
      </p:pic>
      <p:sp>
        <p:nvSpPr>
          <p:cNvPr id="2" name="5-Point Star 1"/>
          <p:cNvSpPr/>
          <p:nvPr/>
        </p:nvSpPr>
        <p:spPr>
          <a:xfrm>
            <a:off x="3779912" y="1268760"/>
            <a:ext cx="288032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5-Point Star 2"/>
          <p:cNvSpPr/>
          <p:nvPr/>
        </p:nvSpPr>
        <p:spPr>
          <a:xfrm>
            <a:off x="2339752" y="2420888"/>
            <a:ext cx="216024" cy="14401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5-Point Star 4"/>
          <p:cNvSpPr/>
          <p:nvPr/>
        </p:nvSpPr>
        <p:spPr>
          <a:xfrm>
            <a:off x="1835696" y="4509120"/>
            <a:ext cx="216024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5-Point Star 5"/>
          <p:cNvSpPr/>
          <p:nvPr/>
        </p:nvSpPr>
        <p:spPr>
          <a:xfrm>
            <a:off x="3635896" y="4005064"/>
            <a:ext cx="216024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5-Point Star 6"/>
          <p:cNvSpPr/>
          <p:nvPr/>
        </p:nvSpPr>
        <p:spPr>
          <a:xfrm>
            <a:off x="7164288" y="3156396"/>
            <a:ext cx="216024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TextBox 7"/>
          <p:cNvSpPr txBox="1"/>
          <p:nvPr/>
        </p:nvSpPr>
        <p:spPr>
          <a:xfrm>
            <a:off x="6084167" y="3501008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ropotamo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25718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5976" y="116633"/>
            <a:ext cx="4464496" cy="79208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River Danube</a:t>
            </a:r>
            <a:endParaRPr lang="bg-BG" sz="48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3" y="260648"/>
            <a:ext cx="3996153" cy="659735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The river Danube is the second-longest river in the European Union. </a:t>
            </a:r>
            <a:endParaRPr lang="en-US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algn="l"/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The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river is 2.860 km long and flows through or many parts of the border in several European countries. </a:t>
            </a:r>
          </a:p>
          <a:p>
            <a:pPr algn="l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It ends in the Black sea. In Bulgaria it is 471 km long.</a:t>
            </a:r>
            <a:endParaRPr lang="bg-BG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959604"/>
            <a:ext cx="4858068" cy="3235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7629" y="1959605"/>
            <a:ext cx="4892399" cy="3235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110" y="1895360"/>
            <a:ext cx="5100890" cy="3472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248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Fauna</a:t>
            </a:r>
            <a:endParaRPr lang="bg-BG" sz="48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7152"/>
            <a:ext cx="8686800" cy="17281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The Danube river is also home to a large diversity of carp and sturgeon, as well as salmon and trout</a:t>
            </a:r>
            <a:endParaRPr lang="bg-BG" sz="36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46449" y="2891934"/>
            <a:ext cx="457200" cy="4572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Flowchart: Connector 4"/>
          <p:cNvSpPr/>
          <p:nvPr/>
        </p:nvSpPr>
        <p:spPr>
          <a:xfrm>
            <a:off x="3203848" y="2875294"/>
            <a:ext cx="457200" cy="4572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dk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5990660" y="2875294"/>
            <a:ext cx="457200" cy="4572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dk1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803649" y="3840966"/>
            <a:ext cx="457200" cy="4572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dk1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595428" y="3795936"/>
            <a:ext cx="457200" cy="4572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84228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2" action="ppaction://hlinksldjump"/>
              </a:rPr>
              <a:t>Sturgeon</a:t>
            </a:r>
            <a:endParaRPr lang="bg-BG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2840051"/>
            <a:ext cx="2232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hlinkClick r:id="rId3" action="ppaction://hlinksldjump"/>
              </a:rPr>
              <a:t>Little egret</a:t>
            </a:r>
            <a:endParaRPr lang="bg-BG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6804" y="2590078"/>
            <a:ext cx="2657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4" action="ppaction://hlinksldjump"/>
              </a:rPr>
              <a:t>Great white Pelicans</a:t>
            </a:r>
            <a:endParaRPr lang="bg-BG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376292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5" action="ppaction://hlinksldjump"/>
              </a:rPr>
              <a:t>European kingfishers</a:t>
            </a:r>
            <a:endParaRPr lang="bg-BG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244211" y="3736760"/>
            <a:ext cx="385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6" action="ppaction://hlinksldjump"/>
              </a:rPr>
              <a:t>European pond turtles</a:t>
            </a:r>
            <a:endParaRPr lang="bg-BG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6652" y="1124744"/>
            <a:ext cx="879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The river Danube is home to many 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mammals, birds 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and fish species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, including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:</a:t>
            </a:r>
            <a:endParaRPr lang="bg-BG" sz="36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16" name="Action Button: Forward or Next 15">
            <a:hlinkClick r:id="rId7" action="ppaction://hlinksldjump" highlightClick="1"/>
          </p:cNvPr>
          <p:cNvSpPr/>
          <p:nvPr/>
        </p:nvSpPr>
        <p:spPr>
          <a:xfrm>
            <a:off x="6228184" y="6060810"/>
            <a:ext cx="1656184" cy="608550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46576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tlantic-sturgeon-species-Baltic-International-Union-for-19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384376" cy="1755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7504" y="6093296"/>
            <a:ext cx="1152128" cy="648072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 descr="LakeSturgeon_1200x4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89040"/>
            <a:ext cx="4219306" cy="1722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sturgeon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484784"/>
            <a:ext cx="308610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979712" y="332656"/>
            <a:ext cx="48115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Sturgeon</a:t>
            </a:r>
            <a:endParaRPr lang="bg-BG" sz="54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Sturge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4365104"/>
            <a:ext cx="3167336" cy="211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977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14177"/>
            <a:ext cx="3026138" cy="216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907704" y="332656"/>
            <a:ext cx="59046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Little egret</a:t>
            </a:r>
            <a:endParaRPr lang="bg-BG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3275856" y="5746532"/>
            <a:ext cx="1368152" cy="792088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dk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521916"/>
            <a:ext cx="3294731" cy="219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1" y="3796196"/>
            <a:ext cx="3267961" cy="218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33" y="3940057"/>
            <a:ext cx="2843808" cy="189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726</Words>
  <Application>Microsoft Office PowerPoint</Application>
  <PresentationFormat>On-screen Show (4:3)</PresentationFormat>
  <Paragraphs>103</Paragraphs>
  <Slides>32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A river is a large steam of fresh water flowing in a channel. Rivers flow downhill towards the sea. They are like a ”corridor”, linking hills, lowland and coasts.</vt:lpstr>
      <vt:lpstr>Slide 4</vt:lpstr>
      <vt:lpstr>Slide 5</vt:lpstr>
      <vt:lpstr>River Danube</vt:lpstr>
      <vt:lpstr>Fauna</vt:lpstr>
      <vt:lpstr>Slide 8</vt:lpstr>
      <vt:lpstr>Slide 9</vt:lpstr>
      <vt:lpstr> Great white Pelicans </vt:lpstr>
      <vt:lpstr>Slide 11</vt:lpstr>
      <vt:lpstr>Slide 12</vt:lpstr>
      <vt:lpstr>Flora</vt:lpstr>
      <vt:lpstr>River Maritsa</vt:lpstr>
      <vt:lpstr>Flora</vt:lpstr>
      <vt:lpstr>Flora</vt:lpstr>
      <vt:lpstr>Fauna</vt:lpstr>
      <vt:lpstr>River Iskar</vt:lpstr>
      <vt:lpstr>Fauna</vt:lpstr>
      <vt:lpstr>Flora</vt:lpstr>
      <vt:lpstr>Slide 21</vt:lpstr>
      <vt:lpstr>River Struma </vt:lpstr>
      <vt:lpstr>Fauna</vt:lpstr>
      <vt:lpstr>Fauna</vt:lpstr>
      <vt:lpstr>Flora</vt:lpstr>
      <vt:lpstr>River Ropotamo</vt:lpstr>
      <vt:lpstr>Flora </vt:lpstr>
      <vt:lpstr>Flora </vt:lpstr>
      <vt:lpstr>Fauna</vt:lpstr>
      <vt:lpstr>The largest birds of prey are: the white-tailed eagles with a wing-span of over 2 metres.</vt:lpstr>
      <vt:lpstr>Slide 31</vt:lpstr>
      <vt:lpstr>Slide 32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BULGARIAN RIVERS</dc:title>
  <dc:creator>HP</dc:creator>
  <cp:lastModifiedBy>User</cp:lastModifiedBy>
  <cp:revision>96</cp:revision>
  <dcterms:created xsi:type="dcterms:W3CDTF">2020-01-12T11:21:36Z</dcterms:created>
  <dcterms:modified xsi:type="dcterms:W3CDTF">2020-02-02T17:03:00Z</dcterms:modified>
</cp:coreProperties>
</file>