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3" r:id="rId4"/>
    <p:sldId id="258" r:id="rId5"/>
    <p:sldId id="259" r:id="rId6"/>
    <p:sldId id="261" r:id="rId7"/>
    <p:sldId id="262" r:id="rId8"/>
    <p:sldId id="260"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9910C8-9233-4AC5-8512-943028E235F0}" type="datetimeFigureOut">
              <a:rPr lang="en-US" smtClean="0"/>
              <a:pPr/>
              <a:t>2/6/2020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F60F7B1-81FE-4EA6-A97F-B290570C6AA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9910C8-9233-4AC5-8512-943028E235F0}"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0F7B1-81FE-4EA6-A97F-B290570C6A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9910C8-9233-4AC5-8512-943028E235F0}"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0F7B1-81FE-4EA6-A97F-B290570C6A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9910C8-9233-4AC5-8512-943028E235F0}"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0F7B1-81FE-4EA6-A97F-B290570C6A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9910C8-9233-4AC5-8512-943028E235F0}" type="datetimeFigureOut">
              <a:rPr lang="en-US" smtClean="0"/>
              <a:pPr/>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0F7B1-81FE-4EA6-A97F-B290570C6AA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9910C8-9233-4AC5-8512-943028E235F0}" type="datetimeFigureOut">
              <a:rPr lang="en-US" smtClean="0"/>
              <a:pPr/>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0F7B1-81FE-4EA6-A97F-B290570C6A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9910C8-9233-4AC5-8512-943028E235F0}" type="datetimeFigureOut">
              <a:rPr lang="en-US" smtClean="0"/>
              <a:pPr/>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60F7B1-81FE-4EA6-A97F-B290570C6A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9910C8-9233-4AC5-8512-943028E235F0}" type="datetimeFigureOut">
              <a:rPr lang="en-US" smtClean="0"/>
              <a:pPr/>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60F7B1-81FE-4EA6-A97F-B290570C6A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910C8-9233-4AC5-8512-943028E235F0}" type="datetimeFigureOut">
              <a:rPr lang="en-US" smtClean="0"/>
              <a:pPr/>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60F7B1-81FE-4EA6-A97F-B290570C6A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9910C8-9233-4AC5-8512-943028E235F0}" type="datetimeFigureOut">
              <a:rPr lang="en-US" smtClean="0"/>
              <a:pPr/>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0F7B1-81FE-4EA6-A97F-B290570C6A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9910C8-9233-4AC5-8512-943028E235F0}" type="datetimeFigureOut">
              <a:rPr lang="en-US" smtClean="0"/>
              <a:pPr/>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F60F7B1-81FE-4EA6-A97F-B290570C6AA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9910C8-9233-4AC5-8512-943028E235F0}" type="datetimeFigureOut">
              <a:rPr lang="en-US" smtClean="0"/>
              <a:pPr/>
              <a:t>2/6/2020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F60F7B1-81FE-4EA6-A97F-B290570C6AA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1960" y="1412776"/>
            <a:ext cx="4680520" cy="1828800"/>
          </a:xfrm>
        </p:spPr>
        <p:txBody>
          <a:bodyPr/>
          <a:lstStyle/>
          <a:p>
            <a:r>
              <a:rPr lang="en-US" b="0" i="1" dirty="0" smtClean="0"/>
              <a:t>Drinking Water</a:t>
            </a:r>
            <a:r>
              <a:rPr lang="en-US" b="0" dirty="0" smtClean="0"/>
              <a:t/>
            </a:r>
            <a:br>
              <a:rPr lang="en-US" b="0" dirty="0" smtClean="0"/>
            </a:br>
            <a:endParaRPr lang="en-US" dirty="0"/>
          </a:p>
        </p:txBody>
      </p:sp>
      <p:sp>
        <p:nvSpPr>
          <p:cNvPr id="3" name="Subtitle 2"/>
          <p:cNvSpPr>
            <a:spLocks noGrp="1"/>
          </p:cNvSpPr>
          <p:nvPr>
            <p:ph type="subTitle" idx="1"/>
          </p:nvPr>
        </p:nvSpPr>
        <p:spPr>
          <a:xfrm>
            <a:off x="1428728" y="3714752"/>
            <a:ext cx="6400800" cy="1752600"/>
          </a:xfrm>
        </p:spPr>
        <p:txBody>
          <a:bodyPr/>
          <a:lstStyle/>
          <a:p>
            <a:r>
              <a:rPr lang="en-US" dirty="0" smtClean="0">
                <a:latin typeface="Bahnschrift SemiBold Condensed" pitchFamily="34" charset="0"/>
              </a:rPr>
              <a:t>Presentation by </a:t>
            </a:r>
            <a:r>
              <a:rPr lang="en-US" dirty="0" err="1" smtClean="0">
                <a:latin typeface="Bahnschrift SemiBold Condensed" pitchFamily="34" charset="0"/>
              </a:rPr>
              <a:t>Crissy</a:t>
            </a:r>
            <a:r>
              <a:rPr lang="en-US" dirty="0" smtClean="0">
                <a:latin typeface="Bahnschrift SemiBold Condensed" pitchFamily="34" charset="0"/>
              </a:rPr>
              <a:t> and Alex</a:t>
            </a:r>
          </a:p>
          <a:p>
            <a:endParaRPr lang="en-US" dirty="0"/>
          </a:p>
        </p:txBody>
      </p:sp>
      <p:pic>
        <p:nvPicPr>
          <p:cNvPr id="4" name="Picture 3" descr="83322015_10221355846827705_5731221861774131200_n.jpg"/>
          <p:cNvPicPr>
            <a:picLocks noChangeAspect="1"/>
          </p:cNvPicPr>
          <p:nvPr/>
        </p:nvPicPr>
        <p:blipFill>
          <a:blip r:embed="rId2" cstate="print"/>
          <a:stretch>
            <a:fillRect/>
          </a:stretch>
        </p:blipFill>
        <p:spPr>
          <a:xfrm>
            <a:off x="0" y="0"/>
            <a:ext cx="4267200" cy="3200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96974"/>
          </a:xfrm>
        </p:spPr>
        <p:txBody>
          <a:bodyPr>
            <a:noAutofit/>
          </a:bodyPr>
          <a:lstStyle/>
          <a:p>
            <a:r>
              <a:rPr lang="en-US" sz="4000" b="0" i="1" dirty="0" smtClean="0"/>
              <a:t>Drinking Water</a:t>
            </a:r>
            <a:br>
              <a:rPr lang="en-US" sz="4000" b="0" i="1" dirty="0" smtClean="0"/>
            </a:br>
            <a:r>
              <a:rPr lang="en-US" sz="4000" b="0" i="1" dirty="0" smtClean="0"/>
              <a:t>in Bulgaria</a:t>
            </a:r>
            <a:endParaRPr lang="en-US" sz="4000" i="1" dirty="0"/>
          </a:p>
        </p:txBody>
      </p:sp>
      <p:sp>
        <p:nvSpPr>
          <p:cNvPr id="3" name="Content Placeholder 2"/>
          <p:cNvSpPr>
            <a:spLocks noGrp="1"/>
          </p:cNvSpPr>
          <p:nvPr>
            <p:ph idx="1"/>
          </p:nvPr>
        </p:nvSpPr>
        <p:spPr>
          <a:xfrm>
            <a:off x="285720" y="2143116"/>
            <a:ext cx="4500594" cy="3929090"/>
          </a:xfrm>
        </p:spPr>
        <p:txBody>
          <a:bodyPr>
            <a:normAutofit/>
          </a:bodyPr>
          <a:lstStyle/>
          <a:p>
            <a:pPr marL="594360" indent="-457200">
              <a:buFont typeface="Wingdings" pitchFamily="2" charset="2"/>
              <a:buChar char="Ø"/>
            </a:pPr>
            <a:r>
              <a:rPr lang="en-US" sz="2200" dirty="0" smtClean="0">
                <a:latin typeface="Arial Black" pitchFamily="34" charset="0"/>
              </a:rPr>
              <a:t>Drinking water is safe to drink all over the country  but not always pleasant in taste or appearance. Bulgaria's vast supplies of mineral water are widely available in 0.5 </a:t>
            </a:r>
            <a:r>
              <a:rPr lang="en-US" sz="2200" dirty="0" err="1" smtClean="0">
                <a:latin typeface="Arial Black" pitchFamily="34" charset="0"/>
              </a:rPr>
              <a:t>litre</a:t>
            </a:r>
            <a:r>
              <a:rPr lang="en-US" sz="2200" dirty="0" smtClean="0">
                <a:latin typeface="Arial Black" pitchFamily="34" charset="0"/>
              </a:rPr>
              <a:t> and 1.5 </a:t>
            </a:r>
            <a:r>
              <a:rPr lang="en-US" sz="2200" dirty="0" err="1" smtClean="0">
                <a:latin typeface="Arial Black" pitchFamily="34" charset="0"/>
              </a:rPr>
              <a:t>litre</a:t>
            </a:r>
            <a:r>
              <a:rPr lang="en-US" sz="2200" dirty="0" smtClean="0">
                <a:latin typeface="Arial Black" pitchFamily="34" charset="0"/>
              </a:rPr>
              <a:t> bottles. They are very tasty and not expensive</a:t>
            </a:r>
            <a:r>
              <a:rPr lang="en-US" sz="2400" dirty="0" smtClean="0">
                <a:latin typeface="Bahnschrift SemiBold Condensed" pitchFamily="34" charset="0"/>
              </a:rPr>
              <a:t>.</a:t>
            </a:r>
            <a:endParaRPr lang="en-US" sz="2400" dirty="0">
              <a:latin typeface="Bahnschrift SemiBold Condensed" pitchFamily="34" charset="0"/>
            </a:endParaRPr>
          </a:p>
        </p:txBody>
      </p:sp>
      <p:pic>
        <p:nvPicPr>
          <p:cNvPr id="16386" name="Picture 2" descr="Резултат с изображение за drinking water"/>
          <p:cNvPicPr>
            <a:picLocks noChangeAspect="1" noChangeArrowheads="1"/>
          </p:cNvPicPr>
          <p:nvPr/>
        </p:nvPicPr>
        <p:blipFill>
          <a:blip r:embed="rId2" cstate="print"/>
          <a:srcRect/>
          <a:stretch>
            <a:fillRect/>
          </a:stretch>
        </p:blipFill>
        <p:spPr bwMode="auto">
          <a:xfrm>
            <a:off x="5286380" y="1928802"/>
            <a:ext cx="2834079" cy="1885952"/>
          </a:xfrm>
          <a:prstGeom prst="rect">
            <a:avLst/>
          </a:prstGeom>
          <a:ln>
            <a:noFill/>
          </a:ln>
          <a:effectLst>
            <a:outerShdw blurRad="292100" dist="139700" dir="2700000" algn="tl" rotWithShape="0">
              <a:srgbClr val="333333">
                <a:alpha val="65000"/>
              </a:srgbClr>
            </a:outerShdw>
          </a:effectLst>
        </p:spPr>
      </p:pic>
      <p:pic>
        <p:nvPicPr>
          <p:cNvPr id="16388" name="Picture 4" descr="Резултат с изображение за drinking water"/>
          <p:cNvPicPr>
            <a:picLocks noChangeAspect="1" noChangeArrowheads="1"/>
          </p:cNvPicPr>
          <p:nvPr/>
        </p:nvPicPr>
        <p:blipFill>
          <a:blip r:embed="rId3" cstate="print"/>
          <a:srcRect/>
          <a:stretch>
            <a:fillRect/>
          </a:stretch>
        </p:blipFill>
        <p:spPr bwMode="auto">
          <a:xfrm>
            <a:off x="5214942" y="4143380"/>
            <a:ext cx="2934031" cy="18573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4365104"/>
            <a:ext cx="5904656" cy="2246769"/>
          </a:xfrm>
          <a:prstGeom prst="rect">
            <a:avLst/>
          </a:prstGeom>
        </p:spPr>
        <p:txBody>
          <a:bodyPr wrap="square">
            <a:spAutoFit/>
          </a:bodyPr>
          <a:lstStyle/>
          <a:p>
            <a:r>
              <a:rPr lang="en-US" sz="2000" dirty="0" smtClean="0">
                <a:latin typeface="Arial Black" pitchFamily="34" charset="0"/>
              </a:rPr>
              <a:t>The main source of drinking water is fresh water from nature, which is treated and decontaminated by the relevant city services, which, through the relevant water treatment and water treatment, submit it for distribution in the water supply network.</a:t>
            </a:r>
          </a:p>
        </p:txBody>
      </p:sp>
      <p:pic>
        <p:nvPicPr>
          <p:cNvPr id="5" name="Picture 4" descr="Acqua_01.jpg"/>
          <p:cNvPicPr>
            <a:picLocks noChangeAspect="1"/>
          </p:cNvPicPr>
          <p:nvPr/>
        </p:nvPicPr>
        <p:blipFill>
          <a:blip r:embed="rId2" cstate="print"/>
          <a:stretch>
            <a:fillRect/>
          </a:stretch>
        </p:blipFill>
        <p:spPr>
          <a:xfrm>
            <a:off x="1100461" y="0"/>
            <a:ext cx="6891411" cy="42930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r>
              <a:rPr lang="en-US" b="0" i="1" dirty="0" smtClean="0"/>
              <a:t>The drinking water in Sofia</a:t>
            </a:r>
            <a:endParaRPr lang="en-US" b="0" i="1" dirty="0"/>
          </a:p>
        </p:txBody>
      </p:sp>
      <p:sp>
        <p:nvSpPr>
          <p:cNvPr id="3" name="Content Placeholder 2"/>
          <p:cNvSpPr>
            <a:spLocks noGrp="1"/>
          </p:cNvSpPr>
          <p:nvPr>
            <p:ph idx="1"/>
          </p:nvPr>
        </p:nvSpPr>
        <p:spPr>
          <a:xfrm>
            <a:off x="457200" y="1600200"/>
            <a:ext cx="8229600" cy="2836912"/>
          </a:xfrm>
        </p:spPr>
        <p:txBody>
          <a:bodyPr>
            <a:noAutofit/>
          </a:bodyPr>
          <a:lstStyle/>
          <a:p>
            <a:pPr>
              <a:buFont typeface="Wingdings" pitchFamily="2" charset="2"/>
              <a:buChar char="Ø"/>
            </a:pPr>
            <a:endParaRPr lang="en-US" sz="2000" dirty="0" smtClean="0">
              <a:latin typeface="Arial Black" pitchFamily="34" charset="0"/>
            </a:endParaRPr>
          </a:p>
          <a:p>
            <a:pPr>
              <a:buFont typeface="Wingdings" pitchFamily="2" charset="2"/>
              <a:buChar char="Ø"/>
            </a:pPr>
            <a:r>
              <a:rPr lang="en-US" sz="2000" dirty="0" smtClean="0">
                <a:latin typeface="Arial Black" pitchFamily="34" charset="0"/>
              </a:rPr>
              <a:t>Sofia’s water supply system collects water from its drainage basin in the alpine terrains of </a:t>
            </a:r>
            <a:r>
              <a:rPr lang="en-US" sz="2000" dirty="0" err="1" smtClean="0">
                <a:latin typeface="Arial Black" pitchFamily="34" charset="0"/>
              </a:rPr>
              <a:t>Rila</a:t>
            </a:r>
            <a:r>
              <a:rPr lang="en-US" sz="2000" dirty="0" smtClean="0">
                <a:latin typeface="Arial Black" pitchFamily="34" charset="0"/>
              </a:rPr>
              <a:t> Mountain some 80 km south of the city. Water is gathered in the Iskar Dam which provides 80% of the city’s drinking water and in the high altitude </a:t>
            </a:r>
            <a:r>
              <a:rPr lang="en-US" sz="2000" dirty="0" err="1" smtClean="0">
                <a:latin typeface="Arial Black" pitchFamily="34" charset="0"/>
              </a:rPr>
              <a:t>Beli</a:t>
            </a:r>
            <a:r>
              <a:rPr lang="en-US" sz="2000" dirty="0" smtClean="0">
                <a:latin typeface="Arial Black" pitchFamily="34" charset="0"/>
              </a:rPr>
              <a:t> Iskar Dam which provides about 20% of the water. Before reaching the faucets in Sofia, the water passes through one of the several water purification plants.</a:t>
            </a:r>
            <a:endParaRPr lang="en-US" sz="2000" dirty="0">
              <a:latin typeface="Arial Black" pitchFamily="34" charset="0"/>
            </a:endParaRPr>
          </a:p>
        </p:txBody>
      </p:sp>
      <p:sp>
        <p:nvSpPr>
          <p:cNvPr id="15362" name="AutoShape 2" descr="Резултат с изображение за вода в соф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4" name="Picture 4" descr="Резултат с изображение за вода в софия"/>
          <p:cNvPicPr>
            <a:picLocks noChangeAspect="1" noChangeArrowheads="1"/>
          </p:cNvPicPr>
          <p:nvPr/>
        </p:nvPicPr>
        <p:blipFill>
          <a:blip r:embed="rId2" cstate="print"/>
          <a:srcRect/>
          <a:stretch>
            <a:fillRect/>
          </a:stretch>
        </p:blipFill>
        <p:spPr bwMode="auto">
          <a:xfrm>
            <a:off x="428596" y="4714884"/>
            <a:ext cx="2286016" cy="1500198"/>
          </a:xfrm>
          <a:prstGeom prst="rect">
            <a:avLst/>
          </a:prstGeom>
          <a:ln>
            <a:noFill/>
          </a:ln>
          <a:effectLst>
            <a:outerShdw blurRad="292100" dist="139700" dir="2700000" algn="tl" rotWithShape="0">
              <a:srgbClr val="333333">
                <a:alpha val="65000"/>
              </a:srgbClr>
            </a:outerShdw>
          </a:effectLst>
        </p:spPr>
      </p:pic>
      <p:pic>
        <p:nvPicPr>
          <p:cNvPr id="15366" name="Picture 6" descr="Резултат с изображение за вода в софия"/>
          <p:cNvPicPr>
            <a:picLocks noChangeAspect="1" noChangeArrowheads="1"/>
          </p:cNvPicPr>
          <p:nvPr/>
        </p:nvPicPr>
        <p:blipFill>
          <a:blip r:embed="rId3" cstate="print"/>
          <a:srcRect/>
          <a:stretch>
            <a:fillRect/>
          </a:stretch>
        </p:blipFill>
        <p:spPr bwMode="auto">
          <a:xfrm>
            <a:off x="6215074" y="4786322"/>
            <a:ext cx="2463108" cy="1571636"/>
          </a:xfrm>
          <a:prstGeom prst="rect">
            <a:avLst/>
          </a:prstGeom>
          <a:noFill/>
        </p:spPr>
      </p:pic>
      <p:pic>
        <p:nvPicPr>
          <p:cNvPr id="15368" name="Picture 8" descr="Резултат с изображение за чешми горна баня"/>
          <p:cNvPicPr>
            <a:picLocks noChangeAspect="1" noChangeArrowheads="1"/>
          </p:cNvPicPr>
          <p:nvPr/>
        </p:nvPicPr>
        <p:blipFill>
          <a:blip r:embed="rId4" cstate="print"/>
          <a:srcRect/>
          <a:stretch>
            <a:fillRect/>
          </a:stretch>
        </p:blipFill>
        <p:spPr bwMode="auto">
          <a:xfrm>
            <a:off x="3143240" y="4714884"/>
            <a:ext cx="2540017" cy="150019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868346"/>
          </a:xfrm>
        </p:spPr>
        <p:txBody>
          <a:bodyPr>
            <a:normAutofit fontScale="90000"/>
          </a:bodyPr>
          <a:lstStyle/>
          <a:p>
            <a:r>
              <a:rPr lang="en-US" sz="4400" b="0" i="1" dirty="0" smtClean="0"/>
              <a:t>Mineral </a:t>
            </a:r>
            <a:r>
              <a:rPr lang="en-GB" sz="4400" i="1" dirty="0" smtClean="0"/>
              <a:t>w</a:t>
            </a:r>
            <a:r>
              <a:rPr lang="en-US" sz="4400" b="0" i="1" dirty="0" err="1" smtClean="0"/>
              <a:t>ater</a:t>
            </a:r>
            <a:r>
              <a:rPr lang="en-US" sz="4400" b="0" i="1" dirty="0" smtClean="0"/>
              <a:t> of Sofia</a:t>
            </a:r>
            <a:r>
              <a:rPr lang="en-US" dirty="0" smtClean="0"/>
              <a:t/>
            </a:r>
            <a:br>
              <a:rPr lang="en-US" dirty="0" smtClean="0"/>
            </a:br>
            <a:endParaRPr lang="en-US" b="0" i="1" dirty="0">
              <a:solidFill>
                <a:schemeClr val="bg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7158" y="1357298"/>
            <a:ext cx="8286808" cy="2000264"/>
          </a:xfrm>
        </p:spPr>
        <p:txBody>
          <a:bodyPr>
            <a:normAutofit/>
          </a:bodyPr>
          <a:lstStyle/>
          <a:p>
            <a:pPr>
              <a:buFont typeface="Wingdings" pitchFamily="2" charset="2"/>
              <a:buChar char="Ø"/>
            </a:pPr>
            <a:r>
              <a:rPr lang="en-US" sz="2000" dirty="0" smtClean="0">
                <a:latin typeface="Arial Black" pitchFamily="34" charset="0"/>
              </a:rPr>
              <a:t>Sofia is famous for its mineral waters around the world. The water is quite healthy and in the past, it has been used for medical purposes in bathhouses all over the city. They say the mineral water of Sofia could heal anything but a broken heart.</a:t>
            </a:r>
            <a:endParaRPr lang="en-US" sz="2000" dirty="0">
              <a:latin typeface="Arial Black" pitchFamily="34" charset="0"/>
            </a:endParaRPr>
          </a:p>
        </p:txBody>
      </p:sp>
      <p:pic>
        <p:nvPicPr>
          <p:cNvPr id="14338" name="Picture 2" descr="Резултат с изображение за Drinking water in Sofia"/>
          <p:cNvPicPr>
            <a:picLocks noChangeAspect="1" noChangeArrowheads="1"/>
          </p:cNvPicPr>
          <p:nvPr/>
        </p:nvPicPr>
        <p:blipFill>
          <a:blip r:embed="rId2" cstate="print"/>
          <a:srcRect/>
          <a:stretch>
            <a:fillRect/>
          </a:stretch>
        </p:blipFill>
        <p:spPr bwMode="auto">
          <a:xfrm flipH="1">
            <a:off x="3357554" y="3286124"/>
            <a:ext cx="2246286" cy="1500198"/>
          </a:xfrm>
          <a:prstGeom prst="rect">
            <a:avLst/>
          </a:prstGeom>
          <a:ln>
            <a:noFill/>
          </a:ln>
          <a:effectLst>
            <a:outerShdw blurRad="292100" dist="139700" dir="2700000" algn="tl" rotWithShape="0">
              <a:srgbClr val="333333">
                <a:alpha val="65000"/>
              </a:srgbClr>
            </a:outerShdw>
          </a:effectLst>
        </p:spPr>
      </p:pic>
      <p:pic>
        <p:nvPicPr>
          <p:cNvPr id="14340" name="Picture 4" descr="Mineral water of Sofia Sofia"/>
          <p:cNvPicPr>
            <a:picLocks noChangeAspect="1" noChangeArrowheads="1"/>
          </p:cNvPicPr>
          <p:nvPr/>
        </p:nvPicPr>
        <p:blipFill>
          <a:blip r:embed="rId3" cstate="print"/>
          <a:srcRect/>
          <a:stretch>
            <a:fillRect/>
          </a:stretch>
        </p:blipFill>
        <p:spPr bwMode="auto">
          <a:xfrm>
            <a:off x="4786314" y="5072074"/>
            <a:ext cx="2357455" cy="1571636"/>
          </a:xfrm>
          <a:prstGeom prst="rect">
            <a:avLst/>
          </a:prstGeom>
          <a:ln>
            <a:noFill/>
          </a:ln>
          <a:effectLst>
            <a:outerShdw blurRad="292100" dist="139700" dir="2700000" algn="tl" rotWithShape="0">
              <a:srgbClr val="333333">
                <a:alpha val="65000"/>
              </a:srgbClr>
            </a:outerShdw>
          </a:effectLst>
        </p:spPr>
      </p:pic>
      <p:sp>
        <p:nvSpPr>
          <p:cNvPr id="14342" name="AutoShape 6" descr="Резултат с изображение за Mineral water of Sofia – Healing sprin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4" name="AutoShape 8" descr="Резултат с изображение за Mineral water of Sofia – Healing sprin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6" name="AutoShape 10" descr="Резултат с изображение за Mineral water of Sofia – Healing sprin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8" name="Picture 12" descr="Резултат с изображение за Mineral water of Sofia –fountain"/>
          <p:cNvPicPr>
            <a:picLocks noChangeAspect="1" noChangeArrowheads="1"/>
          </p:cNvPicPr>
          <p:nvPr/>
        </p:nvPicPr>
        <p:blipFill>
          <a:blip r:embed="rId4" cstate="print"/>
          <a:srcRect/>
          <a:stretch>
            <a:fillRect/>
          </a:stretch>
        </p:blipFill>
        <p:spPr bwMode="auto">
          <a:xfrm>
            <a:off x="642910" y="3286124"/>
            <a:ext cx="2358927" cy="1571636"/>
          </a:xfrm>
          <a:prstGeom prst="rect">
            <a:avLst/>
          </a:prstGeom>
          <a:ln>
            <a:noFill/>
          </a:ln>
          <a:effectLst>
            <a:outerShdw blurRad="292100" dist="139700" dir="2700000" algn="tl" rotWithShape="0">
              <a:srgbClr val="333333">
                <a:alpha val="65000"/>
              </a:srgbClr>
            </a:outerShdw>
          </a:effectLst>
        </p:spPr>
      </p:pic>
      <p:pic>
        <p:nvPicPr>
          <p:cNvPr id="14350" name="Picture 14" descr="Свързано изображение"/>
          <p:cNvPicPr>
            <a:picLocks noChangeAspect="1" noChangeArrowheads="1"/>
          </p:cNvPicPr>
          <p:nvPr/>
        </p:nvPicPr>
        <p:blipFill>
          <a:blip r:embed="rId5" cstate="print"/>
          <a:srcRect/>
          <a:stretch>
            <a:fillRect/>
          </a:stretch>
        </p:blipFill>
        <p:spPr bwMode="auto">
          <a:xfrm>
            <a:off x="1500166" y="5143512"/>
            <a:ext cx="2274046" cy="1428720"/>
          </a:xfrm>
          <a:prstGeom prst="rect">
            <a:avLst/>
          </a:prstGeom>
          <a:ln>
            <a:noFill/>
          </a:ln>
          <a:effectLst>
            <a:outerShdw blurRad="292100" dist="139700" dir="2700000" algn="tl" rotWithShape="0">
              <a:srgbClr val="333333">
                <a:alpha val="65000"/>
              </a:srgbClr>
            </a:outerShdw>
          </a:effectLst>
        </p:spPr>
      </p:pic>
      <p:pic>
        <p:nvPicPr>
          <p:cNvPr id="14352" name="Picture 16" descr="Свързано изображение"/>
          <p:cNvPicPr>
            <a:picLocks noChangeAspect="1" noChangeArrowheads="1"/>
          </p:cNvPicPr>
          <p:nvPr/>
        </p:nvPicPr>
        <p:blipFill>
          <a:blip r:embed="rId6" cstate="print"/>
          <a:srcRect/>
          <a:stretch>
            <a:fillRect/>
          </a:stretch>
        </p:blipFill>
        <p:spPr bwMode="auto">
          <a:xfrm>
            <a:off x="6286512" y="3357562"/>
            <a:ext cx="2406296" cy="142875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9672" y="1997838"/>
            <a:ext cx="5760640" cy="3785652"/>
          </a:xfrm>
          <a:prstGeom prst="rect">
            <a:avLst/>
          </a:prstGeom>
        </p:spPr>
        <p:txBody>
          <a:bodyPr wrap="square">
            <a:spAutoFit/>
          </a:bodyPr>
          <a:lstStyle/>
          <a:p>
            <a:r>
              <a:rPr lang="en-US" sz="2000" b="1" dirty="0" smtClean="0">
                <a:latin typeface="Arial Black" pitchFamily="34" charset="0"/>
              </a:rPr>
              <a:t>In Bulgaria, in the past, villages were mainly built around drinking water sources. In each village there are usually fountains or wells that provide the population with sufficient quality drinking water. The transfer of water was done with buckets or bowls. It was not until the second half of the 20th century that the construction of water supply lines for the central supply of Bulgarian villages began massively in Bulgaria.</a:t>
            </a:r>
          </a:p>
        </p:txBody>
      </p:sp>
      <p:sp>
        <p:nvSpPr>
          <p:cNvPr id="4" name="Rectangle 3"/>
          <p:cNvSpPr/>
          <p:nvPr/>
        </p:nvSpPr>
        <p:spPr>
          <a:xfrm>
            <a:off x="1763688" y="980728"/>
            <a:ext cx="6074881" cy="461665"/>
          </a:xfrm>
          <a:prstGeom prst="rect">
            <a:avLst/>
          </a:prstGeom>
        </p:spPr>
        <p:txBody>
          <a:bodyPr wrap="square">
            <a:spAutoFit/>
          </a:bodyPr>
          <a:lstStyle/>
          <a:p>
            <a:r>
              <a:rPr lang="en-US" sz="2400" b="1" dirty="0" smtClean="0">
                <a:latin typeface="Arial Black" pitchFamily="34" charset="0"/>
              </a:rPr>
              <a:t>Historical development in Bulgaria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1124743"/>
            <a:ext cx="9144000" cy="415306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lstStyle/>
          <a:p>
            <a:r>
              <a:rPr lang="en-US" dirty="0" smtClean="0"/>
              <a:t> </a:t>
            </a:r>
            <a:r>
              <a:rPr lang="en-US" b="0" i="1" dirty="0" smtClean="0"/>
              <a:t>The drinking water of </a:t>
            </a:r>
            <a:r>
              <a:rPr lang="en-US" b="0" i="1" dirty="0" err="1" smtClean="0"/>
              <a:t>Pernik</a:t>
            </a:r>
            <a:endParaRPr lang="en-US" b="0" i="1" dirty="0"/>
          </a:p>
        </p:txBody>
      </p:sp>
      <p:sp>
        <p:nvSpPr>
          <p:cNvPr id="3" name="Content Placeholder 2"/>
          <p:cNvSpPr>
            <a:spLocks noGrp="1"/>
          </p:cNvSpPr>
          <p:nvPr>
            <p:ph idx="1"/>
          </p:nvPr>
        </p:nvSpPr>
        <p:spPr>
          <a:xfrm>
            <a:off x="457200" y="1600200"/>
            <a:ext cx="8229600" cy="2828932"/>
          </a:xfrm>
        </p:spPr>
        <p:txBody>
          <a:bodyPr>
            <a:normAutofit/>
          </a:bodyPr>
          <a:lstStyle/>
          <a:p>
            <a:pPr lvl="1">
              <a:buFont typeface="Wingdings" pitchFamily="2" charset="2"/>
              <a:buChar char="Ø"/>
            </a:pPr>
            <a:r>
              <a:rPr lang="en-US" sz="2000" dirty="0" smtClean="0">
                <a:latin typeface="Arial Black" pitchFamily="34" charset="0"/>
              </a:rPr>
              <a:t>The water </a:t>
            </a:r>
            <a:r>
              <a:rPr lang="en-US" sz="2000" dirty="0" err="1" smtClean="0">
                <a:latin typeface="Arial Black" pitchFamily="34" charset="0"/>
              </a:rPr>
              <a:t>crsis</a:t>
            </a:r>
            <a:r>
              <a:rPr lang="en-US" sz="2000" dirty="0" smtClean="0">
                <a:latin typeface="Arial Black" pitchFamily="34" charset="0"/>
              </a:rPr>
              <a:t> in </a:t>
            </a:r>
            <a:r>
              <a:rPr lang="en-US" sz="2000" dirty="0" err="1" smtClean="0">
                <a:latin typeface="Arial Black" pitchFamily="34" charset="0"/>
              </a:rPr>
              <a:t>Pernik</a:t>
            </a:r>
            <a:r>
              <a:rPr lang="en-US" sz="2000" dirty="0" smtClean="0">
                <a:latin typeface="Arial Black" pitchFamily="34" charset="0"/>
              </a:rPr>
              <a:t> happened because of the low level of the ‘’</a:t>
            </a:r>
            <a:r>
              <a:rPr lang="en-US" sz="2000" dirty="0" err="1" smtClean="0">
                <a:latin typeface="Arial Black" pitchFamily="34" charset="0"/>
              </a:rPr>
              <a:t>Studena</a:t>
            </a:r>
            <a:r>
              <a:rPr lang="en-US" sz="2000" dirty="0" smtClean="0">
                <a:latin typeface="Arial Black" pitchFamily="34" charset="0"/>
              </a:rPr>
              <a:t>” </a:t>
            </a:r>
            <a:r>
              <a:rPr lang="en-US" sz="2000" dirty="0" err="1" smtClean="0">
                <a:latin typeface="Arial Black" pitchFamily="34" charset="0"/>
              </a:rPr>
              <a:t>dam.One</a:t>
            </a:r>
            <a:r>
              <a:rPr lang="en-US" sz="2000" dirty="0" smtClean="0">
                <a:latin typeface="Arial Black" pitchFamily="34" charset="0"/>
              </a:rPr>
              <a:t> more reason about this disaster is human </a:t>
            </a:r>
            <a:r>
              <a:rPr lang="en-US" sz="2000" dirty="0" err="1" smtClean="0">
                <a:latin typeface="Arial Black" pitchFamily="34" charset="0"/>
              </a:rPr>
              <a:t>intervention.A</a:t>
            </a:r>
            <a:r>
              <a:rPr lang="en-US" sz="2000" dirty="0" smtClean="0">
                <a:latin typeface="Arial Black" pitchFamily="34" charset="0"/>
              </a:rPr>
              <a:t> small group of people and a private company  are guilty about  drinking water shortage but the government has </a:t>
            </a:r>
            <a:r>
              <a:rPr lang="en-US" sz="2000" dirty="0" err="1" smtClean="0">
                <a:latin typeface="Arial Black" pitchFamily="34" charset="0"/>
              </a:rPr>
              <a:t>programmes</a:t>
            </a:r>
            <a:r>
              <a:rPr lang="en-US" sz="2000" dirty="0" smtClean="0">
                <a:latin typeface="Arial Black" pitchFamily="34" charset="0"/>
              </a:rPr>
              <a:t> for resolution in this water problem in </a:t>
            </a:r>
            <a:r>
              <a:rPr lang="en-US" sz="2000" dirty="0" err="1" smtClean="0">
                <a:latin typeface="Arial Black" pitchFamily="34" charset="0"/>
              </a:rPr>
              <a:t>Pernik</a:t>
            </a:r>
            <a:r>
              <a:rPr lang="en-US" sz="2000" dirty="0" smtClean="0">
                <a:latin typeface="Arial Black" pitchFamily="34" charset="0"/>
              </a:rPr>
              <a:t> city.</a:t>
            </a:r>
            <a:endParaRPr lang="en-US" sz="2000" dirty="0">
              <a:latin typeface="Arial Black" pitchFamily="34" charset="0"/>
            </a:endParaRPr>
          </a:p>
        </p:txBody>
      </p:sp>
      <p:sp>
        <p:nvSpPr>
          <p:cNvPr id="13314" name="AutoShape 2" descr="Резултат с изображение за Residents of Bulgaria Perni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Резултат с изображение за Residents of Bulgaria Perni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Резултат с изображение за перник язови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0" name="AutoShape 8" descr="Резултат с изображение за перник язови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2" name="AutoShape 10" descr="Резултат с изображение за перник язови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24" name="Picture 12" descr="Резултат с изображение за перник язовир"/>
          <p:cNvPicPr>
            <a:picLocks noChangeAspect="1" noChangeArrowheads="1"/>
          </p:cNvPicPr>
          <p:nvPr/>
        </p:nvPicPr>
        <p:blipFill>
          <a:blip r:embed="rId2" cstate="print"/>
          <a:srcRect/>
          <a:stretch>
            <a:fillRect/>
          </a:stretch>
        </p:blipFill>
        <p:spPr bwMode="auto">
          <a:xfrm>
            <a:off x="3214678" y="4643446"/>
            <a:ext cx="2667016" cy="1500197"/>
          </a:xfrm>
          <a:prstGeom prst="rect">
            <a:avLst/>
          </a:prstGeom>
          <a:ln>
            <a:noFill/>
          </a:ln>
          <a:effectLst>
            <a:outerShdw blurRad="292100" dist="139700" dir="2700000" algn="tl" rotWithShape="0">
              <a:srgbClr val="333333">
                <a:alpha val="65000"/>
              </a:srgbClr>
            </a:outerShdw>
          </a:effectLst>
        </p:spPr>
      </p:pic>
      <p:pic>
        <p:nvPicPr>
          <p:cNvPr id="13328" name="Picture 16" descr="Свързано изображение"/>
          <p:cNvPicPr>
            <a:picLocks noChangeAspect="1" noChangeArrowheads="1"/>
          </p:cNvPicPr>
          <p:nvPr/>
        </p:nvPicPr>
        <p:blipFill>
          <a:blip r:embed="rId3" cstate="print"/>
          <a:srcRect/>
          <a:stretch>
            <a:fillRect/>
          </a:stretch>
        </p:blipFill>
        <p:spPr bwMode="auto">
          <a:xfrm>
            <a:off x="285720" y="4643446"/>
            <a:ext cx="2667019" cy="1500198"/>
          </a:xfrm>
          <a:prstGeom prst="rect">
            <a:avLst/>
          </a:prstGeom>
          <a:ln>
            <a:noFill/>
          </a:ln>
          <a:effectLst>
            <a:outerShdw blurRad="292100" dist="139700" dir="2700000" algn="tl" rotWithShape="0">
              <a:srgbClr val="333333">
                <a:alpha val="65000"/>
              </a:srgbClr>
            </a:outerShdw>
          </a:effectLst>
        </p:spPr>
      </p:pic>
      <p:pic>
        <p:nvPicPr>
          <p:cNvPr id="13330" name="Picture 18" descr="Резултат с изображение за перник няма вода"/>
          <p:cNvPicPr>
            <a:picLocks noChangeAspect="1" noChangeArrowheads="1"/>
          </p:cNvPicPr>
          <p:nvPr/>
        </p:nvPicPr>
        <p:blipFill>
          <a:blip r:embed="rId4" cstate="print"/>
          <a:srcRect/>
          <a:stretch>
            <a:fillRect/>
          </a:stretch>
        </p:blipFill>
        <p:spPr bwMode="auto">
          <a:xfrm>
            <a:off x="6286512" y="4643446"/>
            <a:ext cx="2259416" cy="150019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25679" y="836712"/>
            <a:ext cx="3092641" cy="830997"/>
          </a:xfrm>
          <a:prstGeom prst="rect">
            <a:avLst/>
          </a:prstGeom>
        </p:spPr>
        <p:txBody>
          <a:bodyPr wrap="square">
            <a:spAutoFit/>
          </a:bodyPr>
          <a:lstStyle/>
          <a:p>
            <a:r>
              <a:rPr lang="en-US" sz="2400" b="1" dirty="0" smtClean="0">
                <a:latin typeface="Arial Black" pitchFamily="34" charset="0"/>
              </a:rPr>
              <a:t>Problems with Drinking water</a:t>
            </a:r>
          </a:p>
        </p:txBody>
      </p:sp>
      <p:sp>
        <p:nvSpPr>
          <p:cNvPr id="6" name="Rectangle 5"/>
          <p:cNvSpPr/>
          <p:nvPr/>
        </p:nvSpPr>
        <p:spPr>
          <a:xfrm>
            <a:off x="1403648" y="2413338"/>
            <a:ext cx="6264696" cy="2246769"/>
          </a:xfrm>
          <a:prstGeom prst="rect">
            <a:avLst/>
          </a:prstGeom>
        </p:spPr>
        <p:txBody>
          <a:bodyPr wrap="square">
            <a:spAutoFit/>
          </a:bodyPr>
          <a:lstStyle/>
          <a:p>
            <a:r>
              <a:rPr lang="en-US" sz="2000" dirty="0" smtClean="0">
                <a:latin typeface="Arial Black" pitchFamily="34" charset="0"/>
              </a:rPr>
              <a:t>Water pollution has also increased in</a:t>
            </a:r>
          </a:p>
          <a:p>
            <a:r>
              <a:rPr lang="en-US" sz="2000" dirty="0" smtClean="0">
                <a:latin typeface="Arial Black" pitchFamily="34" charset="0"/>
              </a:rPr>
              <a:t>the districts of </a:t>
            </a:r>
            <a:r>
              <a:rPr lang="en-US" sz="2000" dirty="0" err="1" smtClean="0">
                <a:latin typeface="Arial Black" pitchFamily="34" charset="0"/>
              </a:rPr>
              <a:t>Kyustendil</a:t>
            </a:r>
            <a:r>
              <a:rPr lang="en-US" sz="2000" dirty="0" smtClean="0">
                <a:latin typeface="Arial Black" pitchFamily="34" charset="0"/>
              </a:rPr>
              <a:t> and Plovdiv,</a:t>
            </a:r>
          </a:p>
          <a:p>
            <a:r>
              <a:rPr lang="en-US" sz="2000" dirty="0" smtClean="0">
                <a:latin typeface="Arial Black" pitchFamily="34" charset="0"/>
              </a:rPr>
              <a:t>which previously reported no problem. Situation </a:t>
            </a:r>
          </a:p>
          <a:p>
            <a:r>
              <a:rPr lang="en-US" sz="2000" dirty="0" smtClean="0">
                <a:latin typeface="Arial Black" pitchFamily="34" charset="0"/>
              </a:rPr>
              <a:t>is worst in the northwestern district </a:t>
            </a:r>
          </a:p>
          <a:p>
            <a:r>
              <a:rPr lang="en-US" sz="2000" dirty="0" smtClean="0">
                <a:latin typeface="Arial Black" pitchFamily="34" charset="0"/>
              </a:rPr>
              <a:t>of Pleven, where 14 villages report</a:t>
            </a:r>
          </a:p>
          <a:p>
            <a:r>
              <a:rPr lang="en-US" sz="2000" dirty="0" smtClean="0">
                <a:latin typeface="Arial Black" pitchFamily="34" charset="0"/>
              </a:rPr>
              <a:t>heavy metal contamination.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177</TotalTime>
  <Words>415</Words>
  <Application>Microsoft Office PowerPoint</Application>
  <PresentationFormat>On-screen Show (4:3)</PresentationFormat>
  <Paragraphs>21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Flow</vt:lpstr>
      <vt:lpstr>Drinking Water </vt:lpstr>
      <vt:lpstr>Drinking Water in Bulgaria</vt:lpstr>
      <vt:lpstr>Slide 3</vt:lpstr>
      <vt:lpstr>The drinking water in Sofia</vt:lpstr>
      <vt:lpstr>Mineral water of Sofia </vt:lpstr>
      <vt:lpstr>Slide 6</vt:lpstr>
      <vt:lpstr>Slide 7</vt:lpstr>
      <vt:lpstr> The drinking water of Pernik</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Drinking Water</dc:title>
  <dc:creator>User</dc:creator>
  <cp:lastModifiedBy>Потребител</cp:lastModifiedBy>
  <cp:revision>21</cp:revision>
  <dcterms:created xsi:type="dcterms:W3CDTF">2020-01-18T20:01:27Z</dcterms:created>
  <dcterms:modified xsi:type="dcterms:W3CDTF">2020-02-06T08:56:48Z</dcterms:modified>
</cp:coreProperties>
</file>