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37" r:id="rId1"/>
  </p:sldMasterIdLst>
  <p:notesMasterIdLst>
    <p:notesMasterId r:id="rId28"/>
  </p:notesMasterIdLst>
  <p:sldIdLst>
    <p:sldId id="256" r:id="rId2"/>
    <p:sldId id="288" r:id="rId3"/>
    <p:sldId id="273" r:id="rId4"/>
    <p:sldId id="257" r:id="rId5"/>
    <p:sldId id="258" r:id="rId6"/>
    <p:sldId id="275" r:id="rId7"/>
    <p:sldId id="278" r:id="rId8"/>
    <p:sldId id="260" r:id="rId9"/>
    <p:sldId id="262" r:id="rId10"/>
    <p:sldId id="279" r:id="rId11"/>
    <p:sldId id="280" r:id="rId12"/>
    <p:sldId id="265" r:id="rId13"/>
    <p:sldId id="276" r:id="rId14"/>
    <p:sldId id="289" r:id="rId15"/>
    <p:sldId id="263" r:id="rId16"/>
    <p:sldId id="283" r:id="rId17"/>
    <p:sldId id="284" r:id="rId18"/>
    <p:sldId id="267" r:id="rId19"/>
    <p:sldId id="264" r:id="rId20"/>
    <p:sldId id="274" r:id="rId21"/>
    <p:sldId id="271" r:id="rId22"/>
    <p:sldId id="272" r:id="rId23"/>
    <p:sldId id="287" r:id="rId24"/>
    <p:sldId id="268" r:id="rId25"/>
    <p:sldId id="281" r:id="rId26"/>
    <p:sldId id="290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94660"/>
  </p:normalViewPr>
  <p:slideViewPr>
    <p:cSldViewPr>
      <p:cViewPr varScale="1">
        <p:scale>
          <a:sx n="68" d="100"/>
          <a:sy n="68" d="100"/>
        </p:scale>
        <p:origin x="145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1C2BDF-41B6-4DFE-8F18-602CF6DE3B56}" type="datetimeFigureOut">
              <a:rPr lang="sk-SK" smtClean="0"/>
              <a:pPr/>
              <a:t>2. 2. 2021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DCB611-4F64-4B8A-93A7-37BAC65A885B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12022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CB611-4F64-4B8A-93A7-37BAC65A885B}" type="slidenum">
              <a:rPr lang="sk-SK" smtClean="0"/>
              <a:pPr/>
              <a:t>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09435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CB611-4F64-4B8A-93A7-37BAC65A885B}" type="slidenum">
              <a:rPr lang="sk-SK" smtClean="0"/>
              <a:pPr/>
              <a:t>19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2634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CB611-4F64-4B8A-93A7-37BAC65A885B}" type="slidenum">
              <a:rPr lang="sk-SK" smtClean="0"/>
              <a:pPr/>
              <a:t>23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892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36F70-E08A-4AFF-9E03-3D1A5B3F7744}" type="datetimeFigureOut">
              <a:rPr lang="sk-SK" smtClean="0"/>
              <a:pPr/>
              <a:t>2. 2. 2021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319" y="329308"/>
            <a:ext cx="3086292" cy="309201"/>
          </a:xfrm>
        </p:spPr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4703" y="798973"/>
            <a:ext cx="802005" cy="503578"/>
          </a:xfrm>
        </p:spPr>
        <p:txBody>
          <a:bodyPr/>
          <a:lstStyle/>
          <a:p>
            <a:fld id="{2CB52CC4-421D-4C38-AA7A-43567A3982E9}" type="slidenum">
              <a:rPr lang="sk-SK" smtClean="0"/>
              <a:pPr/>
              <a:t>‹#›</a:t>
            </a:fld>
            <a:endParaRPr lang="sk-SK"/>
          </a:p>
        </p:txBody>
      </p:sp>
      <p:cxnSp>
        <p:nvCxnSpPr>
          <p:cNvPr id="15" name="Straight Connector 14"/>
          <p:cNvCxnSpPr/>
          <p:nvPr/>
        </p:nvCxnSpPr>
        <p:spPr>
          <a:xfrm>
            <a:off x="2396319" y="3528542"/>
            <a:ext cx="561851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7757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36F70-E08A-4AFF-9E03-3D1A5B3F7744}" type="datetimeFigureOut">
              <a:rPr lang="sk-SK" smtClean="0"/>
              <a:pPr/>
              <a:t>2. 2. 2021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52CC4-421D-4C38-AA7A-43567A3982E9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39180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36F70-E08A-4AFF-9E03-3D1A5B3F7744}" type="datetimeFigureOut">
              <a:rPr lang="sk-SK" smtClean="0"/>
              <a:pPr/>
              <a:t>2. 2. 2021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52CC4-421D-4C38-AA7A-43567A3982E9}" type="slidenum">
              <a:rPr lang="sk-SK" smtClean="0"/>
              <a:pPr/>
              <a:t>‹#›</a:t>
            </a:fld>
            <a:endParaRPr lang="sk-SK"/>
          </a:p>
        </p:txBody>
      </p:sp>
      <p:cxnSp>
        <p:nvCxnSpPr>
          <p:cNvPr id="15" name="Straight Connector 14"/>
          <p:cNvCxnSpPr/>
          <p:nvPr/>
        </p:nvCxnSpPr>
        <p:spPr>
          <a:xfrm>
            <a:off x="6918028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6658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36F70-E08A-4AFF-9E03-3D1A5B3F7744}" type="datetimeFigureOut">
              <a:rPr lang="sk-SK" smtClean="0"/>
              <a:pPr/>
              <a:t>2. 2. 2021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52CC4-421D-4C38-AA7A-43567A3982E9}" type="slidenum">
              <a:rPr lang="sk-SK" smtClean="0"/>
              <a:pPr/>
              <a:t>‹#›</a:t>
            </a:fld>
            <a:endParaRPr lang="sk-SK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0685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36F70-E08A-4AFF-9E03-3D1A5B3F7744}" type="datetimeFigureOut">
              <a:rPr lang="sk-SK" smtClean="0"/>
              <a:pPr/>
              <a:t>2. 2. 2021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52CC4-421D-4C38-AA7A-43567A3982E9}" type="slidenum">
              <a:rPr lang="sk-SK" smtClean="0"/>
              <a:pPr/>
              <a:t>‹#›</a:t>
            </a:fld>
            <a:endParaRPr lang="sk-SK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491" y="3804985"/>
            <a:ext cx="561700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5099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890"/>
            <a:ext cx="6571343" cy="1059305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36F70-E08A-4AFF-9E03-3D1A5B3F7744}" type="datetimeFigureOut">
              <a:rPr lang="sk-SK" smtClean="0"/>
              <a:pPr/>
              <a:t>2. 2. 2021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52CC4-421D-4C38-AA7A-43567A3982E9}" type="slidenum">
              <a:rPr lang="sk-SK" smtClean="0"/>
              <a:pPr/>
              <a:t>‹#›</a:t>
            </a:fld>
            <a:endParaRPr lang="sk-SK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3722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36F70-E08A-4AFF-9E03-3D1A5B3F7744}" type="datetimeFigureOut">
              <a:rPr lang="sk-SK" smtClean="0"/>
              <a:pPr/>
              <a:t>2. 2. 2021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52CC4-421D-4C38-AA7A-43567A3982E9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30009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36F70-E08A-4AFF-9E03-3D1A5B3F7744}" type="datetimeFigureOut">
              <a:rPr lang="sk-SK" smtClean="0"/>
              <a:pPr/>
              <a:t>2. 2. 2021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52CC4-421D-4C38-AA7A-43567A3982E9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00943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36F70-E08A-4AFF-9E03-3D1A5B3F7744}" type="datetimeFigureOut">
              <a:rPr lang="sk-SK" smtClean="0"/>
              <a:pPr/>
              <a:t>2. 2. 2021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52CC4-421D-4C38-AA7A-43567A3982E9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02477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36F70-E08A-4AFF-9E03-3D1A5B3F7744}" type="datetimeFigureOut">
              <a:rPr lang="sk-SK" smtClean="0"/>
              <a:pPr/>
              <a:t>2. 2. 2021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52CC4-421D-4C38-AA7A-43567A3982E9}" type="slidenum">
              <a:rPr lang="sk-SK" smtClean="0"/>
              <a:pPr/>
              <a:t>‹#›</a:t>
            </a:fld>
            <a:endParaRPr lang="sk-SK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1748" y="3205491"/>
            <a:ext cx="2423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315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96501" y="482171"/>
            <a:ext cx="3511387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fld id="{34836F70-E08A-4AFF-9E03-3D1A5B3F7744}" type="datetimeFigureOut">
              <a:rPr lang="sk-SK" smtClean="0"/>
              <a:pPr/>
              <a:t>2. 2. 2021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52CC4-421D-4C38-AA7A-43567A3982E9}" type="slidenum">
              <a:rPr lang="sk-SK" smtClean="0"/>
              <a:pPr/>
              <a:t>‹#›</a:t>
            </a:fld>
            <a:endParaRPr lang="sk-SK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1281" y="3143605"/>
            <a:ext cx="324201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6604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3"/>
            <a:ext cx="9144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36F70-E08A-4AFF-9E03-3D1A5B3F7744}" type="datetimeFigureOut">
              <a:rPr lang="sk-SK" smtClean="0"/>
              <a:pPr/>
              <a:t>2. 2. 2021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2CB52CC4-421D-4C38-AA7A-43567A3982E9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05736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8" r:id="rId1"/>
    <p:sldLayoutId id="2147484139" r:id="rId2"/>
    <p:sldLayoutId id="2147484140" r:id="rId3"/>
    <p:sldLayoutId id="2147484141" r:id="rId4"/>
    <p:sldLayoutId id="2147484142" r:id="rId5"/>
    <p:sldLayoutId id="2147484143" r:id="rId6"/>
    <p:sldLayoutId id="2147484144" r:id="rId7"/>
    <p:sldLayoutId id="2147484145" r:id="rId8"/>
    <p:sldLayoutId id="2147484146" r:id="rId9"/>
    <p:sldLayoutId id="2147484147" r:id="rId10"/>
    <p:sldLayoutId id="214748414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0" y="500042"/>
            <a:ext cx="6072198" cy="2784942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sk-SK" sz="4800" b="1" dirty="0">
                <a:latin typeface="Times New Roman" pitchFamily="18" charset="0"/>
                <a:cs typeface="Times New Roman" pitchFamily="18" charset="0"/>
              </a:rPr>
              <a:t>Primary school  in Rovinka</a:t>
            </a:r>
          </a:p>
          <a:p>
            <a:pPr algn="r"/>
            <a:endParaRPr lang="sk-SK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Obrázok 4" descr="moja sova hla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15074" y="428604"/>
            <a:ext cx="2651093" cy="2267878"/>
          </a:xfrm>
          <a:prstGeom prst="rect">
            <a:avLst/>
          </a:prstGeom>
        </p:spPr>
      </p:pic>
      <p:pic>
        <p:nvPicPr>
          <p:cNvPr id="6" name="Obrázok 5" descr="logo-Erazmu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5079018"/>
            <a:ext cx="2954401" cy="843497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013DA001-20BA-4FED-B054-7625753631E3}"/>
              </a:ext>
            </a:extLst>
          </p:cNvPr>
          <p:cNvSpPr txBox="1"/>
          <p:nvPr/>
        </p:nvSpPr>
        <p:spPr>
          <a:xfrm>
            <a:off x="3133913" y="3573017"/>
            <a:ext cx="37444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dirty="0">
                <a:latin typeface="Times New Roman" panose="02020603050405020304" pitchFamily="18" charset="0"/>
                <a:cs typeface="Times New Roman" pitchFamily="18" charset="0"/>
              </a:rPr>
              <a:t>Školská 266</a:t>
            </a:r>
          </a:p>
          <a:p>
            <a:pPr algn="ctr"/>
            <a:r>
              <a:rPr lang="sk-SK" sz="2800" dirty="0">
                <a:latin typeface="Times New Roman" panose="02020603050405020304" pitchFamily="18" charset="0"/>
                <a:cs typeface="Times New Roman" pitchFamily="18" charset="0"/>
              </a:rPr>
              <a:t>Rovinka</a:t>
            </a:r>
          </a:p>
          <a:p>
            <a:pPr algn="ctr"/>
            <a:r>
              <a:rPr lang="sk-SK" sz="2800" dirty="0">
                <a:latin typeface="Times New Roman" panose="02020603050405020304" pitchFamily="18" charset="0"/>
                <a:cs typeface="Times New Roman" pitchFamily="18" charset="0"/>
              </a:rPr>
              <a:t>Slovakia</a:t>
            </a:r>
          </a:p>
          <a:p>
            <a:pPr algn="r"/>
            <a:r>
              <a:rPr lang="sk-SK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hu-H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4603" y="764704"/>
            <a:ext cx="8686800" cy="1096962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Classrooms</a:t>
            </a:r>
            <a:endParaRPr lang="sk-SK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755576" y="2015733"/>
            <a:ext cx="7704855" cy="3933547"/>
          </a:xfrm>
        </p:spPr>
        <p:txBody>
          <a:bodyPr>
            <a:normAutofit fontScale="92500"/>
          </a:bodyPr>
          <a:lstStyle/>
          <a:p>
            <a:endParaRPr lang="en-US" dirty="0"/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Every class has its own classroom.</a:t>
            </a:r>
            <a:endParaRPr lang="sk-SK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of the classrooms are equipped with an interactive board or an external data projector.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teachers can use a CD player and a laptop in every classroom. </a:t>
            </a:r>
            <a:endParaRPr lang="sk-SK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9417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symbol obsahu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870" y="2204121"/>
            <a:ext cx="3692260" cy="20768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18" y="4126634"/>
            <a:ext cx="3620260" cy="25955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252" y="173011"/>
            <a:ext cx="4090107" cy="23006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3"/>
          <a:stretch/>
        </p:blipFill>
        <p:spPr>
          <a:xfrm>
            <a:off x="5371340" y="4181733"/>
            <a:ext cx="3620260" cy="25166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8" y="173011"/>
            <a:ext cx="4066292" cy="22872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73389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Specialist classrooms</a:t>
            </a:r>
            <a:endParaRPr lang="sk-SK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85762" y="1853755"/>
            <a:ext cx="8686800" cy="4803796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US" sz="5100" dirty="0">
                <a:cs typeface="Times New Roman" pitchFamily="18" charset="0"/>
              </a:rPr>
              <a:t>Our school has 4 specialist rooms which have been specially refurbished to a high standard to enable all pupils to achieve their potential: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5100" dirty="0">
                <a:cs typeface="Times New Roman" pitchFamily="18" charset="0"/>
              </a:rPr>
              <a:t>      </a:t>
            </a:r>
            <a:r>
              <a:rPr lang="hu-HU" sz="5100" dirty="0">
                <a:cs typeface="Times New Roman" pitchFamily="18" charset="0"/>
              </a:rPr>
              <a:t>- </a:t>
            </a:r>
            <a:r>
              <a:rPr lang="en-US" sz="5100" dirty="0">
                <a:cs typeface="Times New Roman" pitchFamily="18" charset="0"/>
              </a:rPr>
              <a:t>a language classroom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5100" dirty="0">
                <a:cs typeface="Times New Roman" pitchFamily="18" charset="0"/>
              </a:rPr>
              <a:t>      </a:t>
            </a:r>
            <a:r>
              <a:rPr lang="hu-HU" sz="5100" dirty="0">
                <a:cs typeface="Times New Roman" pitchFamily="18" charset="0"/>
              </a:rPr>
              <a:t>- </a:t>
            </a:r>
            <a:r>
              <a:rPr lang="en-US" sz="5100" dirty="0">
                <a:cs typeface="Times New Roman" pitchFamily="18" charset="0"/>
              </a:rPr>
              <a:t>an engineering classroom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5100" dirty="0">
                <a:cs typeface="Times New Roman" pitchFamily="18" charset="0"/>
              </a:rPr>
              <a:t>      </a:t>
            </a:r>
            <a:r>
              <a:rPr lang="hu-HU" sz="5100" dirty="0">
                <a:cs typeface="Times New Roman" pitchFamily="18" charset="0"/>
              </a:rPr>
              <a:t>- </a:t>
            </a:r>
            <a:r>
              <a:rPr lang="en-US" sz="5100" dirty="0">
                <a:cs typeface="Times New Roman" pitchFamily="18" charset="0"/>
              </a:rPr>
              <a:t>an ICT classroom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5100" dirty="0">
                <a:cs typeface="Times New Roman" pitchFamily="18" charset="0"/>
              </a:rPr>
              <a:t>      </a:t>
            </a:r>
            <a:r>
              <a:rPr lang="hu-HU" sz="5100" dirty="0">
                <a:cs typeface="Times New Roman" pitchFamily="18" charset="0"/>
              </a:rPr>
              <a:t>- </a:t>
            </a:r>
            <a:r>
              <a:rPr lang="en-US" sz="5100" dirty="0">
                <a:cs typeface="Times New Roman" pitchFamily="18" charset="0"/>
              </a:rPr>
              <a:t>a science lab</a:t>
            </a:r>
          </a:p>
          <a:p>
            <a:pPr marL="0" indent="0">
              <a:lnSpc>
                <a:spcPct val="120000"/>
              </a:lnSpc>
              <a:buNone/>
            </a:pPr>
            <a:endParaRPr lang="sk-SK" sz="5100" dirty="0">
              <a:latin typeface="+mj-lt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endParaRPr lang="sk-SK" sz="5100" dirty="0">
              <a:latin typeface="+mj-lt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endParaRPr lang="sk-SK" sz="5100" dirty="0">
              <a:latin typeface="+mj-lt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endParaRPr lang="sk-SK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1475656" y="0"/>
            <a:ext cx="7148076" cy="949346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Specialist classrooms</a:t>
            </a:r>
            <a:r>
              <a:rPr lang="sk-SK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Zástupný symbol obsahu 4"/>
          <p:cNvSpPr>
            <a:spLocks noGrp="1"/>
          </p:cNvSpPr>
          <p:nvPr>
            <p:ph sz="half" idx="2"/>
          </p:nvPr>
        </p:nvSpPr>
        <p:spPr>
          <a:xfrm>
            <a:off x="285720" y="785794"/>
            <a:ext cx="4290556" cy="3941763"/>
          </a:xfrm>
        </p:spPr>
        <p:txBody>
          <a:bodyPr/>
          <a:lstStyle/>
          <a:p>
            <a:r>
              <a:rPr lang="en-US" dirty="0"/>
              <a:t>Chemical experiments</a:t>
            </a:r>
            <a:endParaRPr lang="sk-SK" dirty="0"/>
          </a:p>
          <a:p>
            <a:endParaRPr lang="sk-SK" dirty="0"/>
          </a:p>
          <a:p>
            <a:pPr>
              <a:buNone/>
            </a:pPr>
            <a:endParaRPr lang="sk-SK" dirty="0"/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3438" y="714356"/>
            <a:ext cx="4288536" cy="3941763"/>
          </a:xfrm>
        </p:spPr>
        <p:txBody>
          <a:bodyPr/>
          <a:lstStyle/>
          <a:p>
            <a:r>
              <a:rPr lang="en-US" dirty="0"/>
              <a:t>Physical experiments</a:t>
            </a:r>
            <a:endParaRPr lang="sk-SK" dirty="0"/>
          </a:p>
        </p:txBody>
      </p:sp>
      <p:pic>
        <p:nvPicPr>
          <p:cNvPr id="7" name="Obrázok 6" descr="IMG_20190917_104403_1(1).jpg"/>
          <p:cNvPicPr>
            <a:picLocks noChangeAspect="1"/>
          </p:cNvPicPr>
          <p:nvPr/>
        </p:nvPicPr>
        <p:blipFill>
          <a:blip r:embed="rId2" cstate="print"/>
          <a:srcRect t="12153" r="1818"/>
          <a:stretch>
            <a:fillRect/>
          </a:stretch>
        </p:blipFill>
        <p:spPr>
          <a:xfrm>
            <a:off x="285720" y="1285860"/>
            <a:ext cx="3857651" cy="25818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Obrázok 7" descr="IMG_20190917_104324(1).jpg"/>
          <p:cNvPicPr>
            <a:picLocks noChangeAspect="1"/>
          </p:cNvPicPr>
          <p:nvPr/>
        </p:nvPicPr>
        <p:blipFill>
          <a:blip r:embed="rId3" cstate="print"/>
          <a:srcRect t="7029"/>
          <a:stretch>
            <a:fillRect/>
          </a:stretch>
        </p:blipFill>
        <p:spPr>
          <a:xfrm>
            <a:off x="285720" y="3929066"/>
            <a:ext cx="3903477" cy="27146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284150"/>
            <a:ext cx="4648006" cy="26145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999928"/>
            <a:ext cx="4700014" cy="26437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06367" y="908720"/>
            <a:ext cx="7331266" cy="1049235"/>
          </a:xfrm>
        </p:spPr>
        <p:txBody>
          <a:bodyPr>
            <a:normAutofit/>
          </a:bodyPr>
          <a:lstStyle/>
          <a:p>
            <a:r>
              <a:rPr lang="en-US" dirty="0"/>
              <a:t>Computer room AND craft room </a:t>
            </a:r>
            <a:endParaRPr lang="sk-SK" dirty="0"/>
          </a:p>
        </p:txBody>
      </p:sp>
      <p:pic>
        <p:nvPicPr>
          <p:cNvPr id="4" name="Zástupný symbol obsahu 3" descr="IMG_20190926_0858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8938" b="10870"/>
          <a:stretch>
            <a:fillRect/>
          </a:stretch>
        </p:blipFill>
        <p:spPr>
          <a:xfrm>
            <a:off x="119419" y="2251720"/>
            <a:ext cx="4452581" cy="33843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Obrázok 4" descr="IMG_20190930_125218(1).jpg"/>
          <p:cNvPicPr>
            <a:picLocks noChangeAspect="1"/>
          </p:cNvPicPr>
          <p:nvPr/>
        </p:nvPicPr>
        <p:blipFill>
          <a:blip r:embed="rId3" cstate="print">
            <a:lum bright="20000"/>
          </a:blip>
          <a:stretch>
            <a:fillRect/>
          </a:stretch>
        </p:blipFill>
        <p:spPr>
          <a:xfrm>
            <a:off x="4788024" y="2268015"/>
            <a:ext cx="4043144" cy="33517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88216" y="547191"/>
            <a:ext cx="6571343" cy="1049235"/>
          </a:xfrm>
        </p:spPr>
        <p:txBody>
          <a:bodyPr>
            <a:normAutofit/>
          </a:bodyPr>
          <a:lstStyle/>
          <a:p>
            <a:r>
              <a:rPr lang="en-US" dirty="0"/>
              <a:t>LANGUAGE CLASSROOM</a:t>
            </a:r>
            <a:br>
              <a:rPr lang="sk-SK" dirty="0"/>
            </a:b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  <a:p>
            <a:endParaRPr lang="sk-SK" dirty="0"/>
          </a:p>
          <a:p>
            <a:endParaRPr lang="sk-SK" dirty="0"/>
          </a:p>
        </p:txBody>
      </p:sp>
      <p:sp>
        <p:nvSpPr>
          <p:cNvPr id="4" name="BlokTextu 3"/>
          <p:cNvSpPr txBox="1"/>
          <p:nvPr/>
        </p:nvSpPr>
        <p:spPr>
          <a:xfrm>
            <a:off x="4903299" y="3881852"/>
            <a:ext cx="36433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English is compulsory since the very first grade. From the seventh grade on pupils have to opt for another language – namely German and Spanish. </a:t>
            </a:r>
            <a:endParaRPr lang="sk-SK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Obrázok 4" descr="Image000067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15672" y="1110342"/>
            <a:ext cx="3669230" cy="2818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Obrázok 6" descr="IMG_6070.JPG"/>
          <p:cNvPicPr>
            <a:picLocks noChangeAspect="1"/>
          </p:cNvPicPr>
          <p:nvPr/>
        </p:nvPicPr>
        <p:blipFill>
          <a:blip r:embed="rId3" cstate="print"/>
          <a:srcRect t="16666"/>
          <a:stretch>
            <a:fillRect/>
          </a:stretch>
        </p:blipFill>
        <p:spPr>
          <a:xfrm>
            <a:off x="352662" y="4150915"/>
            <a:ext cx="4070985" cy="26308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Obrázok 7" descr="IMG_209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4441" y="1110343"/>
            <a:ext cx="3856262" cy="28186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39752" y="908720"/>
            <a:ext cx="6571343" cy="1049235"/>
          </a:xfrm>
        </p:spPr>
        <p:txBody>
          <a:bodyPr>
            <a:normAutofit/>
          </a:bodyPr>
          <a:lstStyle/>
          <a:p>
            <a:r>
              <a:rPr lang="en-US" dirty="0"/>
              <a:t>After</a:t>
            </a:r>
            <a:r>
              <a:rPr lang="hu-HU" dirty="0"/>
              <a:t>-</a:t>
            </a:r>
            <a:r>
              <a:rPr lang="en-US" dirty="0"/>
              <a:t>School club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7544" y="1957955"/>
            <a:ext cx="8443551" cy="4063333"/>
          </a:xfrm>
        </p:spPr>
        <p:txBody>
          <a:bodyPr>
            <a:normAutofit lnSpcReduction="10000"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Pupils may attend</a:t>
            </a:r>
            <a:r>
              <a:rPr lang="hu-H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>
              <a:buNone/>
            </a:pPr>
            <a:r>
              <a:rPr lang="hu-H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-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breakfast club from</a:t>
            </a:r>
            <a:r>
              <a:rPr lang="sk-SK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06:45 – 07:45</a:t>
            </a:r>
            <a:endParaRPr lang="hu-H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-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– school club from</a:t>
            </a:r>
            <a:r>
              <a:rPr lang="sk-SK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11.40 – 17:30 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– school club activities are sure to help children develop socially as well as help them learn to work as a team and move ideas forward which will serve them well throughout their life. </a:t>
            </a:r>
            <a:endParaRPr lang="sk-SK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 descr="skd maskar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6755" t="2778"/>
          <a:stretch>
            <a:fillRect/>
          </a:stretch>
        </p:blipFill>
        <p:spPr>
          <a:xfrm>
            <a:off x="179512" y="500060"/>
            <a:ext cx="4248472" cy="26220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Obrázok 4" descr="skd.jpg"/>
          <p:cNvPicPr>
            <a:picLocks noChangeAspect="1"/>
          </p:cNvPicPr>
          <p:nvPr/>
        </p:nvPicPr>
        <p:blipFill>
          <a:blip r:embed="rId3" cstate="print"/>
          <a:srcRect t="16666"/>
          <a:stretch>
            <a:fillRect/>
          </a:stretch>
        </p:blipFill>
        <p:spPr>
          <a:xfrm>
            <a:off x="4572000" y="500030"/>
            <a:ext cx="4134805" cy="27146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Obrázok 5" descr="Image000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3500438"/>
            <a:ext cx="4392488" cy="28575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Obrázok 7" descr="skdddd.jpg"/>
          <p:cNvPicPr>
            <a:picLocks noChangeAspect="1"/>
          </p:cNvPicPr>
          <p:nvPr/>
        </p:nvPicPr>
        <p:blipFill>
          <a:blip r:embed="rId5" cstate="print"/>
          <a:srcRect t="6250" r="3125" b="5208"/>
          <a:stretch>
            <a:fillRect/>
          </a:stretch>
        </p:blipFill>
        <p:spPr>
          <a:xfrm>
            <a:off x="4696550" y="3500438"/>
            <a:ext cx="4134805" cy="28575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730" y="1001352"/>
            <a:ext cx="7776863" cy="1049235"/>
          </a:xfrm>
        </p:spPr>
        <p:txBody>
          <a:bodyPr>
            <a:normAutofit/>
          </a:bodyPr>
          <a:lstStyle/>
          <a:p>
            <a:r>
              <a:rPr lang="sk-SK" dirty="0"/>
              <a:t>   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Educational trips and visits</a:t>
            </a:r>
            <a:endParaRPr lang="sk-SK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40731" y="2015733"/>
            <a:ext cx="7619702" cy="4005555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Pupils of all ages take part in visits to places of interest each term. The outings are very varied and might include visits to museums, theatres, a working farm, lectures, field trips, exhibitions, …</a:t>
            </a:r>
          </a:p>
          <a:p>
            <a:r>
              <a:rPr lang="en-US" sz="2400" dirty="0"/>
              <a:t>Everyone is offered the possibility to participate in varied competitions, and those who do so are known to achieve good rankings even while competing with other schools</a:t>
            </a:r>
            <a:r>
              <a:rPr lang="sk-SK" sz="2400" dirty="0"/>
              <a:t>.  </a:t>
            </a:r>
          </a:p>
          <a:p>
            <a:r>
              <a:rPr lang="en-US" sz="2400" dirty="0"/>
              <a:t>Other extracurricular activities include Resident Outdoor School</a:t>
            </a:r>
            <a:r>
              <a:rPr lang="sk-SK" sz="2400" dirty="0"/>
              <a:t>, </a:t>
            </a:r>
            <a:r>
              <a:rPr lang="en-US" sz="2400" dirty="0"/>
              <a:t>swimming, ice skating, skiing</a:t>
            </a:r>
            <a:r>
              <a:rPr lang="sk-SK" sz="2400" dirty="0"/>
              <a:t> ... a</a:t>
            </a:r>
            <a:r>
              <a:rPr lang="en-US" sz="2400" dirty="0" err="1"/>
              <a:t>nd</a:t>
            </a:r>
            <a:r>
              <a:rPr lang="en-US" sz="2400" dirty="0"/>
              <a:t> many others</a:t>
            </a:r>
            <a:r>
              <a:rPr lang="sk-SK" sz="2400" dirty="0"/>
              <a:t> </a:t>
            </a:r>
            <a:r>
              <a:rPr lang="sk-SK" sz="2400" dirty="0">
                <a:sym typeface="Wingdings" pitchFamily="2" charset="2"/>
              </a:rPr>
              <a:t> </a:t>
            </a:r>
          </a:p>
          <a:p>
            <a:pPr>
              <a:buNone/>
            </a:pPr>
            <a:endParaRPr lang="sk-SK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DSCN4671.JPG"/>
          <p:cNvPicPr>
            <a:picLocks noChangeAspect="1"/>
          </p:cNvPicPr>
          <p:nvPr/>
        </p:nvPicPr>
        <p:blipFill>
          <a:blip r:embed="rId3" cstate="print">
            <a:lum bright="20000" contrast="10000"/>
          </a:blip>
          <a:stretch>
            <a:fillRect/>
          </a:stretch>
        </p:blipFill>
        <p:spPr>
          <a:xfrm>
            <a:off x="4258790" y="3371435"/>
            <a:ext cx="4670926" cy="33730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Obrázok 5" descr="DSCN4673.JPG"/>
          <p:cNvPicPr>
            <a:picLocks noChangeAspect="1"/>
          </p:cNvPicPr>
          <p:nvPr/>
        </p:nvPicPr>
        <p:blipFill>
          <a:blip r:embed="rId4" cstate="print"/>
          <a:srcRect t="9524" r="5952"/>
          <a:stretch>
            <a:fillRect/>
          </a:stretch>
        </p:blipFill>
        <p:spPr>
          <a:xfrm>
            <a:off x="4650782" y="185485"/>
            <a:ext cx="4278935" cy="2938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Obrázok 8" descr="Image00003.jpg"/>
          <p:cNvPicPr>
            <a:picLocks noChangeAspect="1"/>
          </p:cNvPicPr>
          <p:nvPr/>
        </p:nvPicPr>
        <p:blipFill>
          <a:blip r:embed="rId5" cstate="print"/>
          <a:srcRect t="12500" r="8750" b="6250"/>
          <a:stretch>
            <a:fillRect/>
          </a:stretch>
        </p:blipFill>
        <p:spPr>
          <a:xfrm>
            <a:off x="214282" y="214290"/>
            <a:ext cx="4278937" cy="2857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BlokTextu 9"/>
          <p:cNvSpPr txBox="1"/>
          <p:nvPr/>
        </p:nvSpPr>
        <p:spPr>
          <a:xfrm>
            <a:off x="4832143" y="2723376"/>
            <a:ext cx="402567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2000" dirty="0" err="1">
                <a:latin typeface="Times New Roman" pitchFamily="18" charset="0"/>
                <a:cs typeface="Times New Roman" pitchFamily="18" charset="0"/>
              </a:rPr>
              <a:t>Proje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ct</a:t>
            </a:r>
            <a:r>
              <a:rPr lang="sk-SK" sz="2000" dirty="0">
                <a:latin typeface="Times New Roman" pitchFamily="18" charset="0"/>
                <a:cs typeface="Times New Roman" pitchFamily="18" charset="0"/>
              </a:rPr>
              <a:t> ,,Modrá škola“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(Blue School)</a:t>
            </a:r>
            <a:endParaRPr lang="sk-SK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BlokTextu 10"/>
          <p:cNvSpPr txBox="1"/>
          <p:nvPr/>
        </p:nvSpPr>
        <p:spPr>
          <a:xfrm>
            <a:off x="5581581" y="6390194"/>
            <a:ext cx="202534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World Water Day</a:t>
            </a:r>
            <a:endParaRPr lang="sk-SK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Zástupný symbol obsahu 12" descr="IMG_0058-1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764712" y="3177084"/>
            <a:ext cx="2765969" cy="34666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BlokTextu 13"/>
          <p:cNvSpPr txBox="1"/>
          <p:nvPr/>
        </p:nvSpPr>
        <p:spPr>
          <a:xfrm>
            <a:off x="771855" y="6375135"/>
            <a:ext cx="276596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European Day of Languages</a:t>
            </a:r>
            <a:endParaRPr lang="sk-SK" dirty="0"/>
          </a:p>
        </p:txBody>
      </p:sp>
      <p:sp>
        <p:nvSpPr>
          <p:cNvPr id="15" name="BlokTextu 14"/>
          <p:cNvSpPr txBox="1"/>
          <p:nvPr/>
        </p:nvSpPr>
        <p:spPr>
          <a:xfrm>
            <a:off x="2699792" y="64055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k-SK" dirty="0"/>
          </a:p>
        </p:txBody>
      </p:sp>
      <p:sp>
        <p:nvSpPr>
          <p:cNvPr id="12" name="BlokTextu 11"/>
          <p:cNvSpPr txBox="1"/>
          <p:nvPr/>
        </p:nvSpPr>
        <p:spPr>
          <a:xfrm>
            <a:off x="1043608" y="2694816"/>
            <a:ext cx="295920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dirty="0"/>
              <a:t>Dunajské luhy – </a:t>
            </a:r>
            <a:r>
              <a:rPr lang="sk-SK" dirty="0" err="1"/>
              <a:t>Donau</a:t>
            </a:r>
            <a:r>
              <a:rPr lang="sk-SK" dirty="0"/>
              <a:t> </a:t>
            </a:r>
            <a:r>
              <a:rPr lang="sk-SK" dirty="0" err="1"/>
              <a:t>Auen</a:t>
            </a:r>
            <a:endParaRPr lang="sk-SK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85720" y="1071546"/>
            <a:ext cx="8686800" cy="4525963"/>
          </a:xfrm>
        </p:spPr>
        <p:txBody>
          <a:bodyPr/>
          <a:lstStyle/>
          <a:p>
            <a:pPr>
              <a:buNone/>
            </a:pPr>
            <a:endParaRPr lang="sk-SK" dirty="0"/>
          </a:p>
          <a:p>
            <a:pPr>
              <a:buNone/>
            </a:pPr>
            <a:endParaRPr lang="sk-SK" dirty="0"/>
          </a:p>
        </p:txBody>
      </p:sp>
      <p:pic>
        <p:nvPicPr>
          <p:cNvPr id="5" name="Obrázok 4" descr="Mapa+Vysek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1480" y="764704"/>
            <a:ext cx="8801040" cy="4686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5615006"/>
          </a:xfrm>
        </p:spPr>
        <p:txBody>
          <a:bodyPr>
            <a:normAutofit/>
          </a:bodyPr>
          <a:lstStyle/>
          <a:p>
            <a:br>
              <a:rPr lang="sk-SK" dirty="0">
                <a:latin typeface="Times New Roman" pitchFamily="18" charset="0"/>
                <a:cs typeface="Times New Roman" pitchFamily="18" charset="0"/>
              </a:rPr>
            </a:br>
            <a:endParaRPr lang="sk-SK" dirty="0"/>
          </a:p>
        </p:txBody>
      </p:sp>
      <p:pic>
        <p:nvPicPr>
          <p:cNvPr id="5" name="Obrázok 4" descr="Image00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85728"/>
            <a:ext cx="3991000" cy="28932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Obrázok 5" descr="Image000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3092" y="285727"/>
            <a:ext cx="4087998" cy="28396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BlokTextu 6"/>
          <p:cNvSpPr txBox="1"/>
          <p:nvPr/>
        </p:nvSpPr>
        <p:spPr>
          <a:xfrm>
            <a:off x="2207314" y="3094447"/>
            <a:ext cx="5946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Direct experience learning</a:t>
            </a:r>
            <a:r>
              <a:rPr lang="sk-SK" sz="3200" dirty="0"/>
              <a:t> </a:t>
            </a:r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25" y="3700020"/>
            <a:ext cx="3995936" cy="29969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694" y="3619501"/>
            <a:ext cx="2740544" cy="32384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BlokTextu 7"/>
          <p:cNvSpPr txBox="1"/>
          <p:nvPr/>
        </p:nvSpPr>
        <p:spPr>
          <a:xfrm>
            <a:off x="1176022" y="2760585"/>
            <a:ext cx="21288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The Slovak wedding</a:t>
            </a:r>
            <a:endParaRPr lang="sk-SK" dirty="0"/>
          </a:p>
        </p:txBody>
      </p:sp>
      <p:sp>
        <p:nvSpPr>
          <p:cNvPr id="11" name="BlokTextu 10"/>
          <p:cNvSpPr txBox="1"/>
          <p:nvPr/>
        </p:nvSpPr>
        <p:spPr>
          <a:xfrm>
            <a:off x="5180541" y="2725115"/>
            <a:ext cx="296566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Traditional meals preparation</a:t>
            </a:r>
            <a:endParaRPr lang="sk-SK" dirty="0"/>
          </a:p>
        </p:txBody>
      </p:sp>
      <p:sp>
        <p:nvSpPr>
          <p:cNvPr id="12" name="BlokTextu 11"/>
          <p:cNvSpPr txBox="1"/>
          <p:nvPr/>
        </p:nvSpPr>
        <p:spPr>
          <a:xfrm>
            <a:off x="1058245" y="6286520"/>
            <a:ext cx="279575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World Health Day activities</a:t>
            </a:r>
            <a:endParaRPr lang="sk-SK" dirty="0"/>
          </a:p>
        </p:txBody>
      </p:sp>
      <p:sp>
        <p:nvSpPr>
          <p:cNvPr id="13" name="BlokTextu 12"/>
          <p:cNvSpPr txBox="1"/>
          <p:nvPr/>
        </p:nvSpPr>
        <p:spPr>
          <a:xfrm>
            <a:off x="5775642" y="6413129"/>
            <a:ext cx="21906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Human body learning</a:t>
            </a:r>
            <a:endParaRPr lang="sk-SK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99792" y="501352"/>
            <a:ext cx="6571343" cy="1049235"/>
          </a:xfrm>
        </p:spPr>
        <p:txBody>
          <a:bodyPr/>
          <a:lstStyle/>
          <a:p>
            <a:r>
              <a:rPr lang="en-US" dirty="0"/>
              <a:t>Sport activities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607264" y="4771358"/>
            <a:ext cx="3536736" cy="909464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Great emphasis is placed on physical activity of pupils.</a:t>
            </a:r>
            <a:endParaRPr lang="sk-SK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97" y="1112628"/>
            <a:ext cx="4002021" cy="30015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82" y="1120660"/>
            <a:ext cx="4002021" cy="30015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Obrázo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" t="2347" r="-719" b="10837"/>
          <a:stretch/>
        </p:blipFill>
        <p:spPr>
          <a:xfrm>
            <a:off x="455773" y="4193704"/>
            <a:ext cx="4968552" cy="2664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BlokTextu 6"/>
          <p:cNvSpPr txBox="1"/>
          <p:nvPr/>
        </p:nvSpPr>
        <p:spPr>
          <a:xfrm>
            <a:off x="1833045" y="6456022"/>
            <a:ext cx="22140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Ice skating course</a:t>
            </a:r>
            <a:endParaRPr lang="sk-SK" dirty="0"/>
          </a:p>
        </p:txBody>
      </p:sp>
      <p:sp>
        <p:nvSpPr>
          <p:cNvPr id="8" name="BlokTextu 7"/>
          <p:cNvSpPr txBox="1"/>
          <p:nvPr/>
        </p:nvSpPr>
        <p:spPr>
          <a:xfrm>
            <a:off x="5971889" y="3744812"/>
            <a:ext cx="19124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Swimming course</a:t>
            </a:r>
            <a:endParaRPr lang="sk-SK" dirty="0"/>
          </a:p>
        </p:txBody>
      </p:sp>
      <p:sp>
        <p:nvSpPr>
          <p:cNvPr id="9" name="BlokTextu 8"/>
          <p:cNvSpPr txBox="1"/>
          <p:nvPr/>
        </p:nvSpPr>
        <p:spPr>
          <a:xfrm>
            <a:off x="1592149" y="3691992"/>
            <a:ext cx="15511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Skiing course</a:t>
            </a:r>
            <a:endParaRPr lang="sk-SK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sk-SK" dirty="0"/>
          </a:p>
          <a:p>
            <a:endParaRPr lang="sk-SK" dirty="0"/>
          </a:p>
        </p:txBody>
      </p:sp>
      <p:pic>
        <p:nvPicPr>
          <p:cNvPr id="4" name="Obrázok 3" descr="64739939_2288079528121815_2493436756817346560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72" y="607199"/>
            <a:ext cx="4643470" cy="46434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BlokTextu 4"/>
          <p:cNvSpPr txBox="1"/>
          <p:nvPr/>
        </p:nvSpPr>
        <p:spPr>
          <a:xfrm>
            <a:off x="631952" y="5226270"/>
            <a:ext cx="371313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The Winners of the National Primary School Football Championship</a:t>
            </a:r>
            <a:endParaRPr lang="sk-SK" dirty="0"/>
          </a:p>
        </p:txBody>
      </p:sp>
      <p:pic>
        <p:nvPicPr>
          <p:cNvPr id="6" name="Obrázok 5" descr="DSC06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07279" y="3397776"/>
            <a:ext cx="3901440" cy="26029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Obrázok 6" descr="DSC05823.jpg"/>
          <p:cNvPicPr>
            <a:picLocks noChangeAspect="1"/>
          </p:cNvPicPr>
          <p:nvPr/>
        </p:nvPicPr>
        <p:blipFill>
          <a:blip r:embed="rId4" cstate="print"/>
          <a:srcRect t="6250" b="20833"/>
          <a:stretch>
            <a:fillRect/>
          </a:stretch>
        </p:blipFill>
        <p:spPr>
          <a:xfrm>
            <a:off x="4786314" y="857232"/>
            <a:ext cx="4143371" cy="22659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BlokTextu 8"/>
          <p:cNvSpPr txBox="1"/>
          <p:nvPr/>
        </p:nvSpPr>
        <p:spPr>
          <a:xfrm>
            <a:off x="6228184" y="5631436"/>
            <a:ext cx="16430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Sports Day</a:t>
            </a:r>
            <a:endParaRPr lang="sk-SK" dirty="0"/>
          </a:p>
        </p:txBody>
      </p:sp>
      <p:sp>
        <p:nvSpPr>
          <p:cNvPr id="10" name="BlokTextu 9"/>
          <p:cNvSpPr txBox="1"/>
          <p:nvPr/>
        </p:nvSpPr>
        <p:spPr>
          <a:xfrm>
            <a:off x="5966047" y="2744268"/>
            <a:ext cx="173446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Downhill skiing</a:t>
            </a:r>
            <a:endParaRPr lang="sk-SK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obsahu 4" descr="Image000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3366491"/>
            <a:ext cx="4357718" cy="32682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Obrázok 3" descr="DSC06623.JPG"/>
          <p:cNvPicPr>
            <a:picLocks noChangeAspect="1"/>
          </p:cNvPicPr>
          <p:nvPr/>
        </p:nvPicPr>
        <p:blipFill>
          <a:blip r:embed="rId4" cstate="print"/>
          <a:srcRect t="4166" r="9375" b="18750"/>
          <a:stretch>
            <a:fillRect/>
          </a:stretch>
        </p:blipFill>
        <p:spPr>
          <a:xfrm>
            <a:off x="4357686" y="214290"/>
            <a:ext cx="4591321" cy="29289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Obrázok 4" descr="IMG_20190917_104403_1(1).jpg"/>
          <p:cNvPicPr>
            <a:picLocks noChangeAspect="1"/>
          </p:cNvPicPr>
          <p:nvPr/>
        </p:nvPicPr>
        <p:blipFill>
          <a:blip r:embed="rId5" cstate="print"/>
          <a:srcRect l="6250" t="20756" r="17969" b="9267"/>
          <a:stretch>
            <a:fillRect/>
          </a:stretch>
        </p:blipFill>
        <p:spPr>
          <a:xfrm>
            <a:off x="4643438" y="3429000"/>
            <a:ext cx="4343857" cy="32057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Obrázok 5" descr="DSC06485.JPG"/>
          <p:cNvPicPr>
            <a:picLocks noChangeAspect="1"/>
          </p:cNvPicPr>
          <p:nvPr/>
        </p:nvPicPr>
        <p:blipFill>
          <a:blip r:embed="rId6" cstate="print"/>
          <a:srcRect t="6250" r="7031"/>
          <a:stretch>
            <a:fillRect/>
          </a:stretch>
        </p:blipFill>
        <p:spPr>
          <a:xfrm>
            <a:off x="285720" y="214290"/>
            <a:ext cx="4000528" cy="30256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BlokTextu 6"/>
          <p:cNvSpPr txBox="1"/>
          <p:nvPr/>
        </p:nvSpPr>
        <p:spPr>
          <a:xfrm>
            <a:off x="250001" y="2852037"/>
            <a:ext cx="407196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Children’s Day</a:t>
            </a:r>
            <a:r>
              <a:rPr lang="sk-SK" dirty="0"/>
              <a:t> – </a:t>
            </a:r>
            <a:r>
              <a:rPr lang="en-US" dirty="0"/>
              <a:t>First aid demonstration</a:t>
            </a:r>
            <a:endParaRPr lang="sk-SK" dirty="0"/>
          </a:p>
        </p:txBody>
      </p:sp>
      <p:sp>
        <p:nvSpPr>
          <p:cNvPr id="8" name="BlokTextu 7"/>
          <p:cNvSpPr txBox="1"/>
          <p:nvPr/>
        </p:nvSpPr>
        <p:spPr>
          <a:xfrm>
            <a:off x="5636639" y="2805564"/>
            <a:ext cx="235745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Falconry presentation</a:t>
            </a:r>
            <a:endParaRPr lang="sk-SK" dirty="0"/>
          </a:p>
        </p:txBody>
      </p:sp>
      <p:sp>
        <p:nvSpPr>
          <p:cNvPr id="9" name="BlokTextu 8"/>
          <p:cNvSpPr txBox="1"/>
          <p:nvPr/>
        </p:nvSpPr>
        <p:spPr>
          <a:xfrm>
            <a:off x="5769255" y="6265448"/>
            <a:ext cx="209222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Fun with </a:t>
            </a:r>
            <a:r>
              <a:rPr lang="sk-SK" dirty="0"/>
              <a:t>Ch</a:t>
            </a:r>
            <a:r>
              <a:rPr lang="en-US" dirty="0" err="1"/>
              <a:t>emistry</a:t>
            </a:r>
            <a:r>
              <a:rPr lang="sk-SK" dirty="0"/>
              <a:t> </a:t>
            </a:r>
          </a:p>
        </p:txBody>
      </p:sp>
      <p:sp>
        <p:nvSpPr>
          <p:cNvPr id="10" name="BlokTextu 9"/>
          <p:cNvSpPr txBox="1"/>
          <p:nvPr/>
        </p:nvSpPr>
        <p:spPr>
          <a:xfrm>
            <a:off x="357158" y="6274378"/>
            <a:ext cx="407196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dirty="0"/>
              <a:t>Hviezdoslavov Kubín</a:t>
            </a:r>
            <a:r>
              <a:rPr lang="en-US" dirty="0"/>
              <a:t> poetry competition</a:t>
            </a:r>
            <a:endParaRPr lang="sk-SK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obsahu 5" descr="IMG_20190513_1722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7985" y="3749321"/>
            <a:ext cx="3691947" cy="27689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Obrázok 6" descr="20190530_2131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3749321"/>
            <a:ext cx="4806063" cy="27388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Obrázok 8" descr="DSC062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1743" y="323363"/>
            <a:ext cx="4250257" cy="31876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BlokTextu 10"/>
          <p:cNvSpPr txBox="1"/>
          <p:nvPr/>
        </p:nvSpPr>
        <p:spPr>
          <a:xfrm>
            <a:off x="2675473" y="6118819"/>
            <a:ext cx="29289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Resident Outdoor School </a:t>
            </a:r>
            <a:endParaRPr lang="sk-SK" dirty="0"/>
          </a:p>
        </p:txBody>
      </p:sp>
      <p:sp>
        <p:nvSpPr>
          <p:cNvPr id="13" name="BlokTextu 12"/>
          <p:cNvSpPr txBox="1"/>
          <p:nvPr/>
        </p:nvSpPr>
        <p:spPr>
          <a:xfrm>
            <a:off x="1907704" y="3115792"/>
            <a:ext cx="12682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Teamwork</a:t>
            </a:r>
            <a:endParaRPr lang="sk-SK" dirty="0"/>
          </a:p>
        </p:txBody>
      </p:sp>
      <p:pic>
        <p:nvPicPr>
          <p:cNvPr id="8" name="Obrázok 7" descr="Image00001.jpg"/>
          <p:cNvPicPr>
            <a:picLocks noChangeAspect="1"/>
          </p:cNvPicPr>
          <p:nvPr/>
        </p:nvPicPr>
        <p:blipFill>
          <a:blip r:embed="rId5" cstate="print"/>
          <a:srcRect l="10801" t="10101" r="10800" b="13250"/>
          <a:stretch>
            <a:fillRect/>
          </a:stretch>
        </p:blipFill>
        <p:spPr>
          <a:xfrm>
            <a:off x="5117443" y="150491"/>
            <a:ext cx="2611224" cy="34039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BlokTextu 11"/>
          <p:cNvSpPr txBox="1"/>
          <p:nvPr/>
        </p:nvSpPr>
        <p:spPr>
          <a:xfrm>
            <a:off x="5390855" y="3185077"/>
            <a:ext cx="23042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dirty="0"/>
              <a:t>Folk song </a:t>
            </a:r>
            <a:r>
              <a:rPr lang="sk-SK" dirty="0" err="1"/>
              <a:t>competition</a:t>
            </a:r>
            <a:endParaRPr lang="sk-SK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 descr="DSC068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55451" y="285728"/>
            <a:ext cx="4191029" cy="3143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Obrázok 4" descr="Image0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70957" y="3717032"/>
            <a:ext cx="4000527" cy="30003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Obrázok 7" descr="DSCF13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1370" y="389378"/>
            <a:ext cx="4155554" cy="58177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BlokTextu 8"/>
          <p:cNvSpPr txBox="1"/>
          <p:nvPr/>
        </p:nvSpPr>
        <p:spPr>
          <a:xfrm>
            <a:off x="5832836" y="3079423"/>
            <a:ext cx="18767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Recycling lecture</a:t>
            </a:r>
            <a:endParaRPr lang="sk-SK" dirty="0"/>
          </a:p>
        </p:txBody>
      </p:sp>
      <p:sp>
        <p:nvSpPr>
          <p:cNvPr id="10" name="BlokTextu 9"/>
          <p:cNvSpPr txBox="1"/>
          <p:nvPr/>
        </p:nvSpPr>
        <p:spPr>
          <a:xfrm>
            <a:off x="5220072" y="6387606"/>
            <a:ext cx="33169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Reading Diaries in English lesson</a:t>
            </a:r>
            <a:endParaRPr lang="sk-SK" dirty="0"/>
          </a:p>
        </p:txBody>
      </p:sp>
      <p:sp>
        <p:nvSpPr>
          <p:cNvPr id="11" name="BlokTextu 10"/>
          <p:cNvSpPr txBox="1"/>
          <p:nvPr/>
        </p:nvSpPr>
        <p:spPr>
          <a:xfrm>
            <a:off x="556620" y="5464276"/>
            <a:ext cx="381642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/>
              <a:t>Miroslav Voštiar </a:t>
            </a:r>
            <a:r>
              <a:rPr lang="en-US" dirty="0"/>
              <a:t>won first place in</a:t>
            </a:r>
            <a:r>
              <a:rPr lang="hu-HU" dirty="0"/>
              <a:t> </a:t>
            </a:r>
            <a:r>
              <a:rPr lang="en-US" dirty="0"/>
              <a:t>Polish National Engineering</a:t>
            </a:r>
            <a:r>
              <a:rPr lang="hu-HU" dirty="0"/>
              <a:t> </a:t>
            </a:r>
            <a:r>
              <a:rPr lang="en-US" dirty="0"/>
              <a:t>Competition in Cracow.</a:t>
            </a:r>
            <a:endParaRPr lang="sk-SK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576" y="2672916"/>
            <a:ext cx="8208912" cy="1512168"/>
          </a:xfrm>
        </p:spPr>
        <p:txBody>
          <a:bodyPr>
            <a:normAutofit/>
          </a:bodyPr>
          <a:lstStyle/>
          <a:p>
            <a:r>
              <a:rPr lang="en-US" sz="4000" dirty="0"/>
              <a:t> </a:t>
            </a:r>
            <a:r>
              <a:rPr lang="en-US" sz="4000" i="1" dirty="0">
                <a:latin typeface="+mn-lt"/>
              </a:rPr>
              <a:t>Thank you for your attention </a:t>
            </a:r>
            <a:endParaRPr lang="sk-SK" sz="4000" i="1" dirty="0">
              <a:latin typeface="+mn-l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00100" y="457200"/>
            <a:ext cx="7991500" cy="838200"/>
          </a:xfrm>
        </p:spPr>
        <p:txBody>
          <a:bodyPr>
            <a:normAutofit fontScale="90000"/>
          </a:bodyPr>
          <a:lstStyle/>
          <a:p>
            <a:r>
              <a:rPr lang="sk-SK" sz="4400" b="1" dirty="0" err="1">
                <a:latin typeface="Times New Roman" pitchFamily="18" charset="0"/>
                <a:cs typeface="Times New Roman" pitchFamily="18" charset="0"/>
              </a:rPr>
              <a:t>Welcome</a:t>
            </a:r>
            <a:r>
              <a:rPr lang="sk-SK" sz="4400" b="1" dirty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sk-SK" sz="4400" b="1" dirty="0" err="1">
                <a:latin typeface="Times New Roman" pitchFamily="18" charset="0"/>
                <a:cs typeface="Times New Roman" pitchFamily="18" charset="0"/>
              </a:rPr>
              <a:t>our</a:t>
            </a:r>
            <a:r>
              <a:rPr lang="sk-SK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4400" b="1" dirty="0" err="1">
                <a:latin typeface="Times New Roman" pitchFamily="18" charset="0"/>
                <a:cs typeface="Times New Roman" pitchFamily="18" charset="0"/>
              </a:rPr>
              <a:t>school</a:t>
            </a:r>
            <a:endParaRPr lang="sk-SK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sk-SK" dirty="0"/>
          </a:p>
          <a:p>
            <a:endParaRPr lang="sk-SK" dirty="0"/>
          </a:p>
        </p:txBody>
      </p:sp>
      <p:pic>
        <p:nvPicPr>
          <p:cNvPr id="4" name="Obrázok 3" descr="IMG_20190918_091132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7955" y="1439096"/>
            <a:ext cx="3786214" cy="28321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Obrázok 5" descr="sss.png"/>
          <p:cNvPicPr>
            <a:picLocks noChangeAspect="1"/>
          </p:cNvPicPr>
          <p:nvPr/>
        </p:nvPicPr>
        <p:blipFill>
          <a:blip r:embed="rId3" cstate="print">
            <a:lum bright="5000" contrast="12000"/>
          </a:blip>
          <a:stretch>
            <a:fillRect/>
          </a:stretch>
        </p:blipFill>
        <p:spPr>
          <a:xfrm>
            <a:off x="2302710" y="4410958"/>
            <a:ext cx="4439020" cy="2306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Obrázok 7" descr="Bez názv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50350" y="1439096"/>
            <a:ext cx="3964030" cy="28321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15616" y="699281"/>
            <a:ext cx="7187250" cy="1049235"/>
          </a:xfrm>
          <a:effectLst/>
        </p:spPr>
        <p:txBody>
          <a:bodyPr>
            <a:normAutofit fontScale="90000"/>
          </a:bodyPr>
          <a:lstStyle/>
          <a:p>
            <a:r>
              <a:rPr lang="sk-SK" sz="4400" b="1" dirty="0">
                <a:latin typeface="Times New Roman" panose="02020603050405020304" pitchFamily="18" charset="0"/>
                <a:cs typeface="Times New Roman" pitchFamily="18" charset="0"/>
              </a:rPr>
              <a:t>His</a:t>
            </a:r>
            <a:r>
              <a:rPr lang="en-US" sz="4400" b="1" dirty="0">
                <a:latin typeface="Times New Roman" panose="02020603050405020304" pitchFamily="18" charset="0"/>
                <a:cs typeface="Times New Roman" pitchFamily="18" charset="0"/>
              </a:rPr>
              <a:t>tory of our school</a:t>
            </a:r>
            <a:r>
              <a:rPr lang="sk-SK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0" y="2204864"/>
            <a:ext cx="8991600" cy="4525963"/>
          </a:xfrm>
        </p:spPr>
        <p:txBody>
          <a:bodyPr/>
          <a:lstStyle/>
          <a:p>
            <a:pPr>
              <a:lnSpc>
                <a:spcPct val="100000"/>
              </a:lnSpc>
              <a:buFont typeface="Arial" pitchFamily="34" charset="0"/>
              <a:buChar char="•"/>
            </a:pPr>
            <a:r>
              <a:rPr lang="sk-SK" sz="2800" dirty="0"/>
              <a:t> </a:t>
            </a:r>
            <a:r>
              <a:rPr lang="sk-SK" sz="2800" dirty="0" err="1"/>
              <a:t>established</a:t>
            </a:r>
            <a:r>
              <a:rPr lang="sk-SK" sz="2800" dirty="0"/>
              <a:t>: 1973</a:t>
            </a:r>
          </a:p>
          <a:p>
            <a:pPr>
              <a:lnSpc>
                <a:spcPct val="100000"/>
              </a:lnSpc>
              <a:buFont typeface="Arial" pitchFamily="34" charset="0"/>
              <a:buChar char="•"/>
            </a:pPr>
            <a:r>
              <a:rPr lang="sk-SK" sz="2800" dirty="0"/>
              <a:t> </a:t>
            </a:r>
            <a:r>
              <a:rPr lang="sk-SK" sz="2800" dirty="0" err="1"/>
              <a:t>number</a:t>
            </a:r>
            <a:r>
              <a:rPr lang="sk-SK" sz="2800" dirty="0"/>
              <a:t> of </a:t>
            </a:r>
            <a:r>
              <a:rPr lang="en-US" sz="2800" dirty="0"/>
              <a:t>pupil</a:t>
            </a:r>
            <a:r>
              <a:rPr lang="sk-SK" sz="2800" dirty="0"/>
              <a:t>s: 69 </a:t>
            </a:r>
          </a:p>
          <a:p>
            <a:pPr>
              <a:lnSpc>
                <a:spcPct val="100000"/>
              </a:lnSpc>
              <a:buFont typeface="Arial" pitchFamily="34" charset="0"/>
              <a:buChar char="•"/>
            </a:pPr>
            <a:r>
              <a:rPr lang="sk-SK" sz="2800" dirty="0"/>
              <a:t> </a:t>
            </a:r>
            <a:r>
              <a:rPr lang="en-US" sz="2800" dirty="0"/>
              <a:t>number of classes</a:t>
            </a:r>
            <a:r>
              <a:rPr lang="sk-SK" sz="2800" dirty="0"/>
              <a:t>: 4</a:t>
            </a:r>
          </a:p>
          <a:p>
            <a:pPr>
              <a:lnSpc>
                <a:spcPct val="100000"/>
              </a:lnSpc>
              <a:buFont typeface="Arial" pitchFamily="34" charset="0"/>
              <a:buChar char="•"/>
            </a:pPr>
            <a:r>
              <a:rPr lang="sk-SK" sz="2800" dirty="0"/>
              <a:t> </a:t>
            </a:r>
            <a:r>
              <a:rPr lang="en-US" sz="2800" u="sng" dirty="0"/>
              <a:t>Nowadays there are</a:t>
            </a:r>
            <a:r>
              <a:rPr lang="sk-SK" sz="2800" u="sng" dirty="0"/>
              <a:t>:</a:t>
            </a:r>
          </a:p>
          <a:p>
            <a:pPr>
              <a:lnSpc>
                <a:spcPct val="100000"/>
              </a:lnSpc>
              <a:buNone/>
            </a:pPr>
            <a:r>
              <a:rPr lang="sk-SK" sz="2800" dirty="0"/>
              <a:t>    426 </a:t>
            </a:r>
            <a:r>
              <a:rPr lang="en-US" sz="2800" dirty="0"/>
              <a:t>pupils</a:t>
            </a:r>
            <a:r>
              <a:rPr lang="sk-SK" sz="2800" dirty="0"/>
              <a:t> </a:t>
            </a:r>
            <a:endParaRPr lang="en-US" sz="2800" dirty="0"/>
          </a:p>
          <a:p>
            <a:pPr>
              <a:lnSpc>
                <a:spcPct val="100000"/>
              </a:lnSpc>
              <a:buNone/>
            </a:pPr>
            <a:r>
              <a:rPr lang="en-US" sz="2800" dirty="0"/>
              <a:t>    </a:t>
            </a:r>
            <a:r>
              <a:rPr lang="sk-SK" sz="2800" dirty="0"/>
              <a:t>42 </a:t>
            </a:r>
            <a:r>
              <a:rPr lang="en-US" sz="2800" dirty="0"/>
              <a:t>teachers</a:t>
            </a:r>
            <a:endParaRPr lang="sk-SK" sz="2800" dirty="0"/>
          </a:p>
          <a:p>
            <a:pPr>
              <a:lnSpc>
                <a:spcPct val="100000"/>
              </a:lnSpc>
              <a:buNone/>
            </a:pPr>
            <a:r>
              <a:rPr lang="sk-SK" sz="2800" dirty="0"/>
              <a:t>    20 </a:t>
            </a:r>
            <a:r>
              <a:rPr lang="en-US" sz="2800" dirty="0"/>
              <a:t>classes</a:t>
            </a:r>
            <a:r>
              <a:rPr lang="sk-SK" sz="2800" dirty="0"/>
              <a:t> </a:t>
            </a:r>
          </a:p>
          <a:p>
            <a:pPr>
              <a:buFont typeface="Arial" pitchFamily="34" charset="0"/>
              <a:buChar char="•"/>
            </a:pPr>
            <a:endParaRPr lang="sk-SK" dirty="0"/>
          </a:p>
          <a:p>
            <a:pPr>
              <a:buFont typeface="Arial" pitchFamily="34" charset="0"/>
              <a:buChar char="•"/>
            </a:pPr>
            <a:endParaRPr lang="sk-SK" dirty="0"/>
          </a:p>
        </p:txBody>
      </p:sp>
      <p:pic>
        <p:nvPicPr>
          <p:cNvPr id="4" name="Obrázok 3" descr="fotka starej budov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3928" y="2420888"/>
            <a:ext cx="4823830" cy="31847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/>
          <p:cNvSpPr txBox="1"/>
          <p:nvPr/>
        </p:nvSpPr>
        <p:spPr>
          <a:xfrm>
            <a:off x="214282" y="1357298"/>
            <a:ext cx="892971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sz="3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Our mission is the education and upbringing of  free, reliable and eager to learn pupils</a:t>
            </a:r>
            <a:r>
              <a:rPr lang="sk-SK" sz="36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endParaRPr lang="hu-HU" sz="3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self-aware and self-conscious individuals capable of empathy</a:t>
            </a:r>
            <a:r>
              <a:rPr lang="hu-HU" sz="3600" dirty="0">
                <a:latin typeface="Times New Roman" pitchFamily="18" charset="0"/>
                <a:cs typeface="Times New Roman" pitchFamily="18" charset="0"/>
              </a:rPr>
              <a:t> and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creativity</a:t>
            </a:r>
            <a:r>
              <a:rPr lang="sk-SK" sz="3600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sk-SK" sz="3600" dirty="0">
                <a:latin typeface="Times New Roman" pitchFamily="18" charset="0"/>
                <a:cs typeface="Times New Roman" pitchFamily="18" charset="0"/>
              </a:rPr>
              <a:t> in a safe, caring environment where </a:t>
            </a:r>
          </a:p>
          <a:p>
            <a:pPr algn="ctr"/>
            <a:r>
              <a:rPr lang="sk-SK" sz="3600" dirty="0">
                <a:latin typeface="Times New Roman" pitchFamily="18" charset="0"/>
                <a:cs typeface="Times New Roman" pitchFamily="18" charset="0"/>
              </a:rPr>
              <a:t>respect is taught and valued.</a:t>
            </a:r>
            <a:r>
              <a:rPr lang="en-US" dirty="0"/>
              <a:t>   </a:t>
            </a:r>
            <a:endParaRPr lang="sk-SK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b="1" dirty="0">
                <a:latin typeface="Times New Roman" pitchFamily="18" charset="0"/>
                <a:cs typeface="Times New Roman" pitchFamily="18" charset="0"/>
              </a:rPr>
              <a:t>             The school aims</a:t>
            </a:r>
            <a:br>
              <a:rPr lang="sk-SK" dirty="0">
                <a:latin typeface="Times New Roman" pitchFamily="18" charset="0"/>
                <a:cs typeface="Times New Roman" pitchFamily="18" charset="0"/>
              </a:rPr>
            </a:br>
            <a:endParaRPr lang="sk-SK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         </a:t>
            </a:r>
            <a:r>
              <a:rPr lang="sk-SK" b="1" dirty="0">
                <a:latin typeface="Times New Roman" pitchFamily="18" charset="0"/>
                <a:cs typeface="Times New Roman" pitchFamily="18" charset="0"/>
              </a:rPr>
              <a:t>What do we offer?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443491" y="2015733"/>
            <a:ext cx="6944933" cy="4037747"/>
          </a:xfrm>
        </p:spPr>
        <p:txBody>
          <a:bodyPr>
            <a:normAutofit/>
          </a:bodyPr>
          <a:lstStyle/>
          <a:p>
            <a:r>
              <a:rPr lang="sk-SK" sz="2800" dirty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new and modern school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 strong pupil - parent - teacher collaboration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 family atmosphere 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development of every child’s potential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the breakfast club and the after</a:t>
            </a:r>
            <a:r>
              <a:rPr lang="hu-HU" sz="2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school club 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continual improvement of ICT education</a:t>
            </a:r>
            <a:endParaRPr lang="sk-SK" sz="2800" dirty="0">
              <a:latin typeface="Times New Roman" pitchFamily="18" charset="0"/>
              <a:cs typeface="Times New Roman" pitchFamily="18" charset="0"/>
            </a:endParaRPr>
          </a:p>
          <a:p>
            <a:endParaRPr lang="sk-SK" dirty="0">
              <a:latin typeface="Times New Roman" pitchFamily="18" charset="0"/>
              <a:cs typeface="Times New Roman" pitchFamily="18" charset="0"/>
            </a:endParaRPr>
          </a:p>
          <a:p>
            <a:endParaRPr lang="sk-SK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           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school facilities</a:t>
            </a:r>
            <a:endParaRPr lang="sk-SK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443491" y="2015733"/>
            <a:ext cx="6571343" cy="4293587"/>
          </a:xfrm>
        </p:spPr>
        <p:txBody>
          <a:bodyPr>
            <a:normAutofit fontScale="85000" lnSpcReduction="20000"/>
          </a:bodyPr>
          <a:lstStyle/>
          <a:p>
            <a:r>
              <a:rPr lang="en-US" sz="3300" dirty="0"/>
              <a:t>2 buildings</a:t>
            </a:r>
            <a:endParaRPr lang="sk-SK" sz="3300" dirty="0"/>
          </a:p>
          <a:p>
            <a:r>
              <a:rPr lang="en-US" sz="3300" dirty="0"/>
              <a:t>a school yard</a:t>
            </a:r>
            <a:endParaRPr lang="sk-SK" sz="3300" dirty="0"/>
          </a:p>
          <a:p>
            <a:r>
              <a:rPr lang="en-US" sz="3300" dirty="0"/>
              <a:t>classrooms</a:t>
            </a:r>
            <a:endParaRPr lang="sk-SK" sz="3300" dirty="0"/>
          </a:p>
          <a:p>
            <a:r>
              <a:rPr lang="en-US" sz="3300" dirty="0"/>
              <a:t>specialist classrooms</a:t>
            </a:r>
            <a:endParaRPr lang="sk-SK" sz="3300" dirty="0"/>
          </a:p>
          <a:p>
            <a:r>
              <a:rPr lang="en-US" sz="3300" dirty="0"/>
              <a:t>locker rooms</a:t>
            </a:r>
            <a:endParaRPr lang="sk-SK" sz="3300" dirty="0"/>
          </a:p>
          <a:p>
            <a:r>
              <a:rPr lang="en-US" sz="3300" dirty="0"/>
              <a:t>a canteen </a:t>
            </a:r>
            <a:endParaRPr lang="sk-SK" sz="3300" dirty="0"/>
          </a:p>
          <a:p>
            <a:r>
              <a:rPr lang="en-US" sz="3300" dirty="0"/>
              <a:t>2 libraries</a:t>
            </a:r>
            <a:endParaRPr lang="sk-SK" sz="3300" dirty="0"/>
          </a:p>
          <a:p>
            <a:pPr marL="0" indent="0">
              <a:buNone/>
            </a:pPr>
            <a:r>
              <a:rPr lang="sk-SK" dirty="0"/>
              <a:t> 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252680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00853" y="555874"/>
            <a:ext cx="6571343" cy="1049235"/>
          </a:xfrm>
        </p:spPr>
        <p:txBody>
          <a:bodyPr/>
          <a:lstStyle/>
          <a:p>
            <a:r>
              <a:rPr lang="sk-SK" dirty="0"/>
              <a:t>            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the school yard</a:t>
            </a:r>
            <a:endParaRPr lang="sk-SK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95400"/>
            <a:ext cx="3797323" cy="28479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BlokTextu 4"/>
          <p:cNvSpPr txBox="1"/>
          <p:nvPr/>
        </p:nvSpPr>
        <p:spPr>
          <a:xfrm>
            <a:off x="4102123" y="1896391"/>
            <a:ext cx="471490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 lot of pupils and teachers cycles to school and they can park their bicycles safely using the bicycle stands.</a:t>
            </a:r>
            <a:endParaRPr lang="sk-SK" sz="2400" dirty="0">
              <a:latin typeface="Times New Roman" pitchFamily="18" charset="0"/>
              <a:cs typeface="Times New Roman" pitchFamily="18" charset="0"/>
            </a:endParaRPr>
          </a:p>
          <a:p>
            <a:endParaRPr lang="sk-SK" dirty="0"/>
          </a:p>
        </p:txBody>
      </p:sp>
      <p:pic>
        <p:nvPicPr>
          <p:cNvPr id="6" name="Obrázok 5" descr="DSC064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06348" y="3429000"/>
            <a:ext cx="3566051" cy="26745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BlokTextu 2"/>
          <p:cNvSpPr txBox="1"/>
          <p:nvPr/>
        </p:nvSpPr>
        <p:spPr>
          <a:xfrm>
            <a:off x="407603" y="4238508"/>
            <a:ext cx="41090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The school yard is used during the lessons and for the outdoor activities in the after – school club.</a:t>
            </a:r>
            <a:endParaRPr lang="sk-SK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5367" y="221496"/>
            <a:ext cx="7920880" cy="1049235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Canteen</a:t>
            </a:r>
            <a:r>
              <a:rPr lang="sk-SK" b="1" dirty="0">
                <a:latin typeface="Times New Roman" pitchFamily="18" charset="0"/>
                <a:cs typeface="Times New Roman" pitchFamily="18" charset="0"/>
              </a:rPr>
              <a:t> AND L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ocker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rooms </a:t>
            </a:r>
            <a:endParaRPr lang="sk-SK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Zástupný symbol obsahu 3" descr="IMG_20190918_090917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0577" y="866530"/>
            <a:ext cx="3941818" cy="29467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BlokTextu 5"/>
          <p:cNvSpPr txBox="1"/>
          <p:nvPr/>
        </p:nvSpPr>
        <p:spPr>
          <a:xfrm>
            <a:off x="631605" y="3813324"/>
            <a:ext cx="46992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All meals are prepared by an external contractor and delivered daily straight to our school. Hygiene, maintenance and modernization – those are our utmost priorities.</a:t>
            </a:r>
            <a:endParaRPr lang="sk-SK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114" y="4024792"/>
            <a:ext cx="4094948" cy="27977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Obrázok 6" descr="DSC06840.JPG"/>
          <p:cNvPicPr>
            <a:picLocks noChangeAspect="1"/>
          </p:cNvPicPr>
          <p:nvPr/>
        </p:nvPicPr>
        <p:blipFill>
          <a:blip r:embed="rId4" cstate="print">
            <a:lum bright="20000"/>
          </a:blip>
          <a:stretch>
            <a:fillRect/>
          </a:stretch>
        </p:blipFill>
        <p:spPr>
          <a:xfrm>
            <a:off x="631605" y="866530"/>
            <a:ext cx="3929058" cy="29467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Galéria">
  <a:themeElements>
    <a:clrScheme name="Galéri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éri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éri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TM10001114[[fn=Galéria]]</Template>
  <TotalTime>1600</TotalTime>
  <Words>637</Words>
  <Application>Microsoft Office PowerPoint</Application>
  <PresentationFormat>Diavetítés a képernyőre (4:3 oldalarány)</PresentationFormat>
  <Paragraphs>102</Paragraphs>
  <Slides>26</Slides>
  <Notes>3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26</vt:i4>
      </vt:variant>
    </vt:vector>
  </HeadingPairs>
  <TitlesOfParts>
    <vt:vector size="31" baseType="lpstr">
      <vt:lpstr>Arial</vt:lpstr>
      <vt:lpstr>Calibri</vt:lpstr>
      <vt:lpstr>Gill Sans MT</vt:lpstr>
      <vt:lpstr>Times New Roman</vt:lpstr>
      <vt:lpstr>Galéria</vt:lpstr>
      <vt:lpstr>PowerPoint-bemutató</vt:lpstr>
      <vt:lpstr>PowerPoint-bemutató</vt:lpstr>
      <vt:lpstr>Welcome to our school</vt:lpstr>
      <vt:lpstr>History of our school </vt:lpstr>
      <vt:lpstr>             The school aims </vt:lpstr>
      <vt:lpstr>         What do we offer?</vt:lpstr>
      <vt:lpstr>            school facilities</vt:lpstr>
      <vt:lpstr>             the school yard</vt:lpstr>
      <vt:lpstr>Canteen AND Locker rooms </vt:lpstr>
      <vt:lpstr>Classrooms</vt:lpstr>
      <vt:lpstr>PowerPoint-bemutató</vt:lpstr>
      <vt:lpstr>Specialist classrooms</vt:lpstr>
      <vt:lpstr>PowerPoint-bemutató</vt:lpstr>
      <vt:lpstr>Computer room AND craft room </vt:lpstr>
      <vt:lpstr>LANGUAGE CLASSROOM </vt:lpstr>
      <vt:lpstr>After-School club</vt:lpstr>
      <vt:lpstr>PowerPoint-bemutató</vt:lpstr>
      <vt:lpstr>    Educational trips and visits</vt:lpstr>
      <vt:lpstr>PowerPoint-bemutató</vt:lpstr>
      <vt:lpstr> </vt:lpstr>
      <vt:lpstr>Sport activities</vt:lpstr>
      <vt:lpstr>PowerPoint-bemutató</vt:lpstr>
      <vt:lpstr>PowerPoint-bemutató</vt:lpstr>
      <vt:lpstr>PowerPoint-bemutató</vt:lpstr>
      <vt:lpstr>PowerPoint-bemutató</vt:lpstr>
      <vt:lpstr> Thank you for your attention 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Ucitel1</dc:creator>
  <cp:lastModifiedBy>Andrea Iro</cp:lastModifiedBy>
  <cp:revision>78</cp:revision>
  <dcterms:created xsi:type="dcterms:W3CDTF">2019-09-16T10:51:14Z</dcterms:created>
  <dcterms:modified xsi:type="dcterms:W3CDTF">2021-02-02T16:34:30Z</dcterms:modified>
</cp:coreProperties>
</file>