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4" r:id="rId8"/>
    <p:sldId id="265" r:id="rId9"/>
    <p:sldId id="266" r:id="rId10"/>
    <p:sldId id="267" r:id="rId11"/>
    <p:sldId id="262" r:id="rId12"/>
    <p:sldId id="263"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5" d="100"/>
          <a:sy n="85" d="100"/>
        </p:scale>
        <p:origin x="18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sk-SK"/>
              <a:t>Kliknutím upravte štýl predlohy nadpisu</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8/31/2022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ok s popisom">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sk-SK"/>
              <a:t>Kliknutím upravte štýl predlohy nadpisu</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k-SK"/>
              <a:t>Kliknutím na ikonu pridáte obrázok</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Date Placeholder 4"/>
          <p:cNvSpPr>
            <a:spLocks noGrp="1"/>
          </p:cNvSpPr>
          <p:nvPr>
            <p:ph type="dt" sz="half" idx="10"/>
          </p:nvPr>
        </p:nvSpPr>
        <p:spPr/>
        <p:txBody>
          <a:bodyPr/>
          <a:lstStyle/>
          <a:p>
            <a:fld id="{446C117F-5CCF-4837-BE5F-2B92066CAFAF}" type="datetimeFigureOut">
              <a:rPr lang="en-US" dirty="0"/>
              <a:t>8/31/2022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ov a popis">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sk-SK"/>
              <a:t>Kliknutím upravte štýl predlohy nadpisu</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Date Placeholder 4"/>
          <p:cNvSpPr>
            <a:spLocks noGrp="1"/>
          </p:cNvSpPr>
          <p:nvPr>
            <p:ph type="dt" sz="half" idx="10"/>
          </p:nvPr>
        </p:nvSpPr>
        <p:spPr/>
        <p:txBody>
          <a:bodyPr/>
          <a:lstStyle/>
          <a:p>
            <a:fld id="{84EB90BD-B6CE-46B7-997F-7313B992CCDC}" type="datetimeFigureOut">
              <a:rPr lang="en-US" dirty="0"/>
              <a:t>8/31/2022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onuka s popisom">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sk-SK"/>
              <a:t>Kliknutím upravte štýl predlohy nadpisu</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Date Placeholder 4"/>
          <p:cNvSpPr>
            <a:spLocks noGrp="1"/>
          </p:cNvSpPr>
          <p:nvPr>
            <p:ph type="dt" sz="half" idx="10"/>
          </p:nvPr>
        </p:nvSpPr>
        <p:spPr/>
        <p:txBody>
          <a:bodyPr/>
          <a:lstStyle/>
          <a:p>
            <a:fld id="{CDB9D11F-B188-461D-B23F-39381795C052}" type="datetimeFigureOut">
              <a:rPr lang="en-US" dirty="0"/>
              <a:t>8/31/2022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s názvom">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sk-SK"/>
              <a:t>Kliknutím upravte štýl predlohy nadpisu</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Date Placeholder 4"/>
          <p:cNvSpPr>
            <a:spLocks noGrp="1"/>
          </p:cNvSpPr>
          <p:nvPr>
            <p:ph type="dt" sz="half" idx="10"/>
          </p:nvPr>
        </p:nvSpPr>
        <p:spPr/>
        <p:txBody>
          <a:bodyPr/>
          <a:lstStyle/>
          <a:p>
            <a:fld id="{52E6D8D9-55A2-4063-B0F3-121F44549695}" type="datetimeFigureOut">
              <a:rPr lang="en-US" dirty="0"/>
              <a:t>8/31/2022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tĺpec">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sk-SK"/>
              <a:t>Kliknutím upravte štýl predlohy nadpisu</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Upraviť štýly predlohy textu</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Upraviť štýly predlohy textu</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Upraviť štýly predlohy textu</a:t>
            </a:r>
          </a:p>
        </p:txBody>
      </p:sp>
      <p:sp>
        <p:nvSpPr>
          <p:cNvPr id="3" name="Date Placeholder 2"/>
          <p:cNvSpPr>
            <a:spLocks noGrp="1"/>
          </p:cNvSpPr>
          <p:nvPr>
            <p:ph type="dt" sz="half" idx="10"/>
          </p:nvPr>
        </p:nvSpPr>
        <p:spPr/>
        <p:txBody>
          <a:bodyPr/>
          <a:lstStyle/>
          <a:p>
            <a:fld id="{D4B24536-994D-4021-A283-9F449C0DB509}" type="datetimeFigureOut">
              <a:rPr lang="en-US" dirty="0"/>
              <a:t>8/31/2022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tĺpec s obrázkom">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sk-SK"/>
              <a:t>Kliknutím upravte štýl predlohy nadpisu</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a:t>Kliknutím na ikonu pridáte obrázok</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Upraviť štýly predlohy textu</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a:t>Kliknutím na ikonu pridáte obrázok</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Upraviť štýly predlohy textu</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a:t>Kliknutím na ikonu pridáte obrázok</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Upraviť štýly predlohy textu</a:t>
            </a:r>
          </a:p>
        </p:txBody>
      </p:sp>
      <p:sp>
        <p:nvSpPr>
          <p:cNvPr id="3" name="Date Placeholder 2"/>
          <p:cNvSpPr>
            <a:spLocks noGrp="1"/>
          </p:cNvSpPr>
          <p:nvPr>
            <p:ph type="dt" sz="half" idx="10"/>
          </p:nvPr>
        </p:nvSpPr>
        <p:spPr/>
        <p:txBody>
          <a:bodyPr/>
          <a:lstStyle/>
          <a:p>
            <a:fld id="{3CBBBB78-C96F-47B7-AB17-D852CA960AC9}" type="datetimeFigureOut">
              <a:rPr lang="en-US" dirty="0"/>
              <a:t>8/31/2022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sk-SK"/>
              <a:t>Kliknutím upravte štýl predlohy nadpisu</a:t>
            </a:r>
            <a:endParaRPr lang="en-US" dirty="0"/>
          </a:p>
        </p:txBody>
      </p:sp>
      <p:sp>
        <p:nvSpPr>
          <p:cNvPr id="3" name="Vertical Text Placeholder 2"/>
          <p:cNvSpPr>
            <a:spLocks noGrp="1"/>
          </p:cNvSpPr>
          <p:nvPr>
            <p:ph type="body" orient="vert" idx="1"/>
          </p:nvPr>
        </p:nvSpPr>
        <p:spPr/>
        <p:txBody>
          <a:bodyPr vert="eaVe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8/31/2022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sk-SK"/>
              <a:t>Kliknutím upravte štýl predlohy nadpisu</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8/31/2022</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sk-SK"/>
              <a:t>Kliknutím upravte štýl predlohy nadpisu</a:t>
            </a:r>
            <a:endParaRPr lang="en-US" dirty="0"/>
          </a:p>
        </p:txBody>
      </p:sp>
      <p:sp>
        <p:nvSpPr>
          <p:cNvPr id="3" name="Content Placeholder 2"/>
          <p:cNvSpPr>
            <a:spLocks noGrp="1"/>
          </p:cNvSpPr>
          <p:nvPr>
            <p:ph idx="1"/>
          </p:nvPr>
        </p:nvSpPr>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8/31/2022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sk-SK"/>
              <a:t>Kliknutím upravte štýl predlohy nadpisu</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Upraviť štýly predlohy textu</a:t>
            </a:r>
          </a:p>
        </p:txBody>
      </p:sp>
      <p:sp>
        <p:nvSpPr>
          <p:cNvPr id="4" name="Date Placeholder 3"/>
          <p:cNvSpPr>
            <a:spLocks noGrp="1"/>
          </p:cNvSpPr>
          <p:nvPr>
            <p:ph type="dt" sz="half" idx="10"/>
          </p:nvPr>
        </p:nvSpPr>
        <p:spPr/>
        <p:txBody>
          <a:bodyPr/>
          <a:lstStyle/>
          <a:p>
            <a:fld id="{30578ACC-22D6-47C1-A373-4FD133E34F3C}" type="datetimeFigureOut">
              <a:rPr lang="en-US" dirty="0"/>
              <a:t>8/31/2022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sk-SK"/>
              <a:t>Kliknutím upravte štýl predlohy nadpisu</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8/31/2022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sk-SK"/>
              <a:t>Kliknutím upravte štýl predlohy nadpisu</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4" name="Content Placeholder 3"/>
          <p:cNvSpPr>
            <a:spLocks noGrp="1"/>
          </p:cNvSpPr>
          <p:nvPr>
            <p:ph sz="half" idx="2"/>
          </p:nvPr>
        </p:nvSpPr>
        <p:spPr>
          <a:xfrm>
            <a:off x="680322" y="3030008"/>
            <a:ext cx="4698355" cy="2906179"/>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6" name="Content Placeholder 5"/>
          <p:cNvSpPr>
            <a:spLocks noGrp="1"/>
          </p:cNvSpPr>
          <p:nvPr>
            <p:ph sz="quarter" idx="4"/>
          </p:nvPr>
        </p:nvSpPr>
        <p:spPr>
          <a:xfrm>
            <a:off x="5594123" y="3030008"/>
            <a:ext cx="4700059" cy="2906179"/>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8/31/2022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sk-SK"/>
              <a:t>Kliknutím upravte štýl predlohy nadpisu</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8/31/2022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8/31/2022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sk-SK"/>
              <a:t>Kliknutím upravte štýl predlohy nadpisu</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Date Placeholder 4"/>
          <p:cNvSpPr>
            <a:spLocks noGrp="1"/>
          </p:cNvSpPr>
          <p:nvPr>
            <p:ph type="dt" sz="half" idx="10"/>
          </p:nvPr>
        </p:nvSpPr>
        <p:spPr/>
        <p:txBody>
          <a:bodyPr/>
          <a:lstStyle/>
          <a:p>
            <a:fld id="{E331444B-B92B-4E27-8C94-BB93EAF5CB18}" type="datetimeFigureOut">
              <a:rPr lang="en-US" dirty="0"/>
              <a:t>8/31/2022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sk-SK"/>
              <a:t>Kliknutím upravte štýl predlohy nadpisu</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k-SK"/>
              <a:t>Kliknutím na ikonu pridáte obrázok</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Date Placeholder 4"/>
          <p:cNvSpPr>
            <a:spLocks noGrp="1"/>
          </p:cNvSpPr>
          <p:nvPr>
            <p:ph type="dt" sz="half" idx="10"/>
          </p:nvPr>
        </p:nvSpPr>
        <p:spPr/>
        <p:txBody>
          <a:bodyPr/>
          <a:lstStyle/>
          <a:p>
            <a:fld id="{363EFA5E-FA76-400D-B3DC-F0BA90E6D107}" type="datetimeFigureOut">
              <a:rPr lang="en-US" dirty="0"/>
              <a:t>8/31/2022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sk-SK"/>
              <a:t>Kliknutím upravte štýl predlohy nadpisu</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8/31/2022</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41025C-5477-41EE-B0E3-AB03BAF0E82F}"/>
              </a:ext>
            </a:extLst>
          </p:cNvPr>
          <p:cNvSpPr>
            <a:spLocks noGrp="1"/>
          </p:cNvSpPr>
          <p:nvPr>
            <p:ph type="ctrTitle"/>
          </p:nvPr>
        </p:nvSpPr>
        <p:spPr/>
        <p:txBody>
          <a:bodyPr/>
          <a:lstStyle/>
          <a:p>
            <a:pPr algn="ctr"/>
            <a:r>
              <a:rPr lang="sk-SK" sz="6600" dirty="0"/>
              <a:t>Bratislava</a:t>
            </a:r>
          </a:p>
        </p:txBody>
      </p:sp>
      <p:sp>
        <p:nvSpPr>
          <p:cNvPr id="3" name="Podnadpis 2">
            <a:extLst>
              <a:ext uri="{FF2B5EF4-FFF2-40B4-BE49-F238E27FC236}">
                <a16:creationId xmlns:a16="http://schemas.microsoft.com/office/drawing/2014/main" id="{931A531B-1C79-4009-A713-2CBC8F86720E}"/>
              </a:ext>
            </a:extLst>
          </p:cNvPr>
          <p:cNvSpPr>
            <a:spLocks noGrp="1"/>
          </p:cNvSpPr>
          <p:nvPr>
            <p:ph type="subTitle" idx="1"/>
          </p:nvPr>
        </p:nvSpPr>
        <p:spPr/>
        <p:txBody>
          <a:bodyPr/>
          <a:lstStyle/>
          <a:p>
            <a:endParaRPr lang="sk-SK"/>
          </a:p>
        </p:txBody>
      </p:sp>
    </p:spTree>
    <p:extLst>
      <p:ext uri="{BB962C8B-B14F-4D97-AF65-F5344CB8AC3E}">
        <p14:creationId xmlns:p14="http://schemas.microsoft.com/office/powerpoint/2010/main" val="753615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objekt pre obsah 5">
            <a:extLst>
              <a:ext uri="{FF2B5EF4-FFF2-40B4-BE49-F238E27FC236}">
                <a16:creationId xmlns:a16="http://schemas.microsoft.com/office/drawing/2014/main" id="{B3FD908F-1870-4B50-B320-5A98C327FAB7}"/>
              </a:ext>
            </a:extLst>
          </p:cNvPr>
          <p:cNvPicPr>
            <a:picLocks noGrp="1" noChangeAspect="1"/>
          </p:cNvPicPr>
          <p:nvPr>
            <p:ph sz="half" idx="1"/>
          </p:nvPr>
        </p:nvPicPr>
        <p:blipFill>
          <a:blip r:embed="rId2"/>
          <a:stretch>
            <a:fillRect/>
          </a:stretch>
        </p:blipFill>
        <p:spPr>
          <a:xfrm>
            <a:off x="680321" y="2755414"/>
            <a:ext cx="4697412" cy="3131608"/>
          </a:xfrm>
          <a:prstGeom prst="rect">
            <a:avLst/>
          </a:prstGeom>
        </p:spPr>
      </p:pic>
      <p:pic>
        <p:nvPicPr>
          <p:cNvPr id="5" name="Zástupný objekt pre obsah 4">
            <a:extLst>
              <a:ext uri="{FF2B5EF4-FFF2-40B4-BE49-F238E27FC236}">
                <a16:creationId xmlns:a16="http://schemas.microsoft.com/office/drawing/2014/main" id="{D864695B-9874-4DB2-B2A5-52CC0534E46F}"/>
              </a:ext>
            </a:extLst>
          </p:cNvPr>
          <p:cNvPicPr>
            <a:picLocks noGrp="1" noChangeAspect="1"/>
          </p:cNvPicPr>
          <p:nvPr>
            <p:ph sz="half" idx="2"/>
          </p:nvPr>
        </p:nvPicPr>
        <p:blipFill>
          <a:blip r:embed="rId3"/>
          <a:stretch>
            <a:fillRect/>
          </a:stretch>
        </p:blipFill>
        <p:spPr>
          <a:xfrm>
            <a:off x="6096000" y="2713670"/>
            <a:ext cx="5139911" cy="3316595"/>
          </a:xfrm>
          <a:prstGeom prst="rect">
            <a:avLst/>
          </a:prstGeom>
        </p:spPr>
      </p:pic>
      <p:sp>
        <p:nvSpPr>
          <p:cNvPr id="9" name="BlokTextu 8">
            <a:extLst>
              <a:ext uri="{FF2B5EF4-FFF2-40B4-BE49-F238E27FC236}">
                <a16:creationId xmlns:a16="http://schemas.microsoft.com/office/drawing/2014/main" id="{E592C8EB-C4ED-424B-AF21-4482A330A583}"/>
              </a:ext>
            </a:extLst>
          </p:cNvPr>
          <p:cNvSpPr txBox="1"/>
          <p:nvPr/>
        </p:nvSpPr>
        <p:spPr>
          <a:xfrm>
            <a:off x="680321" y="2067339"/>
            <a:ext cx="10146705" cy="369332"/>
          </a:xfrm>
          <a:prstGeom prst="rect">
            <a:avLst/>
          </a:prstGeom>
          <a:noFill/>
        </p:spPr>
        <p:txBody>
          <a:bodyPr wrap="square" rtlCol="0">
            <a:spAutoFit/>
          </a:bodyPr>
          <a:lstStyle/>
          <a:p>
            <a:r>
              <a:rPr lang="sk-SK" dirty="0"/>
              <a:t> </a:t>
            </a:r>
            <a:r>
              <a:rPr lang="sk-SK" dirty="0">
                <a:solidFill>
                  <a:srgbClr val="FFFF00"/>
                </a:solidFill>
              </a:rPr>
              <a:t>Football stadium Tehelné pole                                  Hockey stadium Ondreja Nepelu</a:t>
            </a:r>
          </a:p>
        </p:txBody>
      </p:sp>
    </p:spTree>
    <p:extLst>
      <p:ext uri="{BB962C8B-B14F-4D97-AF65-F5344CB8AC3E}">
        <p14:creationId xmlns:p14="http://schemas.microsoft.com/office/powerpoint/2010/main" val="2932327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E16C92-0444-4C6F-AC2C-0F5817951410}"/>
              </a:ext>
            </a:extLst>
          </p:cNvPr>
          <p:cNvSpPr>
            <a:spLocks noGrp="1"/>
          </p:cNvSpPr>
          <p:nvPr>
            <p:ph type="ctrTitle"/>
          </p:nvPr>
        </p:nvSpPr>
        <p:spPr/>
        <p:txBody>
          <a:bodyPr/>
          <a:lstStyle/>
          <a:p>
            <a:r>
              <a:rPr lang="sk-SK" dirty="0"/>
              <a:t>Thank you for your attention </a:t>
            </a:r>
          </a:p>
        </p:txBody>
      </p:sp>
    </p:spTree>
    <p:extLst>
      <p:ext uri="{BB962C8B-B14F-4D97-AF65-F5344CB8AC3E}">
        <p14:creationId xmlns:p14="http://schemas.microsoft.com/office/powerpoint/2010/main" val="3735520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666EAC-641E-49AB-8526-5A83537D4D23}"/>
              </a:ext>
            </a:extLst>
          </p:cNvPr>
          <p:cNvSpPr>
            <a:spLocks noGrp="1"/>
          </p:cNvSpPr>
          <p:nvPr>
            <p:ph type="title"/>
          </p:nvPr>
        </p:nvSpPr>
        <p:spPr/>
        <p:txBody>
          <a:bodyPr/>
          <a:lstStyle/>
          <a:p>
            <a:r>
              <a:rPr lang="sk-SK" dirty="0"/>
              <a:t>Presentation was made by:</a:t>
            </a:r>
          </a:p>
        </p:txBody>
      </p:sp>
      <p:sp>
        <p:nvSpPr>
          <p:cNvPr id="3" name="Zástupný objekt pre obsah 2">
            <a:extLst>
              <a:ext uri="{FF2B5EF4-FFF2-40B4-BE49-F238E27FC236}">
                <a16:creationId xmlns:a16="http://schemas.microsoft.com/office/drawing/2014/main" id="{14E61A14-5F1E-4790-9A48-82D25C772399}"/>
              </a:ext>
            </a:extLst>
          </p:cNvPr>
          <p:cNvSpPr>
            <a:spLocks noGrp="1"/>
          </p:cNvSpPr>
          <p:nvPr>
            <p:ph idx="1"/>
          </p:nvPr>
        </p:nvSpPr>
        <p:spPr/>
        <p:txBody>
          <a:bodyPr>
            <a:normAutofit lnSpcReduction="10000"/>
          </a:bodyPr>
          <a:lstStyle/>
          <a:p>
            <a:r>
              <a:rPr lang="sk-SK" dirty="0"/>
              <a:t>Simon Horváth                  Nicol Bezdeková</a:t>
            </a:r>
          </a:p>
          <a:p>
            <a:r>
              <a:rPr lang="sk-SK" dirty="0"/>
              <a:t>Šimon Gajdoš                    Rebeka Kirthová</a:t>
            </a:r>
          </a:p>
          <a:p>
            <a:r>
              <a:rPr lang="sk-SK" dirty="0"/>
              <a:t>Štefan Nemčanský             Nikolas Lojka</a:t>
            </a:r>
          </a:p>
          <a:p>
            <a:r>
              <a:rPr lang="sk-SK" dirty="0"/>
              <a:t>Ľuboš Prokeš                     Filip Blanár</a:t>
            </a:r>
          </a:p>
          <a:p>
            <a:r>
              <a:rPr lang="sk-SK" dirty="0"/>
              <a:t>Martin Belian</a:t>
            </a:r>
          </a:p>
          <a:p>
            <a:r>
              <a:rPr lang="sk-SK" dirty="0"/>
              <a:t>Dalibor Sečkár</a:t>
            </a:r>
          </a:p>
          <a:p>
            <a:r>
              <a:rPr lang="sk-SK" dirty="0"/>
              <a:t>Zakhar Karasov</a:t>
            </a:r>
          </a:p>
          <a:p>
            <a:r>
              <a:rPr lang="sk-SK" dirty="0"/>
              <a:t>Peter Kadáš</a:t>
            </a:r>
          </a:p>
        </p:txBody>
      </p:sp>
    </p:spTree>
    <p:extLst>
      <p:ext uri="{BB962C8B-B14F-4D97-AF65-F5344CB8AC3E}">
        <p14:creationId xmlns:p14="http://schemas.microsoft.com/office/powerpoint/2010/main" val="1469372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8ADC4A-ED8E-47F6-8336-815147DE2D8D}"/>
              </a:ext>
            </a:extLst>
          </p:cNvPr>
          <p:cNvSpPr>
            <a:spLocks noGrp="1"/>
          </p:cNvSpPr>
          <p:nvPr>
            <p:ph type="title"/>
          </p:nvPr>
        </p:nvSpPr>
        <p:spPr/>
        <p:txBody>
          <a:bodyPr/>
          <a:lstStyle/>
          <a:p>
            <a:r>
              <a:rPr lang="sk-SK" dirty="0" err="1">
                <a:solidFill>
                  <a:srgbClr val="FFC000"/>
                </a:solidFill>
              </a:rPr>
              <a:t>Information</a:t>
            </a:r>
            <a:endParaRPr lang="sk-SK" dirty="0">
              <a:solidFill>
                <a:srgbClr val="FFC000"/>
              </a:solidFill>
            </a:endParaRPr>
          </a:p>
        </p:txBody>
      </p:sp>
      <p:sp>
        <p:nvSpPr>
          <p:cNvPr id="3" name="Zástupný objekt pre obsah 2">
            <a:extLst>
              <a:ext uri="{FF2B5EF4-FFF2-40B4-BE49-F238E27FC236}">
                <a16:creationId xmlns:a16="http://schemas.microsoft.com/office/drawing/2014/main" id="{48F57F6E-D14D-4D4B-A06B-55E5B60CAB64}"/>
              </a:ext>
            </a:extLst>
          </p:cNvPr>
          <p:cNvSpPr>
            <a:spLocks noGrp="1"/>
          </p:cNvSpPr>
          <p:nvPr>
            <p:ph sz="half" idx="1"/>
          </p:nvPr>
        </p:nvSpPr>
        <p:spPr/>
        <p:txBody>
          <a:bodyPr>
            <a:noAutofit/>
          </a:bodyPr>
          <a:lstStyle/>
          <a:p>
            <a:r>
              <a:rPr lang="sk-SK" sz="2300" dirty="0" err="1"/>
              <a:t>It</a:t>
            </a:r>
            <a:r>
              <a:rPr lang="sk-SK" sz="2300" dirty="0"/>
              <a:t> </a:t>
            </a:r>
            <a:r>
              <a:rPr lang="sk-SK" sz="2300" dirty="0" err="1"/>
              <a:t>is</a:t>
            </a:r>
            <a:r>
              <a:rPr lang="sk-SK" sz="2300" dirty="0"/>
              <a:t> </a:t>
            </a:r>
            <a:r>
              <a:rPr lang="sk-SK" sz="2300" dirty="0" err="1"/>
              <a:t>the</a:t>
            </a:r>
            <a:r>
              <a:rPr lang="sk-SK" sz="2300" dirty="0"/>
              <a:t> </a:t>
            </a:r>
            <a:r>
              <a:rPr lang="en-US" sz="2300" dirty="0"/>
              <a:t>capital and largest city of Slovakia</a:t>
            </a:r>
            <a:r>
              <a:rPr lang="sk-SK" sz="2300" dirty="0"/>
              <a:t>.</a:t>
            </a:r>
          </a:p>
          <a:p>
            <a:r>
              <a:rPr lang="sk-SK" sz="2300" dirty="0"/>
              <a:t>T</a:t>
            </a:r>
            <a:r>
              <a:rPr lang="en-US" sz="2300" dirty="0"/>
              <a:t>he population of the city is about 475,000</a:t>
            </a:r>
            <a:r>
              <a:rPr lang="sk-SK" sz="2300" dirty="0"/>
              <a:t>.</a:t>
            </a:r>
          </a:p>
          <a:p>
            <a:r>
              <a:rPr lang="en-US" sz="2300" dirty="0"/>
              <a:t>Bratislava is situated in southwestern Slovakia, within the Bratislava Region. Its location on the borders with Austria and Hungary makes it the </a:t>
            </a:r>
            <a:r>
              <a:rPr lang="sk-SK" sz="2300" dirty="0"/>
              <a:t>only national capital that borders between </a:t>
            </a:r>
            <a:r>
              <a:rPr lang="sk-SK" sz="2300" dirty="0" err="1"/>
              <a:t>two</a:t>
            </a:r>
            <a:r>
              <a:rPr lang="sk-SK" sz="2300" dirty="0"/>
              <a:t> </a:t>
            </a:r>
            <a:r>
              <a:rPr lang="sk-SK" sz="2300" dirty="0" err="1"/>
              <a:t>countries</a:t>
            </a:r>
            <a:r>
              <a:rPr lang="sk-SK" sz="2300" dirty="0"/>
              <a:t>.</a:t>
            </a:r>
          </a:p>
        </p:txBody>
      </p:sp>
      <p:pic>
        <p:nvPicPr>
          <p:cNvPr id="5" name="Zástupný objekt pre obsah 4">
            <a:extLst>
              <a:ext uri="{FF2B5EF4-FFF2-40B4-BE49-F238E27FC236}">
                <a16:creationId xmlns:a16="http://schemas.microsoft.com/office/drawing/2014/main" id="{DCA29DEF-43CE-43C4-B5E7-EF57AD0917C8}"/>
              </a:ext>
            </a:extLst>
          </p:cNvPr>
          <p:cNvPicPr>
            <a:picLocks noGrp="1" noChangeAspect="1"/>
          </p:cNvPicPr>
          <p:nvPr>
            <p:ph sz="half" idx="2"/>
          </p:nvPr>
        </p:nvPicPr>
        <p:blipFill>
          <a:blip r:embed="rId2"/>
          <a:stretch>
            <a:fillRect/>
          </a:stretch>
        </p:blipFill>
        <p:spPr>
          <a:xfrm>
            <a:off x="6602032" y="2804595"/>
            <a:ext cx="4536579" cy="3131594"/>
          </a:xfrm>
          <a:prstGeom prst="rect">
            <a:avLst/>
          </a:prstGeom>
        </p:spPr>
      </p:pic>
    </p:spTree>
    <p:extLst>
      <p:ext uri="{BB962C8B-B14F-4D97-AF65-F5344CB8AC3E}">
        <p14:creationId xmlns:p14="http://schemas.microsoft.com/office/powerpoint/2010/main" val="2605319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91C34E-BAE3-400C-A574-5F15170E5A96}"/>
              </a:ext>
            </a:extLst>
          </p:cNvPr>
          <p:cNvSpPr>
            <a:spLocks noGrp="1"/>
          </p:cNvSpPr>
          <p:nvPr>
            <p:ph type="title"/>
          </p:nvPr>
        </p:nvSpPr>
        <p:spPr/>
        <p:txBody>
          <a:bodyPr/>
          <a:lstStyle/>
          <a:p>
            <a:r>
              <a:rPr lang="sk-SK" dirty="0">
                <a:solidFill>
                  <a:srgbClr val="FFC000"/>
                </a:solidFill>
              </a:rPr>
              <a:t>History</a:t>
            </a:r>
          </a:p>
        </p:txBody>
      </p:sp>
      <p:sp>
        <p:nvSpPr>
          <p:cNvPr id="3" name="Zástupný objekt pre obsah 2">
            <a:extLst>
              <a:ext uri="{FF2B5EF4-FFF2-40B4-BE49-F238E27FC236}">
                <a16:creationId xmlns:a16="http://schemas.microsoft.com/office/drawing/2014/main" id="{EE95852C-82AF-49C2-B53D-9FC69A30F133}"/>
              </a:ext>
            </a:extLst>
          </p:cNvPr>
          <p:cNvSpPr>
            <a:spLocks noGrp="1"/>
          </p:cNvSpPr>
          <p:nvPr>
            <p:ph sz="half" idx="1"/>
          </p:nvPr>
        </p:nvSpPr>
        <p:spPr/>
        <p:txBody>
          <a:bodyPr>
            <a:normAutofit fontScale="85000" lnSpcReduction="20000"/>
          </a:bodyPr>
          <a:lstStyle/>
          <a:p>
            <a:endParaRPr lang="sk-SK" dirty="0"/>
          </a:p>
          <a:p>
            <a:r>
              <a:rPr lang="en-US" dirty="0"/>
              <a:t>The city became a coronation town and the seat of kings, archbishops (1543), the nobility and all major organisations and offices.</a:t>
            </a:r>
            <a:endParaRPr lang="sk-SK" dirty="0"/>
          </a:p>
          <a:p>
            <a:r>
              <a:rPr lang="en-US" dirty="0"/>
              <a:t> Between 1536 and 1830, eleven Hungarian kings and queens were crowned at St. Martin</a:t>
            </a:r>
            <a:r>
              <a:rPr lang="sk-SK" dirty="0"/>
              <a:t>.</a:t>
            </a:r>
          </a:p>
          <a:p>
            <a:r>
              <a:rPr lang="sk-SK" dirty="0"/>
              <a:t>T</a:t>
            </a:r>
            <a:r>
              <a:rPr lang="en-US" dirty="0"/>
              <a:t>he city was designated the new capital of Hungary in 1536, after becoming part of the Habsburg monarchy and marking the beginning of a new era. </a:t>
            </a:r>
            <a:endParaRPr lang="sk-SK" dirty="0"/>
          </a:p>
        </p:txBody>
      </p:sp>
      <p:sp>
        <p:nvSpPr>
          <p:cNvPr id="4" name="Zástupný objekt pre obsah 3">
            <a:extLst>
              <a:ext uri="{FF2B5EF4-FFF2-40B4-BE49-F238E27FC236}">
                <a16:creationId xmlns:a16="http://schemas.microsoft.com/office/drawing/2014/main" id="{B64C8BB2-9C1D-4F1C-9396-CAF0AF975C7B}"/>
              </a:ext>
            </a:extLst>
          </p:cNvPr>
          <p:cNvSpPr>
            <a:spLocks noGrp="1"/>
          </p:cNvSpPr>
          <p:nvPr>
            <p:ph sz="half" idx="2"/>
          </p:nvPr>
        </p:nvSpPr>
        <p:spPr/>
        <p:txBody>
          <a:bodyPr>
            <a:normAutofit fontScale="85000" lnSpcReduction="20000"/>
          </a:bodyPr>
          <a:lstStyle/>
          <a:p>
            <a:pPr marL="0" indent="0">
              <a:buNone/>
            </a:pPr>
            <a:r>
              <a:rPr lang="sk-SK" dirty="0"/>
              <a:t> </a:t>
            </a:r>
          </a:p>
        </p:txBody>
      </p:sp>
      <p:pic>
        <p:nvPicPr>
          <p:cNvPr id="5" name="Obrázok 4">
            <a:extLst>
              <a:ext uri="{FF2B5EF4-FFF2-40B4-BE49-F238E27FC236}">
                <a16:creationId xmlns:a16="http://schemas.microsoft.com/office/drawing/2014/main" id="{E903F00E-D4ED-4BF6-BC41-A55424F5C06D}"/>
              </a:ext>
            </a:extLst>
          </p:cNvPr>
          <p:cNvPicPr>
            <a:picLocks noChangeAspect="1"/>
          </p:cNvPicPr>
          <p:nvPr/>
        </p:nvPicPr>
        <p:blipFill>
          <a:blip r:embed="rId2"/>
          <a:stretch>
            <a:fillRect/>
          </a:stretch>
        </p:blipFill>
        <p:spPr>
          <a:xfrm>
            <a:off x="5910469" y="2293333"/>
            <a:ext cx="5870713" cy="3686395"/>
          </a:xfrm>
          <a:prstGeom prst="rect">
            <a:avLst/>
          </a:prstGeom>
        </p:spPr>
      </p:pic>
    </p:spTree>
    <p:extLst>
      <p:ext uri="{BB962C8B-B14F-4D97-AF65-F5344CB8AC3E}">
        <p14:creationId xmlns:p14="http://schemas.microsoft.com/office/powerpoint/2010/main" val="349782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437591-A9A8-4641-BAF0-C629570AB3F7}"/>
              </a:ext>
            </a:extLst>
          </p:cNvPr>
          <p:cNvSpPr>
            <a:spLocks noGrp="1"/>
          </p:cNvSpPr>
          <p:nvPr>
            <p:ph type="title"/>
          </p:nvPr>
        </p:nvSpPr>
        <p:spPr/>
        <p:txBody>
          <a:bodyPr/>
          <a:lstStyle/>
          <a:p>
            <a:r>
              <a:rPr lang="sk-SK" dirty="0">
                <a:solidFill>
                  <a:srgbClr val="FFC000"/>
                </a:solidFill>
              </a:rPr>
              <a:t>Architecture</a:t>
            </a:r>
          </a:p>
        </p:txBody>
      </p:sp>
      <p:sp>
        <p:nvSpPr>
          <p:cNvPr id="3" name="Zástupný objekt pre obsah 2">
            <a:extLst>
              <a:ext uri="{FF2B5EF4-FFF2-40B4-BE49-F238E27FC236}">
                <a16:creationId xmlns:a16="http://schemas.microsoft.com/office/drawing/2014/main" id="{FBB85A01-AC7F-4AAC-8A46-DBE5B43CC275}"/>
              </a:ext>
            </a:extLst>
          </p:cNvPr>
          <p:cNvSpPr>
            <a:spLocks noGrp="1"/>
          </p:cNvSpPr>
          <p:nvPr>
            <p:ph sz="half" idx="1"/>
          </p:nvPr>
        </p:nvSpPr>
        <p:spPr/>
        <p:txBody>
          <a:bodyPr>
            <a:normAutofit fontScale="77500" lnSpcReduction="20000"/>
          </a:bodyPr>
          <a:lstStyle/>
          <a:p>
            <a:r>
              <a:rPr lang="en-US" dirty="0"/>
              <a:t>The cityscape of Bratislava is characterized by medieval towers and grandiose 20th-century buildings, but it underwent profound changes in a construction boom at the start of the 21st century.</a:t>
            </a:r>
            <a:endParaRPr lang="sk-SK" baseline="30000" dirty="0"/>
          </a:p>
          <a:p>
            <a:r>
              <a:rPr lang="en-US" dirty="0"/>
              <a:t>Most historical buildings are concentrated in the Old Town. Bratislava's Town Hall is a complex of three buildings erected in the 14th–15th centuries and now hosts the Bratislava City Museum. </a:t>
            </a:r>
            <a:r>
              <a:rPr lang="en-US" u="sng" dirty="0"/>
              <a:t>Michael's Gate</a:t>
            </a:r>
            <a:r>
              <a:rPr lang="en-US" dirty="0"/>
              <a:t> is the only gate that has been preserved from the medieval fortifications, and it ranks among the oldest of the town's buildings</a:t>
            </a:r>
            <a:endParaRPr lang="sk-SK" dirty="0"/>
          </a:p>
        </p:txBody>
      </p:sp>
      <p:pic>
        <p:nvPicPr>
          <p:cNvPr id="5" name="Zástupný objekt pre obsah 4">
            <a:extLst>
              <a:ext uri="{FF2B5EF4-FFF2-40B4-BE49-F238E27FC236}">
                <a16:creationId xmlns:a16="http://schemas.microsoft.com/office/drawing/2014/main" id="{FC273E8D-E4CF-4A9B-985D-37B6F5979E42}"/>
              </a:ext>
            </a:extLst>
          </p:cNvPr>
          <p:cNvPicPr>
            <a:picLocks noGrp="1" noChangeAspect="1"/>
          </p:cNvPicPr>
          <p:nvPr>
            <p:ph sz="half" idx="2"/>
          </p:nvPr>
        </p:nvPicPr>
        <p:blipFill>
          <a:blip r:embed="rId2"/>
          <a:stretch>
            <a:fillRect/>
          </a:stretch>
        </p:blipFill>
        <p:spPr>
          <a:xfrm>
            <a:off x="6813324" y="2212020"/>
            <a:ext cx="3192067" cy="4262955"/>
          </a:xfrm>
          <a:prstGeom prst="rect">
            <a:avLst/>
          </a:prstGeom>
        </p:spPr>
      </p:pic>
    </p:spTree>
    <p:extLst>
      <p:ext uri="{BB962C8B-B14F-4D97-AF65-F5344CB8AC3E}">
        <p14:creationId xmlns:p14="http://schemas.microsoft.com/office/powerpoint/2010/main" val="4240312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1F4718-ABFC-42AF-B792-981AF4385F89}"/>
              </a:ext>
            </a:extLst>
          </p:cNvPr>
          <p:cNvSpPr>
            <a:spLocks noGrp="1"/>
          </p:cNvSpPr>
          <p:nvPr>
            <p:ph type="title"/>
          </p:nvPr>
        </p:nvSpPr>
        <p:spPr/>
        <p:txBody>
          <a:bodyPr/>
          <a:lstStyle/>
          <a:p>
            <a:r>
              <a:rPr lang="sk-SK" dirty="0">
                <a:solidFill>
                  <a:srgbClr val="FFC000"/>
                </a:solidFill>
              </a:rPr>
              <a:t>Castles</a:t>
            </a:r>
          </a:p>
        </p:txBody>
      </p:sp>
      <p:sp>
        <p:nvSpPr>
          <p:cNvPr id="3" name="Zástupný objekt pre obsah 2">
            <a:extLst>
              <a:ext uri="{FF2B5EF4-FFF2-40B4-BE49-F238E27FC236}">
                <a16:creationId xmlns:a16="http://schemas.microsoft.com/office/drawing/2014/main" id="{BF824D05-133B-4AFD-8772-80B675E6EE54}"/>
              </a:ext>
            </a:extLst>
          </p:cNvPr>
          <p:cNvSpPr>
            <a:spLocks noGrp="1"/>
          </p:cNvSpPr>
          <p:nvPr>
            <p:ph sz="half" idx="1"/>
          </p:nvPr>
        </p:nvSpPr>
        <p:spPr/>
        <p:txBody>
          <a:bodyPr>
            <a:normAutofit fontScale="92500" lnSpcReduction="20000"/>
          </a:bodyPr>
          <a:lstStyle/>
          <a:p>
            <a:r>
              <a:rPr lang="en-US" dirty="0"/>
              <a:t>One of the most prominent structures in the city is Bratislava Castle, situated on a plateau 85 </a:t>
            </a:r>
            <a:r>
              <a:rPr lang="en-US" dirty="0" err="1"/>
              <a:t>metres</a:t>
            </a:r>
            <a:r>
              <a:rPr lang="en-US" dirty="0"/>
              <a:t> above the D</a:t>
            </a:r>
            <a:r>
              <a:rPr lang="sk-SK" dirty="0"/>
              <a:t>anube</a:t>
            </a:r>
            <a:r>
              <a:rPr lang="en-US" dirty="0"/>
              <a:t>.</a:t>
            </a:r>
            <a:endParaRPr lang="sk-SK" dirty="0"/>
          </a:p>
          <a:p>
            <a:r>
              <a:rPr lang="en-US" dirty="0"/>
              <a:t> The castle hill site has been inhabited since the transitional period between the Stone and Bronze ages</a:t>
            </a:r>
            <a:r>
              <a:rPr lang="en-US" baseline="30000" dirty="0"/>
              <a:t>]</a:t>
            </a:r>
            <a:r>
              <a:rPr lang="en-US" dirty="0"/>
              <a:t> and has been the acropolis of a Celtic town, part of the Roman limes Romanus, a huge Slavic fortified settlement, and a political, military and religious centre for Great Moravia.</a:t>
            </a:r>
            <a:endParaRPr lang="sk-SK" dirty="0"/>
          </a:p>
        </p:txBody>
      </p:sp>
      <p:pic>
        <p:nvPicPr>
          <p:cNvPr id="5" name="Zástupný objekt pre obsah 4">
            <a:extLst>
              <a:ext uri="{FF2B5EF4-FFF2-40B4-BE49-F238E27FC236}">
                <a16:creationId xmlns:a16="http://schemas.microsoft.com/office/drawing/2014/main" id="{86A2F8CF-7AAB-4C1A-9901-31DB2827B3C7}"/>
              </a:ext>
            </a:extLst>
          </p:cNvPr>
          <p:cNvPicPr>
            <a:picLocks noGrp="1" noChangeAspect="1"/>
          </p:cNvPicPr>
          <p:nvPr>
            <p:ph sz="half" idx="2"/>
          </p:nvPr>
        </p:nvPicPr>
        <p:blipFill>
          <a:blip r:embed="rId2"/>
          <a:stretch>
            <a:fillRect/>
          </a:stretch>
        </p:blipFill>
        <p:spPr>
          <a:xfrm>
            <a:off x="6813324" y="2857811"/>
            <a:ext cx="4320330" cy="2867128"/>
          </a:xfrm>
          <a:prstGeom prst="rect">
            <a:avLst/>
          </a:prstGeom>
        </p:spPr>
      </p:pic>
    </p:spTree>
    <p:extLst>
      <p:ext uri="{BB962C8B-B14F-4D97-AF65-F5344CB8AC3E}">
        <p14:creationId xmlns:p14="http://schemas.microsoft.com/office/powerpoint/2010/main" val="4231566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BF9930-99E4-4580-9DE2-F82551513A76}"/>
              </a:ext>
            </a:extLst>
          </p:cNvPr>
          <p:cNvSpPr>
            <a:spLocks noGrp="1"/>
          </p:cNvSpPr>
          <p:nvPr>
            <p:ph type="title"/>
          </p:nvPr>
        </p:nvSpPr>
        <p:spPr/>
        <p:txBody>
          <a:bodyPr/>
          <a:lstStyle/>
          <a:p>
            <a:r>
              <a:rPr lang="sk-SK" dirty="0">
                <a:solidFill>
                  <a:srgbClr val="FFC000"/>
                </a:solidFill>
              </a:rPr>
              <a:t>Devin</a:t>
            </a:r>
          </a:p>
        </p:txBody>
      </p:sp>
      <p:sp>
        <p:nvSpPr>
          <p:cNvPr id="3" name="Zástupný objekt pre obsah 2">
            <a:extLst>
              <a:ext uri="{FF2B5EF4-FFF2-40B4-BE49-F238E27FC236}">
                <a16:creationId xmlns:a16="http://schemas.microsoft.com/office/drawing/2014/main" id="{9F5E3AE5-CD55-42DE-A5BF-BA6FD9E49C83}"/>
              </a:ext>
            </a:extLst>
          </p:cNvPr>
          <p:cNvSpPr>
            <a:spLocks noGrp="1"/>
          </p:cNvSpPr>
          <p:nvPr>
            <p:ph sz="half" idx="1"/>
          </p:nvPr>
        </p:nvSpPr>
        <p:spPr/>
        <p:txBody>
          <a:bodyPr>
            <a:normAutofit fontScale="77500" lnSpcReduction="20000"/>
          </a:bodyPr>
          <a:lstStyle/>
          <a:p>
            <a:r>
              <a:rPr lang="en-US" dirty="0"/>
              <a:t>The ruined and recently renovated Devín Castle is in the borough of D</a:t>
            </a:r>
            <a:r>
              <a:rPr lang="sk-SK" dirty="0"/>
              <a:t>evín</a:t>
            </a:r>
            <a:r>
              <a:rPr lang="en-US" dirty="0"/>
              <a:t>, on top of a rock where the Morava River, which forms the border between Austria and Slovakia, enters the Danube. It is one of the most important Slovak archaeological sites and contains a museum dedicated to its history. Due to its strategic location, Devín Castle was a very important frontier castle of Great Moravia and the early Hungarian state. It was destroyed by Napoleon's troops in 1809.</a:t>
            </a:r>
            <a:endParaRPr lang="sk-SK" dirty="0"/>
          </a:p>
          <a:p>
            <a:r>
              <a:rPr lang="en-US" dirty="0"/>
              <a:t>It is an important symbol of Slovak and Slavic history.</a:t>
            </a:r>
            <a:endParaRPr lang="sk-SK" dirty="0"/>
          </a:p>
        </p:txBody>
      </p:sp>
      <p:pic>
        <p:nvPicPr>
          <p:cNvPr id="5" name="Zástupný objekt pre obsah 4">
            <a:extLst>
              <a:ext uri="{FF2B5EF4-FFF2-40B4-BE49-F238E27FC236}">
                <a16:creationId xmlns:a16="http://schemas.microsoft.com/office/drawing/2014/main" id="{2028B7E7-F247-4DC0-8681-A1C1E20E9EC8}"/>
              </a:ext>
            </a:extLst>
          </p:cNvPr>
          <p:cNvPicPr>
            <a:picLocks noGrp="1" noChangeAspect="1"/>
          </p:cNvPicPr>
          <p:nvPr>
            <p:ph sz="half" idx="2"/>
          </p:nvPr>
        </p:nvPicPr>
        <p:blipFill>
          <a:blip r:embed="rId2"/>
          <a:stretch>
            <a:fillRect/>
          </a:stretch>
        </p:blipFill>
        <p:spPr>
          <a:xfrm>
            <a:off x="6335636" y="3019984"/>
            <a:ext cx="5176044" cy="3025995"/>
          </a:xfrm>
          <a:prstGeom prst="rect">
            <a:avLst/>
          </a:prstGeom>
        </p:spPr>
      </p:pic>
    </p:spTree>
    <p:extLst>
      <p:ext uri="{BB962C8B-B14F-4D97-AF65-F5344CB8AC3E}">
        <p14:creationId xmlns:p14="http://schemas.microsoft.com/office/powerpoint/2010/main" val="3730984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5831DE-9EC9-4AFD-9ADE-E636103DD5D0}"/>
              </a:ext>
            </a:extLst>
          </p:cNvPr>
          <p:cNvSpPr>
            <a:spLocks noGrp="1"/>
          </p:cNvSpPr>
          <p:nvPr>
            <p:ph type="title"/>
          </p:nvPr>
        </p:nvSpPr>
        <p:spPr/>
        <p:txBody>
          <a:bodyPr/>
          <a:lstStyle/>
          <a:p>
            <a:r>
              <a:rPr lang="sk-SK" dirty="0">
                <a:solidFill>
                  <a:srgbClr val="FFC000"/>
                </a:solidFill>
              </a:rPr>
              <a:t>Important Buildings</a:t>
            </a:r>
          </a:p>
        </p:txBody>
      </p:sp>
      <p:sp>
        <p:nvSpPr>
          <p:cNvPr id="3" name="Zástupný objekt pre obsah 2">
            <a:extLst>
              <a:ext uri="{FF2B5EF4-FFF2-40B4-BE49-F238E27FC236}">
                <a16:creationId xmlns:a16="http://schemas.microsoft.com/office/drawing/2014/main" id="{EA44B822-BD4F-4B56-B642-61EA2ECC956E}"/>
              </a:ext>
            </a:extLst>
          </p:cNvPr>
          <p:cNvSpPr>
            <a:spLocks noGrp="1"/>
          </p:cNvSpPr>
          <p:nvPr>
            <p:ph sz="half" idx="1"/>
          </p:nvPr>
        </p:nvSpPr>
        <p:spPr>
          <a:xfrm>
            <a:off x="508041" y="2336873"/>
            <a:ext cx="4698358" cy="3599316"/>
          </a:xfrm>
        </p:spPr>
        <p:txBody>
          <a:bodyPr>
            <a:normAutofit fontScale="77500" lnSpcReduction="20000"/>
          </a:bodyPr>
          <a:lstStyle/>
          <a:p>
            <a:r>
              <a:rPr lang="en-US" dirty="0"/>
              <a:t>Bratislava is the seat of the Slovak National </a:t>
            </a:r>
            <a:r>
              <a:rPr lang="sk-SK" dirty="0"/>
              <a:t>The</a:t>
            </a:r>
            <a:r>
              <a:rPr lang="en-US" dirty="0"/>
              <a:t>atre, housed in two buildings. </a:t>
            </a:r>
            <a:endParaRPr lang="sk-SK" dirty="0"/>
          </a:p>
          <a:p>
            <a:r>
              <a:rPr lang="en-US" dirty="0"/>
              <a:t>The first is a Neo-Renaissance theatre building situated in the Old Town at the end of Hviezdoslav Square.</a:t>
            </a:r>
            <a:endParaRPr lang="sk-SK" dirty="0"/>
          </a:p>
          <a:p>
            <a:r>
              <a:rPr lang="en-US" dirty="0"/>
              <a:t>The new building, opened to the public in 2007, is on the riverfro</a:t>
            </a:r>
            <a:r>
              <a:rPr lang="sk-SK" dirty="0"/>
              <a:t>nt.</a:t>
            </a:r>
            <a:r>
              <a:rPr lang="en-US" dirty="0"/>
              <a:t>The theatre has three ensembles: opera, ballet and drama. Smaller theatres include the Bratislava Puppet Theatre, the Astorka Korzo '90 theatre, the Arena Theatre, L+S Studio, and the Naive Theatre of Radošina.</a:t>
            </a:r>
            <a:endParaRPr lang="sk-SK" dirty="0"/>
          </a:p>
        </p:txBody>
      </p:sp>
      <p:pic>
        <p:nvPicPr>
          <p:cNvPr id="5" name="Zástupný objekt pre obsah 4">
            <a:extLst>
              <a:ext uri="{FF2B5EF4-FFF2-40B4-BE49-F238E27FC236}">
                <a16:creationId xmlns:a16="http://schemas.microsoft.com/office/drawing/2014/main" id="{92F71728-A764-4DCB-B911-48496C84FFC8}"/>
              </a:ext>
            </a:extLst>
          </p:cNvPr>
          <p:cNvPicPr>
            <a:picLocks noGrp="1" noChangeAspect="1"/>
          </p:cNvPicPr>
          <p:nvPr>
            <p:ph sz="half" idx="2"/>
          </p:nvPr>
        </p:nvPicPr>
        <p:blipFill>
          <a:blip r:embed="rId2"/>
          <a:stretch>
            <a:fillRect/>
          </a:stretch>
        </p:blipFill>
        <p:spPr>
          <a:xfrm>
            <a:off x="5819637" y="2338726"/>
            <a:ext cx="4700588" cy="3133725"/>
          </a:xfrm>
          <a:prstGeom prst="rect">
            <a:avLst/>
          </a:prstGeom>
        </p:spPr>
      </p:pic>
    </p:spTree>
    <p:extLst>
      <p:ext uri="{BB962C8B-B14F-4D97-AF65-F5344CB8AC3E}">
        <p14:creationId xmlns:p14="http://schemas.microsoft.com/office/powerpoint/2010/main" val="2010882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7C82B4-6A7F-4034-8A12-0A79F0FB34DD}"/>
              </a:ext>
            </a:extLst>
          </p:cNvPr>
          <p:cNvSpPr>
            <a:spLocks noGrp="1"/>
          </p:cNvSpPr>
          <p:nvPr>
            <p:ph type="title"/>
          </p:nvPr>
        </p:nvSpPr>
        <p:spPr/>
        <p:txBody>
          <a:bodyPr/>
          <a:lstStyle/>
          <a:p>
            <a:r>
              <a:rPr lang="sk-SK" dirty="0">
                <a:solidFill>
                  <a:srgbClr val="FFC000"/>
                </a:solidFill>
              </a:rPr>
              <a:t>Transport</a:t>
            </a:r>
          </a:p>
        </p:txBody>
      </p:sp>
      <p:sp>
        <p:nvSpPr>
          <p:cNvPr id="3" name="Zástupný objekt pre obsah 2">
            <a:extLst>
              <a:ext uri="{FF2B5EF4-FFF2-40B4-BE49-F238E27FC236}">
                <a16:creationId xmlns:a16="http://schemas.microsoft.com/office/drawing/2014/main" id="{A529865D-FC5C-48B8-BF3C-83BF9E2F6936}"/>
              </a:ext>
            </a:extLst>
          </p:cNvPr>
          <p:cNvSpPr>
            <a:spLocks noGrp="1"/>
          </p:cNvSpPr>
          <p:nvPr>
            <p:ph sz="half" idx="1"/>
          </p:nvPr>
        </p:nvSpPr>
        <p:spPr/>
        <p:txBody>
          <a:bodyPr>
            <a:normAutofit fontScale="85000" lnSpcReduction="20000"/>
          </a:bodyPr>
          <a:lstStyle/>
          <a:p>
            <a:r>
              <a:rPr lang="en-US" dirty="0"/>
              <a:t>Bratislava's M. R. Štefánik Airport is the main international airport in Slovakia.</a:t>
            </a:r>
            <a:endParaRPr lang="sk-SK" dirty="0"/>
          </a:p>
          <a:p>
            <a:r>
              <a:rPr lang="en-US" dirty="0"/>
              <a:t>The airport is located 9 kilometres north-east of the city centre.</a:t>
            </a:r>
            <a:endParaRPr lang="sk-SK" dirty="0"/>
          </a:p>
          <a:p>
            <a:r>
              <a:rPr lang="en-US" dirty="0"/>
              <a:t>It serves civil and governmental, scheduled and unscheduled domestic and international flights.</a:t>
            </a:r>
            <a:endParaRPr lang="sk-SK" dirty="0"/>
          </a:p>
          <a:p>
            <a:r>
              <a:rPr lang="en-US" dirty="0"/>
              <a:t>The current runways support the landing for all common types of aircraft.</a:t>
            </a:r>
            <a:endParaRPr lang="sk-SK" dirty="0"/>
          </a:p>
          <a:p>
            <a:r>
              <a:rPr lang="en-US" dirty="0"/>
              <a:t>It served 2,024,000 passengers in 2007.</a:t>
            </a:r>
            <a:endParaRPr lang="sk-SK" dirty="0"/>
          </a:p>
        </p:txBody>
      </p:sp>
      <p:pic>
        <p:nvPicPr>
          <p:cNvPr id="5" name="Zástupný objekt pre obsah 4">
            <a:extLst>
              <a:ext uri="{FF2B5EF4-FFF2-40B4-BE49-F238E27FC236}">
                <a16:creationId xmlns:a16="http://schemas.microsoft.com/office/drawing/2014/main" id="{F98DC5CF-DB72-4C6D-867C-CE2CDC0D4406}"/>
              </a:ext>
            </a:extLst>
          </p:cNvPr>
          <p:cNvPicPr>
            <a:picLocks noGrp="1" noChangeAspect="1"/>
          </p:cNvPicPr>
          <p:nvPr>
            <p:ph sz="half" idx="2"/>
          </p:nvPr>
        </p:nvPicPr>
        <p:blipFill>
          <a:blip r:embed="rId2"/>
          <a:stretch>
            <a:fillRect/>
          </a:stretch>
        </p:blipFill>
        <p:spPr>
          <a:xfrm>
            <a:off x="5742060" y="2719561"/>
            <a:ext cx="5769620" cy="2859605"/>
          </a:xfrm>
          <a:prstGeom prst="rect">
            <a:avLst/>
          </a:prstGeom>
        </p:spPr>
      </p:pic>
    </p:spTree>
    <p:extLst>
      <p:ext uri="{BB962C8B-B14F-4D97-AF65-F5344CB8AC3E}">
        <p14:creationId xmlns:p14="http://schemas.microsoft.com/office/powerpoint/2010/main" val="560044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AD7E11-F864-463F-A2AA-735C8E5FA446}"/>
              </a:ext>
            </a:extLst>
          </p:cNvPr>
          <p:cNvSpPr>
            <a:spLocks noGrp="1"/>
          </p:cNvSpPr>
          <p:nvPr>
            <p:ph type="title"/>
          </p:nvPr>
        </p:nvSpPr>
        <p:spPr/>
        <p:txBody>
          <a:bodyPr/>
          <a:lstStyle/>
          <a:p>
            <a:r>
              <a:rPr lang="sk-SK" dirty="0">
                <a:solidFill>
                  <a:srgbClr val="FFC000"/>
                </a:solidFill>
              </a:rPr>
              <a:t>Sport</a:t>
            </a:r>
          </a:p>
        </p:txBody>
      </p:sp>
      <p:sp>
        <p:nvSpPr>
          <p:cNvPr id="3" name="Zástupný objekt pre obsah 2">
            <a:extLst>
              <a:ext uri="{FF2B5EF4-FFF2-40B4-BE49-F238E27FC236}">
                <a16:creationId xmlns:a16="http://schemas.microsoft.com/office/drawing/2014/main" id="{C852D655-D54E-49B2-BC01-1FC5E37ECAAE}"/>
              </a:ext>
            </a:extLst>
          </p:cNvPr>
          <p:cNvSpPr>
            <a:spLocks noGrp="1"/>
          </p:cNvSpPr>
          <p:nvPr>
            <p:ph sz="half" idx="1"/>
          </p:nvPr>
        </p:nvSpPr>
        <p:spPr/>
        <p:txBody>
          <a:bodyPr>
            <a:noAutofit/>
          </a:bodyPr>
          <a:lstStyle/>
          <a:p>
            <a:r>
              <a:rPr lang="en-US" sz="2000" dirty="0"/>
              <a:t>Football is currently represented by the only club playing in the top Slovak football league, the Fortuna Liga.</a:t>
            </a:r>
            <a:endParaRPr lang="sk-SK" sz="2000" dirty="0"/>
          </a:p>
          <a:p>
            <a:r>
              <a:rPr lang="en-US" sz="2000" dirty="0"/>
              <a:t>ŠK Slovan Bratislava, founded in 1919, has its home ground at the Tehelné pole stadium. </a:t>
            </a:r>
            <a:endParaRPr lang="sk-SK" sz="2000" dirty="0"/>
          </a:p>
          <a:p>
            <a:r>
              <a:rPr lang="en-US" sz="2000" dirty="0"/>
              <a:t>ŠK Slovan is the most successful football club in Slovak history, being the only club from the former Czechoslovakia to win the European football competition the Cup Winners' Cup, in 1969.</a:t>
            </a:r>
            <a:endParaRPr lang="sk-SK" sz="2000" dirty="0"/>
          </a:p>
        </p:txBody>
      </p:sp>
      <p:sp>
        <p:nvSpPr>
          <p:cNvPr id="5" name="Zástupný objekt pre obsah 4">
            <a:extLst>
              <a:ext uri="{FF2B5EF4-FFF2-40B4-BE49-F238E27FC236}">
                <a16:creationId xmlns:a16="http://schemas.microsoft.com/office/drawing/2014/main" id="{7EE69E79-DD42-49F1-B849-A22817680350}"/>
              </a:ext>
            </a:extLst>
          </p:cNvPr>
          <p:cNvSpPr>
            <a:spLocks noGrp="1"/>
          </p:cNvSpPr>
          <p:nvPr>
            <p:ph sz="half" idx="2"/>
          </p:nvPr>
        </p:nvSpPr>
        <p:spPr/>
        <p:txBody>
          <a:bodyPr>
            <a:noAutofit/>
          </a:bodyPr>
          <a:lstStyle/>
          <a:p>
            <a:r>
              <a:rPr lang="en-US" sz="1800" dirty="0"/>
              <a:t>Bratislava is home to three winter sports arenas: Ondrej Nepela Winter Sports Stadium, V. Dzurilla Winter Sports Stadium, and Dúbravka Winter Sports Stadium.</a:t>
            </a:r>
            <a:endParaRPr lang="sk-SK" sz="1800" dirty="0"/>
          </a:p>
          <a:p>
            <a:r>
              <a:rPr lang="en-US" sz="1800" dirty="0"/>
              <a:t>The HC Slovan Bratislava ice hockey team has represented Bratislava from the 2012–13 season in the Kontinental Hockey League.</a:t>
            </a:r>
            <a:endParaRPr lang="sk-SK" sz="1800" dirty="0"/>
          </a:p>
          <a:p>
            <a:r>
              <a:rPr lang="en-US" sz="1800" dirty="0" err="1"/>
              <a:t>Slovnaft</a:t>
            </a:r>
            <a:r>
              <a:rPr lang="en-US" sz="1800" dirty="0"/>
              <a:t> Arena, a part of Ondrej Nepela Winter Sports Stadium, is home to HC Slovan. The Ice Hockey World Championships in 1959 and 1992 were played in Bratislava, and the 2011 World Championship were held in Bratislava and Košice, for which a new arena was built.</a:t>
            </a:r>
            <a:endParaRPr lang="sk-SK" sz="1800" baseline="30000" dirty="0"/>
          </a:p>
          <a:p>
            <a:r>
              <a:rPr lang="en-US" sz="1800" dirty="0"/>
              <a:t>The city also played host to the World Championship in 2019.</a:t>
            </a:r>
            <a:endParaRPr lang="sk-SK" sz="1800" dirty="0"/>
          </a:p>
        </p:txBody>
      </p:sp>
    </p:spTree>
    <p:extLst>
      <p:ext uri="{BB962C8B-B14F-4D97-AF65-F5344CB8AC3E}">
        <p14:creationId xmlns:p14="http://schemas.microsoft.com/office/powerpoint/2010/main" val="2010824689"/>
      </p:ext>
    </p:extLst>
  </p:cSld>
  <p:clrMapOvr>
    <a:masterClrMapping/>
  </p:clrMapOvr>
</p:sld>
</file>

<file path=ppt/theme/theme1.xml><?xml version="1.0" encoding="utf-8"?>
<a:theme xmlns:a="http://schemas.openxmlformats.org/drawingml/2006/main" name="Berlí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TM04033917[[fn=Berlín]]</Template>
  <TotalTime>74</TotalTime>
  <Words>787</Words>
  <Application>Microsoft Office PowerPoint</Application>
  <PresentationFormat>Širokouhlá</PresentationFormat>
  <Paragraphs>49</Paragraphs>
  <Slides>12</Slides>
  <Notes>0</Notes>
  <HiddenSlides>0</HiddenSlides>
  <MMClips>0</MMClips>
  <ScaleCrop>false</ScaleCrop>
  <HeadingPairs>
    <vt:vector size="6" baseType="variant">
      <vt:variant>
        <vt:lpstr>Použité písma</vt:lpstr>
      </vt:variant>
      <vt:variant>
        <vt:i4>2</vt:i4>
      </vt:variant>
      <vt:variant>
        <vt:lpstr>Motív</vt:lpstr>
      </vt:variant>
      <vt:variant>
        <vt:i4>1</vt:i4>
      </vt:variant>
      <vt:variant>
        <vt:lpstr>Nadpisy snímok</vt:lpstr>
      </vt:variant>
      <vt:variant>
        <vt:i4>12</vt:i4>
      </vt:variant>
    </vt:vector>
  </HeadingPairs>
  <TitlesOfParts>
    <vt:vector size="15" baseType="lpstr">
      <vt:lpstr>Arial</vt:lpstr>
      <vt:lpstr>Trebuchet MS</vt:lpstr>
      <vt:lpstr>Berlín</vt:lpstr>
      <vt:lpstr>Bratislava</vt:lpstr>
      <vt:lpstr>Information</vt:lpstr>
      <vt:lpstr>History</vt:lpstr>
      <vt:lpstr>Architecture</vt:lpstr>
      <vt:lpstr>Castles</vt:lpstr>
      <vt:lpstr>Devin</vt:lpstr>
      <vt:lpstr>Important Buildings</vt:lpstr>
      <vt:lpstr>Transport</vt:lpstr>
      <vt:lpstr>Sport</vt:lpstr>
      <vt:lpstr>Prezentácia programu PowerPoint</vt:lpstr>
      <vt:lpstr>Thank you for your attention </vt:lpstr>
      <vt:lpstr>Presentation was made by: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Bratislava</dc:title>
  <dc:creator>Miroslava Hromádková</dc:creator>
  <cp:lastModifiedBy>Andrea Iróová</cp:lastModifiedBy>
  <cp:revision>11</cp:revision>
  <dcterms:created xsi:type="dcterms:W3CDTF">2022-05-10T09:48:18Z</dcterms:created>
  <dcterms:modified xsi:type="dcterms:W3CDTF">2022-08-31T10:34:09Z</dcterms:modified>
</cp:coreProperties>
</file>