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2" r:id="rId18"/>
    <p:sldId id="273"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38" autoAdjust="0"/>
  </p:normalViewPr>
  <p:slideViewPr>
    <p:cSldViewPr>
      <p:cViewPr varScale="1">
        <p:scale>
          <a:sx n="65" d="100"/>
          <a:sy n="65" d="100"/>
        </p:scale>
        <p:origin x="14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F06509-8C12-4CC2-ABC7-8116ADD9697F}" type="datetime1">
              <a:rPr lang="en-US" smtClean="0"/>
              <a:t>12/20/2019</a:t>
            </a:fld>
            <a:endParaRPr lang="en-US"/>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E10E58-6CAA-4E85-A757-70DB3E8F1218}" type="slidenum">
              <a:rPr lang="en-US" smtClean="0"/>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2EA13-32A1-4428-B8F4-2DE14706425C}" type="datetime1">
              <a:rPr lang="en-US" smtClean="0"/>
              <a:t>12/20/2019</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74705-4948-4D9E-A7A4-78313168C4B9}" type="slidenum">
              <a:rPr lang="en-US" smtClean="0"/>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Triunghi drep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u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o-RO"/>
              <a:t>Faceți clic pentru a edita stilul de titlu Coordonator</a:t>
            </a:r>
            <a:endParaRPr kumimoji="0" lang="en-US"/>
          </a:p>
        </p:txBody>
      </p:sp>
      <p:sp>
        <p:nvSpPr>
          <p:cNvPr id="17" name="Subtitlu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a:t>Faceți clic pentru editarea stilului de subtitlu al coordonatorului</a:t>
            </a:r>
            <a:endParaRPr kumimoji="0" lang="en-US"/>
          </a:p>
        </p:txBody>
      </p:sp>
      <p:grpSp>
        <p:nvGrpSpPr>
          <p:cNvPr id="2" name="Grupare 1"/>
          <p:cNvGrpSpPr/>
          <p:nvPr/>
        </p:nvGrpSpPr>
        <p:grpSpPr>
          <a:xfrm>
            <a:off x="-3765" y="4953000"/>
            <a:ext cx="9147765" cy="1912088"/>
            <a:chOff x="-3765" y="4832896"/>
            <a:chExt cx="9147765" cy="2032192"/>
          </a:xfrm>
        </p:grpSpPr>
        <p:sp>
          <p:nvSpPr>
            <p:cNvPr id="7" name="Formă liberă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ă liberă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ă liberă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ector drep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ubstituent dată 29"/>
          <p:cNvSpPr>
            <a:spLocks noGrp="1"/>
          </p:cNvSpPr>
          <p:nvPr>
            <p:ph type="dt" sz="half" idx="10"/>
          </p:nvPr>
        </p:nvSpPr>
        <p:spPr/>
        <p:txBody>
          <a:bodyPr/>
          <a:lstStyle>
            <a:lvl1pPr>
              <a:defRPr>
                <a:solidFill>
                  <a:srgbClr val="FFFFFF"/>
                </a:solidFill>
              </a:defRPr>
            </a:lvl1pPr>
            <a:extLst/>
          </a:lstStyle>
          <a:p>
            <a:fld id="{AAA918E8-48AA-4861-9926-695EA0F68086}" type="datetime1">
              <a:rPr lang="en-US" smtClean="0"/>
              <a:t>12/20/2019</a:t>
            </a:fld>
            <a:endParaRPr lang="en-US"/>
          </a:p>
        </p:txBody>
      </p:sp>
      <p:sp>
        <p:nvSpPr>
          <p:cNvPr id="19" name="Substituent subsol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ubstituent număr diapozitiv 26"/>
          <p:cNvSpPr>
            <a:spLocks noGrp="1"/>
          </p:cNvSpPr>
          <p:nvPr>
            <p:ph type="sldNum" sz="quarter" idx="12"/>
          </p:nvPr>
        </p:nvSpPr>
        <p:spPr/>
        <p:txBody>
          <a:bodyPr/>
          <a:lstStyle>
            <a:lvl1pPr>
              <a:defRPr>
                <a:solidFill>
                  <a:srgbClr val="FFFFFF"/>
                </a:solidFill>
              </a:defRPr>
            </a:lvl1pPr>
            <a:extLst/>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1481329"/>
            <a:ext cx="8229600" cy="4386071"/>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AEE0F3C-6DF0-49A8-BF5D-E700AB9D111D}" type="datetime1">
              <a:rPr lang="en-US" smtClean="0"/>
              <a:t>12/20/2019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44013" y="274640"/>
            <a:ext cx="1777470" cy="5592761"/>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274641"/>
            <a:ext cx="6324600" cy="5592760"/>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93B57335-12E8-4B88-AAC6-94431D524EA6}" type="datetime1">
              <a:rPr lang="en-US" smtClean="0"/>
              <a:t>12/20/2019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76D3B3DE-3AA8-484D-9D9C-DA387A20AA45}" type="datetime1">
              <a:rPr lang="en-US" smtClean="0"/>
              <a:t>12/20/2019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
        <p:nvSpPr>
          <p:cNvPr id="7" name="Titlu 6"/>
          <p:cNvSpPr>
            <a:spLocks noGrp="1"/>
          </p:cNvSpPr>
          <p:nvPr>
            <p:ph type="title"/>
          </p:nvPr>
        </p:nvSpPr>
        <p:spPr/>
        <p:txBody>
          <a:bodyPr rtlCol="0"/>
          <a:lstStyle/>
          <a:p>
            <a:r>
              <a:rPr kumimoji="0" lang="ro-RO"/>
              <a:t>Faceți clic pentru a edita stilul de titlu Coordonator</a:t>
            </a:r>
            <a:endParaRPr kumimoji="0"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p:txBody>
          <a:bodyPr/>
          <a:lstStyle/>
          <a:p>
            <a:fld id="{4661C9CF-F121-4408-8001-BE06B4A7AF10}" type="datetime1">
              <a:rPr lang="en-US" smtClean="0"/>
              <a:t>12/20/2019</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
        <p:nvSpPr>
          <p:cNvPr id="7" name="În zigzag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În zigzag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conținut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9F470AB6-2F24-446C-A3F7-0E2FC89BF27E}" type="datetime1">
              <a:rPr lang="en-US" smtClean="0"/>
              <a:t>12/20/2019</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
        <p:nvSpPr>
          <p:cNvPr id="8" name="Titlu 7"/>
          <p:cNvSpPr>
            <a:spLocks noGrp="1"/>
          </p:cNvSpPr>
          <p:nvPr>
            <p:ph type="title"/>
          </p:nvPr>
        </p:nvSpPr>
        <p:spPr/>
        <p:txBody>
          <a:bodyPr rtlCol="0"/>
          <a:lstStyle/>
          <a:p>
            <a:r>
              <a:rPr kumimoji="0" lang="ro-RO"/>
              <a:t>Faceți clic pentru a edita stilul de titlu Coordonator</a:t>
            </a:r>
            <a:endParaRPr kumimoji="0"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extLst/>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a:t>Faceți clic pentru a edita stilurile de text Coordonator</a:t>
            </a:r>
          </a:p>
        </p:txBody>
      </p:sp>
      <p:sp>
        <p:nvSpPr>
          <p:cNvPr id="5" name="Substituent conținut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6" name="Substituent conținut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0"/>
          </p:nvPr>
        </p:nvSpPr>
        <p:spPr/>
        <p:txBody>
          <a:bodyPr/>
          <a:lstStyle/>
          <a:p>
            <a:fld id="{88869938-F97C-4D59-A809-E2FBD1872BA2}" type="datetime1">
              <a:rPr lang="en-US" smtClean="0"/>
              <a:t>12/20/2019</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p>
            <a:fld id="{CB7E6324-DACA-4897-B60C-4614D2BD7CAC}" type="datetime1">
              <a:rPr lang="en-US" smtClean="0"/>
              <a:t>12/20/2019</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a:t>
            </a:fld>
            <a:endParaRPr lang="en-US"/>
          </a:p>
        </p:txBody>
      </p:sp>
      <p:sp>
        <p:nvSpPr>
          <p:cNvPr id="6" name="Titlu 5"/>
          <p:cNvSpPr>
            <a:spLocks noGrp="1"/>
          </p:cNvSpPr>
          <p:nvPr>
            <p:ph type="title"/>
          </p:nvPr>
        </p:nvSpPr>
        <p:spPr/>
        <p:txBody>
          <a:bodyPr rtlCol="0"/>
          <a:lstStyle/>
          <a:p>
            <a:r>
              <a:rPr kumimoji="0" lang="ro-RO"/>
              <a:t>Faceți clic pentru a edita stilul de titlu Coordonator</a:t>
            </a:r>
            <a:endParaRPr kumimoji="0"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D6B7683E-B937-42E9-AD8F-1942973919E7}" type="datetime1">
              <a:rPr lang="en-US" smtClean="0"/>
              <a:t>12/20/2019</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o-RO"/>
              <a:t>Faceți clic pentru a edita stilurile de text Coordonator</a:t>
            </a:r>
          </a:p>
        </p:txBody>
      </p:sp>
      <p:sp>
        <p:nvSpPr>
          <p:cNvPr id="4" name="Substituent conținut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a:xfrm>
            <a:off x="6727032" y="6407944"/>
            <a:ext cx="1920240" cy="365760"/>
          </a:xfrm>
        </p:spPr>
        <p:txBody>
          <a:bodyPr/>
          <a:lstStyle/>
          <a:p>
            <a:fld id="{202D95B1-F267-483B-96E9-585D56F7DEA6}" type="datetime1">
              <a:rPr lang="en-US" smtClean="0"/>
              <a:t>12/20/2019</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o-RO"/>
              <a:t>Faceți clic pentru a edita stilurile de text Coordonator</a:t>
            </a:r>
          </a:p>
        </p:txBody>
      </p:sp>
      <p:sp>
        <p:nvSpPr>
          <p:cNvPr id="3" name="Substituent i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o-RO"/>
              <a:t>Faceți clic pe pictogramă pentru a adăuga o imagine</a:t>
            </a:r>
            <a:endParaRPr kumimoji="0" lang="en-US" dirty="0"/>
          </a:p>
        </p:txBody>
      </p:sp>
      <p:sp>
        <p:nvSpPr>
          <p:cNvPr id="5" name="Substituent dată 4"/>
          <p:cNvSpPr>
            <a:spLocks noGrp="1"/>
          </p:cNvSpPr>
          <p:nvPr>
            <p:ph type="dt" sz="half" idx="10"/>
          </p:nvPr>
        </p:nvSpPr>
        <p:spPr/>
        <p:txBody>
          <a:bodyPr/>
          <a:lstStyle>
            <a:lvl1pPr>
              <a:defRPr>
                <a:solidFill>
                  <a:schemeClr val="tx1"/>
                </a:solidFill>
              </a:defRPr>
            </a:lvl1pPr>
            <a:extLst/>
          </a:lstStyle>
          <a:p>
            <a:fld id="{EB091039-1AB9-4A86-924F-973360E2BA94}" type="datetime1">
              <a:rPr lang="en-US" smtClean="0"/>
              <a:t>12/20/2019</a:t>
            </a:fld>
            <a:endParaRPr lang="en-US"/>
          </a:p>
        </p:txBody>
      </p:sp>
      <p:sp>
        <p:nvSpPr>
          <p:cNvPr id="6" name="Substituent subsol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ubstituent număr diapozitiv 6"/>
          <p:cNvSpPr>
            <a:spLocks noGrp="1"/>
          </p:cNvSpPr>
          <p:nvPr>
            <p:ph type="sldNum" sz="quarter" idx="12"/>
          </p:nvPr>
        </p:nvSpPr>
        <p:spPr/>
        <p:txBody>
          <a:bodyPr/>
          <a:lstStyle>
            <a:lvl1pPr>
              <a:defRPr>
                <a:solidFill>
                  <a:schemeClr val="tx1"/>
                </a:solidFill>
              </a:defRPr>
            </a:lvl1pPr>
            <a:extLst/>
          </a:lstStyle>
          <a:p>
            <a:fld id="{1E923D44-A265-4C35-B3D9-34A1C005FE0F}" type="slidenum">
              <a:rPr lang="en-US" smtClean="0"/>
              <a:pPr/>
              <a:t>‹#›</a:t>
            </a:fld>
            <a:endParaRPr lang="en-US"/>
          </a:p>
        </p:txBody>
      </p:sp>
      <p:sp>
        <p:nvSpPr>
          <p:cNvPr id="2" name="Titlu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o-RO"/>
              <a:t>Faceți clic pentru a edita stilul de titlu Coordonator</a:t>
            </a:r>
            <a:endParaRPr kumimoji="0" lang="en-US"/>
          </a:p>
        </p:txBody>
      </p:sp>
      <p:sp>
        <p:nvSpPr>
          <p:cNvPr id="8" name="Formă liberă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ă liberă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unghi drep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ector drep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În zigzag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În zigzag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ormă liberă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ă liberă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unghi drep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ector drep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ubstituent titl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o-RO"/>
              <a:t>Faceți clic pentru a edita stilul de titlu Coordonator</a:t>
            </a:r>
            <a:endParaRPr kumimoji="0" lang="en-US"/>
          </a:p>
        </p:txBody>
      </p:sp>
      <p:sp>
        <p:nvSpPr>
          <p:cNvPr id="30" name="Substituent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0" name="Substituent dată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F2311A-B35F-431D-9599-84E9C0FFD0F8}" type="datetime1">
              <a:rPr lang="en-US" smtClean="0"/>
              <a:t>12/20/2019</a:t>
            </a:fld>
            <a:endParaRPr lang="en-US"/>
          </a:p>
        </p:txBody>
      </p:sp>
      <p:sp>
        <p:nvSpPr>
          <p:cNvPr id="22" name="Substituent subsol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ubstituent număr diapozitiv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923D44-A265-4C35-B3D9-34A1C005FE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5GhJKBB5P8" TargetMode="External"/><Relationship Id="rId2" Type="http://schemas.openxmlformats.org/officeDocument/2006/relationships/hyperlink" Target="https://www.newsweek.com/scientists-set-world-record-living-underwater-29118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okeanosgroup.com/blog/uncategorized/5-psychological-reasons-why-humans-love-wa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ikipedia.org/"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5" Type="http://schemas.openxmlformats.org/officeDocument/2006/relationships/hyperlink" Target="https://www.newsweek.com/" TargetMode="External"/><Relationship Id="rId4" Type="http://schemas.openxmlformats.org/officeDocument/2006/relationships/hyperlink" Target="http://beachboxtv.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42910" y="500042"/>
            <a:ext cx="7772400" cy="1785950"/>
          </a:xfrm>
        </p:spPr>
        <p:txBody>
          <a:bodyPr/>
          <a:lstStyle/>
          <a:p>
            <a:r>
              <a:rPr lang="en-US" dirty="0">
                <a:latin typeface="Brush Script MT" pitchFamily="66" charset="0"/>
              </a:rPr>
              <a:t>Water as a habitat for people</a:t>
            </a:r>
          </a:p>
        </p:txBody>
      </p:sp>
      <p:sp>
        <p:nvSpPr>
          <p:cNvPr id="3" name="Subtitlu 2"/>
          <p:cNvSpPr>
            <a:spLocks noGrp="1"/>
          </p:cNvSpPr>
          <p:nvPr>
            <p:ph type="subTitle" idx="1"/>
          </p:nvPr>
        </p:nvSpPr>
        <p:spPr/>
        <p:txBody>
          <a:bodyPr>
            <a:normAutofit/>
          </a:bodyPr>
          <a:lstStyle/>
          <a:p>
            <a:r>
              <a:rPr lang="en-US" dirty="0" err="1">
                <a:latin typeface="Brush Script MT" pitchFamily="66" charset="0"/>
              </a:rPr>
              <a:t>Creciunescu</a:t>
            </a:r>
            <a:r>
              <a:rPr lang="en-US" dirty="0">
                <a:latin typeface="Brush Script MT" pitchFamily="66" charset="0"/>
              </a:rPr>
              <a:t> </a:t>
            </a:r>
            <a:r>
              <a:rPr lang="en-US" dirty="0" err="1">
                <a:latin typeface="Brush Script MT" pitchFamily="66" charset="0"/>
              </a:rPr>
              <a:t>Andra</a:t>
            </a:r>
            <a:r>
              <a:rPr lang="en-US" dirty="0">
                <a:latin typeface="Brush Script MT" pitchFamily="66" charset="0"/>
              </a:rPr>
              <a:t> &amp; </a:t>
            </a:r>
            <a:r>
              <a:rPr lang="en-US" dirty="0" err="1">
                <a:latin typeface="Brush Script MT" pitchFamily="66" charset="0"/>
              </a:rPr>
              <a:t>Spoiala</a:t>
            </a:r>
            <a:r>
              <a:rPr lang="en-US" dirty="0">
                <a:latin typeface="Brush Script MT" pitchFamily="66" charset="0"/>
              </a:rPr>
              <a:t> </a:t>
            </a:r>
            <a:r>
              <a:rPr lang="en-US" dirty="0" err="1">
                <a:latin typeface="Brush Script MT" pitchFamily="66" charset="0"/>
              </a:rPr>
              <a:t>Teodora</a:t>
            </a:r>
            <a:endParaRPr lang="en-US" dirty="0">
              <a:latin typeface="Brush Script MT" pitchFamily="66" charset="0"/>
            </a:endParaRPr>
          </a:p>
          <a:p>
            <a:r>
              <a:rPr lang="ro-RO" dirty="0">
                <a:latin typeface="Brush Script MT" pitchFamily="66" charset="0"/>
              </a:rPr>
              <a:t>The </a:t>
            </a:r>
            <a:r>
              <a:rPr lang="en-US" dirty="0">
                <a:latin typeface="Brush Script MT" pitchFamily="66" charset="0"/>
              </a:rPr>
              <a:t>National Military </a:t>
            </a:r>
            <a:r>
              <a:rPr lang="ro-RO" dirty="0" err="1">
                <a:latin typeface="Brush Script MT" pitchFamily="66" charset="0"/>
              </a:rPr>
              <a:t>High</a:t>
            </a:r>
            <a:r>
              <a:rPr lang="ro-RO" dirty="0">
                <a:latin typeface="Brush Script MT" pitchFamily="66" charset="0"/>
              </a:rPr>
              <a:t> </a:t>
            </a:r>
            <a:r>
              <a:rPr lang="ro-RO" dirty="0" err="1">
                <a:latin typeface="Brush Script MT" pitchFamily="66" charset="0"/>
              </a:rPr>
              <a:t>School</a:t>
            </a:r>
            <a:r>
              <a:rPr lang="en-US" dirty="0">
                <a:latin typeface="Brush Script MT" pitchFamily="66" charset="0"/>
              </a:rPr>
              <a:t> “Stefan </a:t>
            </a:r>
            <a:r>
              <a:rPr lang="en-US" dirty="0" err="1">
                <a:latin typeface="Brush Script MT" pitchFamily="66" charset="0"/>
              </a:rPr>
              <a:t>cel</a:t>
            </a:r>
            <a:r>
              <a:rPr lang="en-US" dirty="0">
                <a:latin typeface="Brush Script MT" pitchFamily="66" charset="0"/>
              </a:rPr>
              <a:t> Mare”</a:t>
            </a:r>
          </a:p>
        </p:txBody>
      </p:sp>
      <p:pic>
        <p:nvPicPr>
          <p:cNvPr id="5" name="Imagine 4">
            <a:extLst>
              <a:ext uri="{FF2B5EF4-FFF2-40B4-BE49-F238E27FC236}">
                <a16:creationId xmlns:a16="http://schemas.microsoft.com/office/drawing/2014/main" id="{CE6B086C-C11E-4D4E-B645-2B1A3589C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92696"/>
            <a:ext cx="1080120" cy="1080120"/>
          </a:xfrm>
          <a:prstGeom prst="rect">
            <a:avLst/>
          </a:prstGeom>
        </p:spPr>
      </p:pic>
      <p:pic>
        <p:nvPicPr>
          <p:cNvPr id="7" name="Imagine 6">
            <a:extLst>
              <a:ext uri="{FF2B5EF4-FFF2-40B4-BE49-F238E27FC236}">
                <a16:creationId xmlns:a16="http://schemas.microsoft.com/office/drawing/2014/main" id="{BCE69799-5E22-42AD-B083-90415B17B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64" y="180793"/>
            <a:ext cx="2000250" cy="571500"/>
          </a:xfrm>
          <a:prstGeom prst="rect">
            <a:avLst/>
          </a:prstGeom>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underwater job.jpg"/>
          <p:cNvPicPr>
            <a:picLocks noGrp="1" noChangeAspect="1"/>
          </p:cNvPicPr>
          <p:nvPr>
            <p:ph sz="half" idx="1"/>
          </p:nvPr>
        </p:nvPicPr>
        <p:blipFill>
          <a:blip r:embed="rId2"/>
          <a:stretch>
            <a:fillRect/>
          </a:stretch>
        </p:blipFill>
        <p:spPr>
          <a:xfrm>
            <a:off x="357158" y="428604"/>
            <a:ext cx="4038600" cy="2512293"/>
          </a:xfrm>
        </p:spPr>
      </p:pic>
      <p:pic>
        <p:nvPicPr>
          <p:cNvPr id="6" name="Substituent conținut 5" descr="u2.jpg"/>
          <p:cNvPicPr>
            <a:picLocks noGrp="1" noChangeAspect="1"/>
          </p:cNvPicPr>
          <p:nvPr>
            <p:ph sz="half" idx="2"/>
          </p:nvPr>
        </p:nvPicPr>
        <p:blipFill>
          <a:blip r:embed="rId3"/>
          <a:stretch>
            <a:fillRect/>
          </a:stretch>
        </p:blipFill>
        <p:spPr>
          <a:xfrm>
            <a:off x="4572000" y="3714752"/>
            <a:ext cx="4043362" cy="2500330"/>
          </a:xfrm>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endParaRPr lang="en-US" dirty="0">
              <a:solidFill>
                <a:schemeClr val="bg2">
                  <a:lumMod val="50000"/>
                </a:schemeClr>
              </a:solidFill>
              <a:hlinkClick r:id="rId2"/>
            </a:endParaRPr>
          </a:p>
          <a:p>
            <a:endParaRPr lang="en-US" dirty="0">
              <a:solidFill>
                <a:schemeClr val="bg2">
                  <a:lumMod val="50000"/>
                </a:schemeClr>
              </a:solidFill>
              <a:hlinkClick r:id="rId2"/>
            </a:endParaRPr>
          </a:p>
          <a:p>
            <a:endParaRPr lang="en-US" dirty="0">
              <a:solidFill>
                <a:schemeClr val="bg2">
                  <a:lumMod val="50000"/>
                </a:schemeClr>
              </a:solidFill>
              <a:hlinkClick r:id="rId2"/>
            </a:endParaRPr>
          </a:p>
          <a:p>
            <a:pPr algn="ctr"/>
            <a:r>
              <a:rPr lang="en-US" dirty="0">
                <a:solidFill>
                  <a:schemeClr val="bg2">
                    <a:lumMod val="50000"/>
                  </a:schemeClr>
                </a:solidFill>
                <a:hlinkClick r:id="rId2"/>
              </a:rPr>
              <a:t>World record living underwater</a:t>
            </a:r>
            <a:endParaRPr lang="en-US" dirty="0">
              <a:solidFill>
                <a:schemeClr val="bg2">
                  <a:lumMod val="50000"/>
                </a:schemeClr>
              </a:solidFill>
            </a:endParaRPr>
          </a:p>
          <a:p>
            <a:pPr algn="ctr"/>
            <a:r>
              <a:rPr lang="en-US" dirty="0">
                <a:solidFill>
                  <a:schemeClr val="bg2">
                    <a:lumMod val="50000"/>
                  </a:schemeClr>
                </a:solidFill>
                <a:hlinkClick r:id="rId3"/>
              </a:rPr>
              <a:t>Tour of the underwater habitat</a:t>
            </a:r>
            <a:endParaRPr lang="en-US" dirty="0">
              <a:solidFill>
                <a:schemeClr val="bg2">
                  <a:lumMod val="50000"/>
                </a:schemeClr>
              </a:solidFill>
            </a:endParaRPr>
          </a:p>
          <a:p>
            <a:endParaRPr lang="en-US" dirty="0">
              <a:solidFill>
                <a:schemeClr val="bg2">
                  <a:lumMod val="50000"/>
                </a:schemeClr>
              </a:solidFill>
            </a:endParaRPr>
          </a:p>
        </p:txBody>
      </p:sp>
    </p:spTree>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r>
              <a:rPr lang="en-US" dirty="0">
                <a:latin typeface="Berlin Sans FB" pitchFamily="34" charset="0"/>
              </a:rPr>
              <a:t>This people are true mariners, yacht owners, fishermen or simply travelers, having the passion for water in their blood</a:t>
            </a:r>
          </a:p>
          <a:p>
            <a:endParaRPr lang="en-US" dirty="0">
              <a:latin typeface="Berlin Sans FB" pitchFamily="34" charset="0"/>
              <a:hlinkClick r:id="rId2"/>
            </a:endParaRPr>
          </a:p>
          <a:p>
            <a:r>
              <a:rPr lang="en-US" dirty="0">
                <a:latin typeface="Berlin Sans FB" pitchFamily="34" charset="0"/>
                <a:hlinkClick r:id="rId2" tooltip="5 Reasons to love water"/>
              </a:rPr>
              <a:t>5 </a:t>
            </a:r>
            <a:r>
              <a:rPr lang="en-US" dirty="0" err="1">
                <a:latin typeface="Berlin Sans FB" pitchFamily="34" charset="0"/>
                <a:hlinkClick r:id="rId2" tooltip="5 Reasons to love water"/>
              </a:rPr>
              <a:t>psichological</a:t>
            </a:r>
            <a:r>
              <a:rPr lang="en-US" dirty="0">
                <a:latin typeface="Berlin Sans FB" pitchFamily="34" charset="0"/>
                <a:hlinkClick r:id="rId2" tooltip="5 Reasons to love water"/>
              </a:rPr>
              <a:t> reasons why humans love water</a:t>
            </a:r>
            <a:endParaRPr lang="en-US" dirty="0">
              <a:latin typeface="Berlin Sans FB" pitchFamily="34" charset="0"/>
            </a:endParaRPr>
          </a:p>
          <a:p>
            <a:endParaRPr lang="en-US" dirty="0">
              <a:latin typeface="Berlin Sans FB" pitchFamily="34" charset="0"/>
            </a:endParaRPr>
          </a:p>
          <a:p>
            <a:r>
              <a:rPr lang="en-US" dirty="0">
                <a:latin typeface="Berlin Sans FB" pitchFamily="34" charset="0"/>
              </a:rPr>
              <a:t>No matter if they work or travel, their heart will forever belong to the sea, maybe in the search of the lost angelic songs of mermaids</a:t>
            </a:r>
          </a:p>
          <a:p>
            <a:endParaRPr lang="en-US" dirty="0">
              <a:latin typeface="Berlin Sans FB" pitchFamily="34" charset="0"/>
            </a:endParaRPr>
          </a:p>
        </p:txBody>
      </p:sp>
      <p:sp>
        <p:nvSpPr>
          <p:cNvPr id="3" name="Titlu 2"/>
          <p:cNvSpPr>
            <a:spLocks noGrp="1"/>
          </p:cNvSpPr>
          <p:nvPr>
            <p:ph type="title"/>
          </p:nvPr>
        </p:nvSpPr>
        <p:spPr/>
        <p:txBody>
          <a:bodyPr/>
          <a:lstStyle/>
          <a:p>
            <a:pPr algn="ctr"/>
            <a:r>
              <a:rPr lang="en-US" b="0" dirty="0">
                <a:latin typeface="Brush Script MT" pitchFamily="66" charset="0"/>
              </a:rPr>
              <a:t>Temporary living </a:t>
            </a:r>
            <a:r>
              <a:rPr lang="en-US" b="0" u="sng" dirty="0">
                <a:latin typeface="Brush Script MT" pitchFamily="66" charset="0"/>
              </a:rPr>
              <a:t>on</a:t>
            </a:r>
            <a:r>
              <a:rPr lang="en-US" b="0" dirty="0">
                <a:latin typeface="Brush Script MT" pitchFamily="66" charset="0"/>
              </a:rPr>
              <a:t> water</a:t>
            </a:r>
          </a:p>
        </p:txBody>
      </p:sp>
    </p:spTree>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yacht.jpg"/>
          <p:cNvPicPr>
            <a:picLocks noGrp="1" noChangeAspect="1"/>
          </p:cNvPicPr>
          <p:nvPr>
            <p:ph sz="half" idx="1"/>
          </p:nvPr>
        </p:nvPicPr>
        <p:blipFill>
          <a:blip r:embed="rId2" cstate="print"/>
          <a:stretch>
            <a:fillRect/>
          </a:stretch>
        </p:blipFill>
        <p:spPr>
          <a:xfrm>
            <a:off x="500034" y="571480"/>
            <a:ext cx="4038600" cy="3028950"/>
          </a:xfrm>
        </p:spPr>
      </p:pic>
      <p:pic>
        <p:nvPicPr>
          <p:cNvPr id="6" name="Substituent conținut 5" descr="marineer.jpg"/>
          <p:cNvPicPr>
            <a:picLocks noGrp="1" noChangeAspect="1"/>
          </p:cNvPicPr>
          <p:nvPr>
            <p:ph sz="half" idx="2"/>
          </p:nvPr>
        </p:nvPicPr>
        <p:blipFill>
          <a:blip r:embed="rId3" cstate="print"/>
          <a:stretch>
            <a:fillRect/>
          </a:stretch>
        </p:blipFill>
        <p:spPr>
          <a:xfrm>
            <a:off x="4786314" y="428604"/>
            <a:ext cx="4038600" cy="2693715"/>
          </a:xfrm>
        </p:spPr>
      </p:pic>
      <p:pic>
        <p:nvPicPr>
          <p:cNvPr id="7" name="Imagine 6" descr="fisherman2.jpg"/>
          <p:cNvPicPr>
            <a:picLocks noChangeAspect="1"/>
          </p:cNvPicPr>
          <p:nvPr/>
        </p:nvPicPr>
        <p:blipFill>
          <a:blip r:embed="rId4" cstate="print"/>
          <a:stretch>
            <a:fillRect/>
          </a:stretch>
        </p:blipFill>
        <p:spPr>
          <a:xfrm>
            <a:off x="3286116" y="4214818"/>
            <a:ext cx="3786182" cy="1857388"/>
          </a:xfrm>
          <a:prstGeom prst="rect">
            <a:avLst/>
          </a:prstGeom>
        </p:spPr>
      </p:pic>
      <p:sp>
        <p:nvSpPr>
          <p:cNvPr id="8" name="Substituent subsol 7"/>
          <p:cNvSpPr>
            <a:spLocks noGrp="1"/>
          </p:cNvSpPr>
          <p:nvPr>
            <p:ph type="ftr" sz="quarter" idx="11"/>
          </p:nvPr>
        </p:nvSpPr>
        <p:spPr/>
        <p:txBody>
          <a:bodyPr/>
          <a:lstStyle/>
          <a:p>
            <a:r>
              <a:rPr lang="en-US"/>
              <a:t>Temporary living on water</a:t>
            </a: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r>
              <a:rPr lang="en-US" dirty="0"/>
              <a:t>Water makes industry possible</a:t>
            </a:r>
          </a:p>
          <a:p>
            <a:r>
              <a:rPr lang="en-US" dirty="0"/>
              <a:t>Water is an asset for local businesses</a:t>
            </a:r>
          </a:p>
          <a:p>
            <a:r>
              <a:rPr lang="en-US" dirty="0"/>
              <a:t>Local water sustains life</a:t>
            </a:r>
          </a:p>
          <a:p>
            <a:r>
              <a:rPr lang="en-US" dirty="0"/>
              <a:t>Water means beaches</a:t>
            </a:r>
          </a:p>
          <a:p>
            <a:r>
              <a:rPr lang="en-US" dirty="0"/>
              <a:t>You can’t beat that natural beauty</a:t>
            </a:r>
          </a:p>
          <a:p>
            <a:r>
              <a:rPr lang="en-US" dirty="0" err="1"/>
              <a:t>Watersports</a:t>
            </a:r>
            <a:r>
              <a:rPr lang="en-US" dirty="0"/>
              <a:t> </a:t>
            </a:r>
          </a:p>
        </p:txBody>
      </p:sp>
      <p:sp>
        <p:nvSpPr>
          <p:cNvPr id="3" name="Titlu 2"/>
          <p:cNvSpPr>
            <a:spLocks noGrp="1"/>
          </p:cNvSpPr>
          <p:nvPr>
            <p:ph type="title"/>
          </p:nvPr>
        </p:nvSpPr>
        <p:spPr/>
        <p:txBody>
          <a:bodyPr/>
          <a:lstStyle/>
          <a:p>
            <a:pPr algn="ctr"/>
            <a:r>
              <a:rPr lang="en-US" dirty="0">
                <a:latin typeface="Brush Script MT" pitchFamily="66" charset="0"/>
              </a:rPr>
              <a:t>Perks of living near water</a:t>
            </a:r>
          </a:p>
        </p:txBody>
      </p:sp>
    </p:spTree>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normAutofit/>
          </a:bodyPr>
          <a:lstStyle/>
          <a:p>
            <a:pPr>
              <a:buNone/>
            </a:pPr>
            <a:r>
              <a:rPr lang="en-US" sz="2800" dirty="0">
                <a:latin typeface="Berlin Sans FB" pitchFamily="34" charset="0"/>
              </a:rPr>
              <a:t>As the majority of us live on lands with no direct resource of water and we are used to it, so are the inhabitants of islands. They connect any little thing they do with the ocean, forming an unbreakable bond with it because the ocean cures everything.</a:t>
            </a:r>
          </a:p>
          <a:p>
            <a:pPr>
              <a:buNone/>
            </a:pPr>
            <a:endParaRPr lang="en-US" sz="1400" dirty="0"/>
          </a:p>
        </p:txBody>
      </p:sp>
      <p:sp>
        <p:nvSpPr>
          <p:cNvPr id="3" name="Titlu 2"/>
          <p:cNvSpPr>
            <a:spLocks noGrp="1"/>
          </p:cNvSpPr>
          <p:nvPr>
            <p:ph type="title"/>
          </p:nvPr>
        </p:nvSpPr>
        <p:spPr/>
        <p:txBody>
          <a:bodyPr/>
          <a:lstStyle/>
          <a:p>
            <a:pPr algn="ctr"/>
            <a:r>
              <a:rPr lang="en-US" dirty="0">
                <a:latin typeface="Brush Script MT" pitchFamily="66" charset="0"/>
              </a:rPr>
              <a:t>Living on an island</a:t>
            </a:r>
          </a:p>
        </p:txBody>
      </p:sp>
      <p:pic>
        <p:nvPicPr>
          <p:cNvPr id="5" name="Imagine 4" descr="ocean lining2.jpg"/>
          <p:cNvPicPr>
            <a:picLocks noChangeAspect="1"/>
          </p:cNvPicPr>
          <p:nvPr/>
        </p:nvPicPr>
        <p:blipFill>
          <a:blip r:embed="rId2" cstate="print"/>
          <a:stretch>
            <a:fillRect/>
          </a:stretch>
        </p:blipFill>
        <p:spPr>
          <a:xfrm>
            <a:off x="3857620" y="3857628"/>
            <a:ext cx="4143404" cy="2286016"/>
          </a:xfrm>
          <a:prstGeom prst="rect">
            <a:avLst/>
          </a:prstGeom>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pPr>
              <a:buNone/>
            </a:pPr>
            <a:r>
              <a:rPr lang="en-US" dirty="0">
                <a:latin typeface="Algerian" pitchFamily="82" charset="0"/>
              </a:rPr>
              <a:t>    FOOD</a:t>
            </a:r>
          </a:p>
          <a:p>
            <a:r>
              <a:rPr lang="en-US" dirty="0">
                <a:latin typeface="Berlin Sans FB" pitchFamily="34" charset="0"/>
              </a:rPr>
              <a:t>On an island you don’t need McDonald’s as much as you would think, since one of the main cuisine is fish, not to mention the exotic fruits.</a:t>
            </a:r>
          </a:p>
          <a:p>
            <a:pPr>
              <a:buNone/>
            </a:pPr>
            <a:r>
              <a:rPr lang="en-US" dirty="0">
                <a:latin typeface="Algerian" pitchFamily="82" charset="0"/>
              </a:rPr>
              <a:t>   JOBS</a:t>
            </a:r>
          </a:p>
          <a:p>
            <a:pPr>
              <a:buFont typeface="Wingdings" pitchFamily="2" charset="2"/>
              <a:buChar char="Ø"/>
            </a:pPr>
            <a:r>
              <a:rPr lang="en-US" dirty="0">
                <a:latin typeface="Berlin Sans FB" pitchFamily="34" charset="0"/>
              </a:rPr>
              <a:t>Most of the islands we know are tropical ones, so it should come as no surprise that the main economical activity there is tourism, notwithstanding the fisherman position.</a:t>
            </a:r>
          </a:p>
        </p:txBody>
      </p:sp>
      <p:sp>
        <p:nvSpPr>
          <p:cNvPr id="3" name="Titlu 2"/>
          <p:cNvSpPr>
            <a:spLocks noGrp="1"/>
          </p:cNvSpPr>
          <p:nvPr>
            <p:ph type="title"/>
          </p:nvPr>
        </p:nvSpPr>
        <p:spPr/>
        <p:txBody>
          <a:bodyPr/>
          <a:lstStyle/>
          <a:p>
            <a:pPr algn="ctr"/>
            <a:r>
              <a:rPr lang="en-US" dirty="0">
                <a:latin typeface="Brush Script MT" pitchFamily="66" charset="0"/>
              </a:rPr>
              <a:t>Daily activities</a:t>
            </a:r>
          </a:p>
        </p:txBody>
      </p:sp>
      <p:sp>
        <p:nvSpPr>
          <p:cNvPr id="4" name="Substituent subsol 3"/>
          <p:cNvSpPr>
            <a:spLocks noGrp="1"/>
          </p:cNvSpPr>
          <p:nvPr>
            <p:ph type="ftr" sz="quarter" idx="11"/>
          </p:nvPr>
        </p:nvSpPr>
        <p:spPr/>
        <p:txBody>
          <a:bodyPr/>
          <a:lstStyle/>
          <a:p>
            <a:r>
              <a:rPr lang="en-US"/>
              <a:t>Living on an island</a:t>
            </a: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fisherman.jpg"/>
          <p:cNvPicPr>
            <a:picLocks noGrp="1" noChangeAspect="1"/>
          </p:cNvPicPr>
          <p:nvPr>
            <p:ph sz="half" idx="1"/>
          </p:nvPr>
        </p:nvPicPr>
        <p:blipFill>
          <a:blip r:embed="rId2"/>
          <a:stretch>
            <a:fillRect/>
          </a:stretch>
        </p:blipFill>
        <p:spPr>
          <a:xfrm>
            <a:off x="428596" y="857232"/>
            <a:ext cx="4038600" cy="2692400"/>
          </a:xfrm>
        </p:spPr>
      </p:pic>
      <p:pic>
        <p:nvPicPr>
          <p:cNvPr id="6" name="Substituent conținut 5" descr="foodporn.jpg"/>
          <p:cNvPicPr>
            <a:picLocks noGrp="1" noChangeAspect="1"/>
          </p:cNvPicPr>
          <p:nvPr>
            <p:ph sz="half" idx="2"/>
          </p:nvPr>
        </p:nvPicPr>
        <p:blipFill>
          <a:blip r:embed="rId3"/>
          <a:stretch>
            <a:fillRect/>
          </a:stretch>
        </p:blipFill>
        <p:spPr>
          <a:xfrm>
            <a:off x="4643438" y="3714752"/>
            <a:ext cx="4038600" cy="2515849"/>
          </a:xfrm>
        </p:spPr>
      </p:pic>
      <p:sp>
        <p:nvSpPr>
          <p:cNvPr id="7" name="Substituent subsol 6"/>
          <p:cNvSpPr>
            <a:spLocks noGrp="1"/>
          </p:cNvSpPr>
          <p:nvPr>
            <p:ph type="ftr" sz="quarter" idx="11"/>
          </p:nvPr>
        </p:nvSpPr>
        <p:spPr/>
        <p:txBody>
          <a:bodyPr/>
          <a:lstStyle/>
          <a:p>
            <a:r>
              <a:rPr lang="en-US"/>
              <a:t>Living on an island</a:t>
            </a:r>
          </a:p>
        </p:txBody>
      </p:sp>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hamac.jpg"/>
          <p:cNvPicPr>
            <a:picLocks noGrp="1" noChangeAspect="1"/>
          </p:cNvPicPr>
          <p:nvPr>
            <p:ph idx="1"/>
          </p:nvPr>
        </p:nvPicPr>
        <p:blipFill>
          <a:blip r:embed="rId2"/>
          <a:stretch>
            <a:fillRect/>
          </a:stretch>
        </p:blipFill>
        <p:spPr>
          <a:xfrm>
            <a:off x="642910" y="1857364"/>
            <a:ext cx="7429552" cy="3857652"/>
          </a:xfrm>
        </p:spPr>
      </p:pic>
      <p:sp>
        <p:nvSpPr>
          <p:cNvPr id="3" name="Titlu 2"/>
          <p:cNvSpPr>
            <a:spLocks noGrp="1"/>
          </p:cNvSpPr>
          <p:nvPr>
            <p:ph type="title"/>
          </p:nvPr>
        </p:nvSpPr>
        <p:spPr/>
        <p:txBody>
          <a:bodyPr>
            <a:normAutofit fontScale="90000"/>
          </a:bodyPr>
          <a:lstStyle/>
          <a:p>
            <a:pPr algn="ctr"/>
            <a:r>
              <a:rPr lang="en-US" dirty="0">
                <a:latin typeface="Brush Script MT" pitchFamily="66" charset="0"/>
              </a:rPr>
              <a:t>Sundays are indeed a day of rest</a:t>
            </a:r>
            <a:br>
              <a:rPr lang="en-US" dirty="0">
                <a:latin typeface="Brush Script MT" pitchFamily="66" charset="0"/>
              </a:rPr>
            </a:br>
            <a:endParaRPr lang="en-US" dirty="0">
              <a:latin typeface="Brush Script MT" pitchFamily="66" charset="0"/>
            </a:endParaRPr>
          </a:p>
        </p:txBody>
      </p:sp>
      <p:sp>
        <p:nvSpPr>
          <p:cNvPr id="5" name="Substituent subsol 4"/>
          <p:cNvSpPr>
            <a:spLocks noGrp="1"/>
          </p:cNvSpPr>
          <p:nvPr>
            <p:ph type="ftr" sz="quarter" idx="11"/>
          </p:nvPr>
        </p:nvSpPr>
        <p:spPr/>
        <p:txBody>
          <a:bodyPr/>
          <a:lstStyle/>
          <a:p>
            <a:r>
              <a:rPr lang="en-US"/>
              <a:t>Living on an island</a:t>
            </a: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lstStyle/>
          <a:p>
            <a:r>
              <a:rPr lang="en-US" dirty="0">
                <a:hlinkClick r:id="rId2"/>
              </a:rPr>
              <a:t>https://www.youtube.com/</a:t>
            </a:r>
            <a:endParaRPr lang="en-US" dirty="0"/>
          </a:p>
          <a:p>
            <a:r>
              <a:rPr lang="en-US" dirty="0">
                <a:hlinkClick r:id="rId3"/>
              </a:rPr>
              <a:t>https://www.wikipedia.org/</a:t>
            </a:r>
            <a:endParaRPr lang="en-US" dirty="0"/>
          </a:p>
          <a:p>
            <a:r>
              <a:rPr lang="en-US" dirty="0">
                <a:hlinkClick r:id="rId4"/>
              </a:rPr>
              <a:t>http://beachboxtv.com/</a:t>
            </a:r>
            <a:endParaRPr lang="en-US" dirty="0"/>
          </a:p>
          <a:p>
            <a:r>
              <a:rPr lang="en-US" dirty="0">
                <a:hlinkClick r:id="rId5"/>
              </a:rPr>
              <a:t>https://www.newsweek.com/</a:t>
            </a:r>
            <a:endParaRPr lang="en-US" dirty="0"/>
          </a:p>
        </p:txBody>
      </p:sp>
      <p:sp>
        <p:nvSpPr>
          <p:cNvPr id="3" name="Titlu 2"/>
          <p:cNvSpPr>
            <a:spLocks noGrp="1"/>
          </p:cNvSpPr>
          <p:nvPr>
            <p:ph type="title"/>
          </p:nvPr>
        </p:nvSpPr>
        <p:spPr/>
        <p:txBody>
          <a:bodyPr/>
          <a:lstStyle/>
          <a:p>
            <a:pPr algn="ctr"/>
            <a:r>
              <a:rPr lang="en-US" dirty="0">
                <a:latin typeface="Brush Script MT" pitchFamily="66" charset="0"/>
              </a:rPr>
              <a:t>Bibliography</a:t>
            </a:r>
          </a:p>
        </p:txBody>
      </p:sp>
      <p:sp>
        <p:nvSpPr>
          <p:cNvPr id="4" name="Text Box 2">
            <a:extLst>
              <a:ext uri="{FF2B5EF4-FFF2-40B4-BE49-F238E27FC236}">
                <a16:creationId xmlns:a16="http://schemas.microsoft.com/office/drawing/2014/main" id="{7A3369E4-6855-452D-9B11-DADB6DC92C24}"/>
              </a:ext>
            </a:extLst>
          </p:cNvPr>
          <p:cNvSpPr txBox="1">
            <a:spLocks noChangeArrowheads="1"/>
          </p:cNvSpPr>
          <p:nvPr/>
        </p:nvSpPr>
        <p:spPr bwMode="auto">
          <a:xfrm>
            <a:off x="4355976" y="5472589"/>
            <a:ext cx="4618856" cy="119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rebuchet MS" panose="020B0603020202020204" pitchFamily="34" charset="0"/>
              </a:rPr>
              <a:t>"This project has been funded with support from the European Commission. This publication[communication] reflects the views only of the author, and the Commission cannot be held responsible for any use which may be made of the information contained therein."</a:t>
            </a:r>
            <a:r>
              <a:rPr kumimoji="0" lang="en-US" altLang="en-US" sz="1200" b="0" i="0" u="none" strike="noStrike" cap="none" normalizeH="0" baseline="0" dirty="0">
                <a:ln>
                  <a:noFill/>
                </a:ln>
                <a:solidFill>
                  <a:srgbClr val="000000"/>
                </a:solidFill>
                <a:effectLst/>
                <a:latin typeface="Times New Roman" panose="02020603050405020304" pitchFamily="18" charset="0"/>
              </a:rPr>
              <a:t> </a:t>
            </a:r>
          </a:p>
          <a:p>
            <a:pPr lvl="0" algn="ctr" eaLnBrk="0" fontAlgn="base" hangingPunct="0">
              <a:spcBef>
                <a:spcPct val="0"/>
              </a:spcBef>
              <a:spcAft>
                <a:spcPct val="0"/>
              </a:spcAft>
            </a:pPr>
            <a:r>
              <a:rPr lang="ro-RO" sz="1200" dirty="0">
                <a:latin typeface="Trebuchet MS" panose="020B0603020202020204" pitchFamily="34" charset="0"/>
              </a:rPr>
              <a:t>2019-1-RO01-KA229-063127</a:t>
            </a:r>
            <a:r>
              <a:rPr lang="ro-RO" b="1" dirty="0"/>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buFont typeface="Wingdings" pitchFamily="2" charset="2"/>
              <a:buChar char="v"/>
            </a:pPr>
            <a:r>
              <a:rPr lang="en-US" dirty="0">
                <a:latin typeface="Brush Script MT" pitchFamily="66" charset="0"/>
                <a:hlinkClick r:id="rId3" action="ppaction://hlinksldjump"/>
              </a:rPr>
              <a:t>What is a habitat?</a:t>
            </a:r>
            <a:endParaRPr lang="en-US" dirty="0">
              <a:latin typeface="Brush Script MT" pitchFamily="66" charset="0"/>
            </a:endParaRPr>
          </a:p>
          <a:p>
            <a:pPr>
              <a:buFont typeface="Wingdings" pitchFamily="2" charset="2"/>
              <a:buChar char="v"/>
            </a:pPr>
            <a:r>
              <a:rPr lang="en-US" dirty="0">
                <a:latin typeface="Brush Script MT" pitchFamily="66" charset="0"/>
                <a:hlinkClick r:id="rId4" action="ppaction://hlinksldjump"/>
              </a:rPr>
              <a:t>Types of habitats</a:t>
            </a:r>
            <a:endParaRPr lang="en-US" dirty="0">
              <a:latin typeface="Brush Script MT" pitchFamily="66" charset="0"/>
            </a:endParaRPr>
          </a:p>
          <a:p>
            <a:pPr>
              <a:buFont typeface="Wingdings" pitchFamily="2" charset="2"/>
              <a:buChar char="v"/>
            </a:pPr>
            <a:r>
              <a:rPr lang="en-US" dirty="0">
                <a:latin typeface="Brush Script MT" pitchFamily="66" charset="0"/>
                <a:hlinkClick r:id="rId5" action="ppaction://hlinksldjump"/>
              </a:rPr>
              <a:t>Types of aquatic habitats</a:t>
            </a:r>
            <a:endParaRPr lang="en-US" dirty="0">
              <a:latin typeface="Brush Script MT" pitchFamily="66" charset="0"/>
            </a:endParaRPr>
          </a:p>
          <a:p>
            <a:pPr>
              <a:buFont typeface="Wingdings" pitchFamily="2" charset="2"/>
              <a:buChar char="v"/>
            </a:pPr>
            <a:r>
              <a:rPr lang="en-US" dirty="0">
                <a:latin typeface="Brush Script MT" pitchFamily="66" charset="0"/>
                <a:hlinkClick r:id="rId6" action="ppaction://hlinksldjump"/>
              </a:rPr>
              <a:t>Fun facts</a:t>
            </a:r>
            <a:endParaRPr lang="en-US" dirty="0">
              <a:latin typeface="Brush Script MT" pitchFamily="66" charset="0"/>
            </a:endParaRPr>
          </a:p>
          <a:p>
            <a:pPr>
              <a:buFont typeface="Wingdings" pitchFamily="2" charset="2"/>
              <a:buChar char="v"/>
            </a:pPr>
            <a:r>
              <a:rPr lang="en-US" dirty="0">
                <a:latin typeface="Brush Script MT" pitchFamily="66" charset="0"/>
                <a:hlinkClick r:id="rId7" action="ppaction://hlinksldjump"/>
              </a:rPr>
              <a:t>Underwater habitats</a:t>
            </a:r>
            <a:endParaRPr lang="en-US" dirty="0">
              <a:latin typeface="Brush Script MT" pitchFamily="66" charset="0"/>
            </a:endParaRPr>
          </a:p>
          <a:p>
            <a:pPr>
              <a:buFont typeface="Wingdings" pitchFamily="2" charset="2"/>
              <a:buChar char="v"/>
            </a:pPr>
            <a:r>
              <a:rPr lang="en-US" dirty="0">
                <a:latin typeface="Brush Script MT" pitchFamily="66" charset="0"/>
                <a:hlinkClick r:id="rId8" action="ppaction://hlinksldjump"/>
              </a:rPr>
              <a:t>Temporary living on water</a:t>
            </a:r>
            <a:endParaRPr lang="en-US" dirty="0">
              <a:latin typeface="Brush Script MT" pitchFamily="66" charset="0"/>
            </a:endParaRPr>
          </a:p>
          <a:p>
            <a:pPr>
              <a:buFont typeface="Wingdings" pitchFamily="2" charset="2"/>
              <a:buChar char="v"/>
            </a:pPr>
            <a:r>
              <a:rPr lang="en-US" dirty="0">
                <a:latin typeface="Brush Script MT" pitchFamily="66" charset="0"/>
                <a:hlinkClick r:id="rId9" action="ppaction://hlinksldjump"/>
              </a:rPr>
              <a:t>Perks of living near water</a:t>
            </a:r>
            <a:endParaRPr lang="en-US" dirty="0">
              <a:latin typeface="Brush Script MT" pitchFamily="66" charset="0"/>
            </a:endParaRPr>
          </a:p>
          <a:p>
            <a:pPr>
              <a:buFont typeface="Wingdings" pitchFamily="2" charset="2"/>
              <a:buChar char="v"/>
            </a:pPr>
            <a:r>
              <a:rPr lang="en-US" dirty="0">
                <a:latin typeface="Brush Script MT" pitchFamily="66" charset="0"/>
                <a:hlinkClick r:id="rId10" action="ppaction://hlinksldjump"/>
              </a:rPr>
              <a:t>Living on an island</a:t>
            </a:r>
            <a:endParaRPr lang="en-US" dirty="0">
              <a:latin typeface="Brush Script MT" pitchFamily="66" charset="0"/>
            </a:endParaRPr>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p:txBody>
      </p:sp>
      <p:sp>
        <p:nvSpPr>
          <p:cNvPr id="2" name="Titlu 1"/>
          <p:cNvSpPr>
            <a:spLocks noGrp="1"/>
          </p:cNvSpPr>
          <p:nvPr>
            <p:ph type="title"/>
          </p:nvPr>
        </p:nvSpPr>
        <p:spPr/>
        <p:txBody>
          <a:bodyPr/>
          <a:lstStyle/>
          <a:p>
            <a:pPr algn="ctr"/>
            <a:r>
              <a:rPr lang="en-US" b="0" dirty="0">
                <a:effectLst/>
                <a:latin typeface="Brush Script MT" pitchFamily="66" charset="0"/>
              </a:rPr>
              <a:t>Content</a:t>
            </a:r>
          </a:p>
        </p:txBody>
      </p:sp>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me and her.png"/>
          <p:cNvPicPr>
            <a:picLocks noGrp="1" noChangeAspect="1"/>
          </p:cNvPicPr>
          <p:nvPr>
            <p:ph idx="1"/>
          </p:nvPr>
        </p:nvPicPr>
        <p:blipFill>
          <a:blip r:embed="rId2"/>
          <a:stretch>
            <a:fillRect/>
          </a:stretch>
        </p:blipFill>
        <p:spPr>
          <a:xfrm>
            <a:off x="2928926" y="1428736"/>
            <a:ext cx="3125996" cy="4376754"/>
          </a:xfrm>
        </p:spPr>
      </p:pic>
      <p:sp>
        <p:nvSpPr>
          <p:cNvPr id="3" name="Titlu 2"/>
          <p:cNvSpPr>
            <a:spLocks noGrp="1"/>
          </p:cNvSpPr>
          <p:nvPr>
            <p:ph type="title"/>
          </p:nvPr>
        </p:nvSpPr>
        <p:spPr/>
        <p:txBody>
          <a:bodyPr>
            <a:normAutofit fontScale="90000"/>
          </a:bodyPr>
          <a:lstStyle/>
          <a:p>
            <a:pPr algn="ctr"/>
            <a:r>
              <a:rPr lang="en-US" dirty="0">
                <a:latin typeface="Algerian" pitchFamily="82" charset="0"/>
              </a:rPr>
              <a:t>Just Us and the fabric of stars</a:t>
            </a:r>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p:txBody>
          <a:bodyPr>
            <a:normAutofit/>
          </a:bodyPr>
          <a:lstStyle/>
          <a:p>
            <a:pPr algn="ctr">
              <a:buNone/>
            </a:pPr>
            <a:endParaRPr lang="en-US" sz="5400" dirty="0">
              <a:solidFill>
                <a:srgbClr val="C00000"/>
              </a:solidFill>
              <a:latin typeface="Jokerman" pitchFamily="82" charset="0"/>
            </a:endParaRPr>
          </a:p>
          <a:p>
            <a:pPr algn="ctr">
              <a:buNone/>
            </a:pPr>
            <a:r>
              <a:rPr lang="en-US" sz="5400" dirty="0">
                <a:solidFill>
                  <a:srgbClr val="C00000"/>
                </a:solidFill>
                <a:latin typeface="Jokerman" pitchFamily="82" charset="0"/>
              </a:rPr>
              <a:t>THANK YOU!!!!</a:t>
            </a: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1714488"/>
            <a:ext cx="8501122" cy="2571767"/>
          </a:xfrm>
        </p:spPr>
        <p:txBody>
          <a:bodyPr>
            <a:normAutofit/>
          </a:bodyPr>
          <a:lstStyle/>
          <a:p>
            <a:pPr>
              <a:buNone/>
            </a:pPr>
            <a:r>
              <a:rPr lang="en-US" sz="3200" dirty="0">
                <a:latin typeface="Brush Script MT" pitchFamily="66" charset="0"/>
              </a:rPr>
              <a:t>              </a:t>
            </a:r>
          </a:p>
          <a:p>
            <a:pPr>
              <a:buNone/>
            </a:pPr>
            <a:endParaRPr lang="en-US" sz="3200" dirty="0">
              <a:latin typeface="Brush Script MT" pitchFamily="66" charset="0"/>
            </a:endParaRPr>
          </a:p>
          <a:p>
            <a:pPr>
              <a:buNone/>
            </a:pPr>
            <a:r>
              <a:rPr lang="en-US" sz="3200" dirty="0">
                <a:latin typeface="Brush Script MT" pitchFamily="66" charset="0"/>
              </a:rPr>
              <a:t> A habitat is the place which provides suitable conditions such as food, protection and shelter for anyone who lives in it.</a:t>
            </a:r>
          </a:p>
        </p:txBody>
      </p:sp>
      <p:sp>
        <p:nvSpPr>
          <p:cNvPr id="2" name="Titlu 1"/>
          <p:cNvSpPr>
            <a:spLocks noGrp="1"/>
          </p:cNvSpPr>
          <p:nvPr>
            <p:ph type="title"/>
          </p:nvPr>
        </p:nvSpPr>
        <p:spPr/>
        <p:txBody>
          <a:bodyPr/>
          <a:lstStyle/>
          <a:p>
            <a:pPr algn="ctr"/>
            <a:r>
              <a:rPr lang="en-US" dirty="0">
                <a:latin typeface="Brush Script MT" pitchFamily="66" charset="0"/>
              </a:rPr>
              <a:t>What is a habitat?</a:t>
            </a:r>
          </a:p>
        </p:txBody>
      </p:sp>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buFont typeface="Wingdings" pitchFamily="2" charset="2"/>
              <a:buChar char="Ø"/>
            </a:pPr>
            <a:r>
              <a:rPr lang="en-US" dirty="0">
                <a:latin typeface="Berlin Sans FB" pitchFamily="34" charset="0"/>
              </a:rPr>
              <a:t>Forests</a:t>
            </a:r>
          </a:p>
          <a:p>
            <a:pPr>
              <a:buFont typeface="Wingdings" pitchFamily="2" charset="2"/>
              <a:buChar char="Ø"/>
            </a:pPr>
            <a:r>
              <a:rPr lang="en-US" dirty="0">
                <a:latin typeface="Berlin Sans FB" pitchFamily="34" charset="0"/>
              </a:rPr>
              <a:t>Grasslands</a:t>
            </a:r>
          </a:p>
          <a:p>
            <a:pPr>
              <a:buFont typeface="Wingdings" pitchFamily="2" charset="2"/>
              <a:buChar char="Ø"/>
            </a:pPr>
            <a:r>
              <a:rPr lang="en-US" dirty="0">
                <a:latin typeface="Berlin Sans FB" pitchFamily="34" charset="0"/>
              </a:rPr>
              <a:t>Deserts</a:t>
            </a:r>
          </a:p>
          <a:p>
            <a:pPr>
              <a:buFont typeface="Wingdings" pitchFamily="2" charset="2"/>
              <a:buChar char="Ø"/>
            </a:pPr>
            <a:r>
              <a:rPr lang="en-US" dirty="0">
                <a:latin typeface="Berlin Sans FB" pitchFamily="34" charset="0"/>
              </a:rPr>
              <a:t>Mountains and polar regions</a:t>
            </a:r>
          </a:p>
          <a:p>
            <a:pPr>
              <a:buFont typeface="Wingdings" pitchFamily="2" charset="2"/>
              <a:buChar char="Ø"/>
            </a:pPr>
            <a:r>
              <a:rPr lang="en-US" dirty="0">
                <a:latin typeface="Berlin Sans FB" pitchFamily="34" charset="0"/>
              </a:rPr>
              <a:t>Aquatic </a:t>
            </a:r>
          </a:p>
        </p:txBody>
      </p:sp>
      <p:sp>
        <p:nvSpPr>
          <p:cNvPr id="2" name="Titlu 1"/>
          <p:cNvSpPr>
            <a:spLocks noGrp="1"/>
          </p:cNvSpPr>
          <p:nvPr>
            <p:ph type="title"/>
          </p:nvPr>
        </p:nvSpPr>
        <p:spPr/>
        <p:txBody>
          <a:bodyPr/>
          <a:lstStyle/>
          <a:p>
            <a:pPr algn="ctr"/>
            <a:r>
              <a:rPr lang="en-US" dirty="0">
                <a:latin typeface="Brush Script MT" pitchFamily="66" charset="0"/>
              </a:rPr>
              <a:t>Types of habitats</a:t>
            </a:r>
          </a:p>
        </p:txBody>
      </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fontScale="85000" lnSpcReduction="20000"/>
          </a:bodyPr>
          <a:lstStyle/>
          <a:p>
            <a:pPr>
              <a:buNone/>
            </a:pPr>
            <a:r>
              <a:rPr lang="en-US" b="1" i="1" dirty="0"/>
              <a:t>Aquatic habitats </a:t>
            </a:r>
            <a:r>
              <a:rPr lang="en-US" dirty="0"/>
              <a:t>divide in two main categories:</a:t>
            </a:r>
          </a:p>
          <a:p>
            <a:pPr>
              <a:buNone/>
            </a:pPr>
            <a:endParaRPr lang="en-US" dirty="0"/>
          </a:p>
          <a:p>
            <a:pPr>
              <a:buFont typeface="Wingdings" pitchFamily="2" charset="2"/>
              <a:buChar char="Ø"/>
            </a:pPr>
            <a:r>
              <a:rPr lang="en-US" u="sng" dirty="0"/>
              <a:t>Freshwater habitats</a:t>
            </a:r>
            <a:r>
              <a:rPr lang="en-US" dirty="0"/>
              <a:t>, which have a very low level of salt water (less than 1%), are:</a:t>
            </a:r>
          </a:p>
          <a:p>
            <a:pPr>
              <a:buFont typeface="Courier New" pitchFamily="49" charset="0"/>
              <a:buChar char="o"/>
            </a:pPr>
            <a:r>
              <a:rPr lang="en-US" dirty="0"/>
              <a:t>Lakes</a:t>
            </a:r>
          </a:p>
          <a:p>
            <a:pPr>
              <a:buFont typeface="Courier New" pitchFamily="49" charset="0"/>
              <a:buChar char="o"/>
            </a:pPr>
            <a:r>
              <a:rPr lang="en-US" dirty="0"/>
              <a:t>Rivers</a:t>
            </a:r>
          </a:p>
          <a:p>
            <a:pPr>
              <a:buFont typeface="Courier New" pitchFamily="49" charset="0"/>
              <a:buChar char="o"/>
            </a:pPr>
            <a:r>
              <a:rPr lang="en-US" dirty="0"/>
              <a:t>Lagoons</a:t>
            </a:r>
          </a:p>
          <a:p>
            <a:pPr>
              <a:buFont typeface="Courier New" pitchFamily="49" charset="0"/>
              <a:buChar char="o"/>
            </a:pPr>
            <a:endParaRPr lang="en-US" dirty="0"/>
          </a:p>
          <a:p>
            <a:pPr>
              <a:buFont typeface="Wingdings" pitchFamily="2" charset="2"/>
              <a:buChar char="Ø"/>
            </a:pPr>
            <a:r>
              <a:rPr lang="en-US" u="sng" dirty="0"/>
              <a:t>Marine habitats</a:t>
            </a:r>
            <a:r>
              <a:rPr lang="en-US" dirty="0"/>
              <a:t>, whose salt concentration is more than 1%, are:</a:t>
            </a:r>
          </a:p>
          <a:p>
            <a:pPr>
              <a:buFont typeface="Courier New" pitchFamily="49" charset="0"/>
              <a:buChar char="o"/>
            </a:pPr>
            <a:r>
              <a:rPr lang="en-US" dirty="0"/>
              <a:t>Oceans</a:t>
            </a:r>
          </a:p>
          <a:p>
            <a:pPr>
              <a:buFont typeface="Courier New" pitchFamily="49" charset="0"/>
              <a:buChar char="o"/>
            </a:pPr>
            <a:r>
              <a:rPr lang="en-US" dirty="0"/>
              <a:t>Seas</a:t>
            </a:r>
          </a:p>
          <a:p>
            <a:pPr>
              <a:buFont typeface="Courier New" pitchFamily="49" charset="0"/>
              <a:buChar char="o"/>
            </a:pPr>
            <a:r>
              <a:rPr lang="en-US" dirty="0"/>
              <a:t>Coral reefs</a:t>
            </a:r>
          </a:p>
          <a:p>
            <a:pPr>
              <a:buFont typeface="Courier New" pitchFamily="49" charset="0"/>
              <a:buChar char="o"/>
            </a:pPr>
            <a:endParaRPr lang="en-US" dirty="0"/>
          </a:p>
        </p:txBody>
      </p:sp>
      <p:sp>
        <p:nvSpPr>
          <p:cNvPr id="2" name="Titlu 1"/>
          <p:cNvSpPr>
            <a:spLocks noGrp="1"/>
          </p:cNvSpPr>
          <p:nvPr>
            <p:ph type="title"/>
          </p:nvPr>
        </p:nvSpPr>
        <p:spPr/>
        <p:txBody>
          <a:bodyPr/>
          <a:lstStyle/>
          <a:p>
            <a:pPr algn="ctr"/>
            <a:r>
              <a:rPr lang="en-US" dirty="0">
                <a:latin typeface="Brush Script MT" pitchFamily="66" charset="0"/>
              </a:rPr>
              <a:t>Types of aquatic habitats</a:t>
            </a:r>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freshwater.jpg"/>
          <p:cNvPicPr>
            <a:picLocks noGrp="1" noChangeAspect="1"/>
          </p:cNvPicPr>
          <p:nvPr>
            <p:ph idx="1"/>
          </p:nvPr>
        </p:nvPicPr>
        <p:blipFill>
          <a:blip r:embed="rId2" cstate="print"/>
          <a:stretch>
            <a:fillRect/>
          </a:stretch>
        </p:blipFill>
        <p:spPr>
          <a:xfrm>
            <a:off x="1547642" y="1481138"/>
            <a:ext cx="6048716" cy="3733812"/>
          </a:xfrm>
        </p:spPr>
      </p:pic>
      <p:sp>
        <p:nvSpPr>
          <p:cNvPr id="2" name="Titlu 1"/>
          <p:cNvSpPr>
            <a:spLocks noGrp="1"/>
          </p:cNvSpPr>
          <p:nvPr>
            <p:ph type="title"/>
          </p:nvPr>
        </p:nvSpPr>
        <p:spPr/>
        <p:txBody>
          <a:bodyPr/>
          <a:lstStyle/>
          <a:p>
            <a:pPr algn="ctr"/>
            <a:r>
              <a:rPr lang="en-US" dirty="0">
                <a:latin typeface="Brush Script MT" pitchFamily="66" charset="0"/>
              </a:rPr>
              <a:t>Fresh water habitat</a:t>
            </a:r>
          </a:p>
        </p:txBody>
      </p:sp>
      <p:sp>
        <p:nvSpPr>
          <p:cNvPr id="5" name="Substituent subsol 4"/>
          <p:cNvSpPr>
            <a:spLocks noGrp="1"/>
          </p:cNvSpPr>
          <p:nvPr>
            <p:ph type="ftr" sz="quarter" idx="11"/>
          </p:nvPr>
        </p:nvSpPr>
        <p:spPr/>
        <p:txBody>
          <a:bodyPr/>
          <a:lstStyle/>
          <a:p>
            <a:r>
              <a:rPr lang="en-US"/>
              <a:t>Types of aquatic habitats</a:t>
            </a:r>
          </a:p>
        </p:txBody>
      </p:sp>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descr="marine habitat 2.jpg"/>
          <p:cNvPicPr>
            <a:picLocks noGrp="1" noChangeAspect="1"/>
          </p:cNvPicPr>
          <p:nvPr>
            <p:ph idx="1"/>
          </p:nvPr>
        </p:nvPicPr>
        <p:blipFill>
          <a:blip r:embed="rId2"/>
          <a:stretch>
            <a:fillRect/>
          </a:stretch>
        </p:blipFill>
        <p:spPr>
          <a:xfrm>
            <a:off x="1554692" y="1481138"/>
            <a:ext cx="6034616" cy="4091002"/>
          </a:xfrm>
        </p:spPr>
      </p:pic>
      <p:sp>
        <p:nvSpPr>
          <p:cNvPr id="2" name="Titlu 1"/>
          <p:cNvSpPr>
            <a:spLocks noGrp="1"/>
          </p:cNvSpPr>
          <p:nvPr>
            <p:ph type="title"/>
          </p:nvPr>
        </p:nvSpPr>
        <p:spPr/>
        <p:txBody>
          <a:bodyPr/>
          <a:lstStyle/>
          <a:p>
            <a:pPr algn="ctr"/>
            <a:r>
              <a:rPr lang="en-US" dirty="0">
                <a:latin typeface="Brush Script MT" pitchFamily="66" charset="0"/>
              </a:rPr>
              <a:t>Marine habitat</a:t>
            </a:r>
          </a:p>
        </p:txBody>
      </p:sp>
      <p:sp>
        <p:nvSpPr>
          <p:cNvPr id="6" name="Substituent subsol 5"/>
          <p:cNvSpPr>
            <a:spLocks noGrp="1"/>
          </p:cNvSpPr>
          <p:nvPr>
            <p:ph type="ftr" sz="quarter" idx="11"/>
          </p:nvPr>
        </p:nvSpPr>
        <p:spPr/>
        <p:txBody>
          <a:bodyPr/>
          <a:lstStyle/>
          <a:p>
            <a:r>
              <a:rPr lang="en-US"/>
              <a:t>Types of aquatic habitats</a:t>
            </a: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lgn="ctr">
              <a:buFont typeface="Wingdings" pitchFamily="2" charset="2"/>
              <a:buChar char="v"/>
            </a:pPr>
            <a:r>
              <a:rPr lang="en-US" dirty="0">
                <a:effectLst>
                  <a:outerShdw blurRad="38100" dist="38100" dir="2700000" algn="tl">
                    <a:srgbClr val="000000">
                      <a:alpha val="43137"/>
                    </a:srgbClr>
                  </a:outerShdw>
                </a:effectLst>
              </a:rPr>
              <a:t>    Can you believe that people can actually live under water?</a:t>
            </a:r>
          </a:p>
          <a:p>
            <a:pPr algn="ctr">
              <a:buNone/>
            </a:pPr>
            <a:r>
              <a:rPr lang="en-US" sz="1800" dirty="0"/>
              <a:t>Well, if not, you and us from yesterday have something in common.</a:t>
            </a:r>
          </a:p>
          <a:p>
            <a:pPr marL="452628" indent="-342900" algn="ctr">
              <a:buNone/>
            </a:pPr>
            <a:r>
              <a:rPr lang="en-US" sz="1800" dirty="0"/>
              <a:t>Pay attention, and if you are still skeptical, you’re about  to have a change of heart</a:t>
            </a:r>
          </a:p>
          <a:p>
            <a:pPr algn="ctr">
              <a:buNone/>
            </a:pPr>
            <a:endParaRPr lang="en-US" sz="1800" dirty="0"/>
          </a:p>
          <a:p>
            <a:pPr algn="ctr">
              <a:buFont typeface="Wingdings" pitchFamily="2" charset="2"/>
              <a:buChar char="v"/>
            </a:pPr>
            <a:r>
              <a:rPr lang="en-US" dirty="0">
                <a:effectLst>
                  <a:outerShdw blurRad="38100" dist="38100" dir="2700000" algn="tl">
                    <a:srgbClr val="000000">
                      <a:alpha val="43137"/>
                    </a:srgbClr>
                  </a:outerShdw>
                </a:effectLst>
              </a:rPr>
              <a:t>   Have you ever imagined there are people who have fallen in love so hard with water that they refuse to step foot on land?</a:t>
            </a:r>
          </a:p>
          <a:p>
            <a:pPr>
              <a:buNone/>
            </a:pPr>
            <a:r>
              <a:rPr lang="en-US" sz="1800" dirty="0">
                <a:effectLst>
                  <a:outerShdw blurRad="38100" dist="38100" dir="2700000" algn="tl">
                    <a:srgbClr val="000000">
                      <a:alpha val="43137"/>
                    </a:srgbClr>
                  </a:outerShdw>
                </a:effectLst>
              </a:rPr>
              <a:t>    </a:t>
            </a:r>
            <a:r>
              <a:rPr lang="en-US" sz="1800" dirty="0"/>
              <a:t>Well, they do exist, so stay tuned!</a:t>
            </a:r>
          </a:p>
          <a:p>
            <a:pPr algn="ctr">
              <a:buNone/>
            </a:pPr>
            <a:endParaRPr lang="en-US" sz="1800" dirty="0"/>
          </a:p>
          <a:p>
            <a:pPr>
              <a:buNone/>
            </a:pPr>
            <a:endParaRPr lang="en-US" sz="1800" dirty="0"/>
          </a:p>
        </p:txBody>
      </p:sp>
      <p:sp>
        <p:nvSpPr>
          <p:cNvPr id="2" name="Titlu 1"/>
          <p:cNvSpPr>
            <a:spLocks noGrp="1"/>
          </p:cNvSpPr>
          <p:nvPr>
            <p:ph type="title"/>
          </p:nvPr>
        </p:nvSpPr>
        <p:spPr/>
        <p:txBody>
          <a:bodyPr/>
          <a:lstStyle/>
          <a:p>
            <a:pPr algn="ctr"/>
            <a:r>
              <a:rPr lang="en-US" dirty="0">
                <a:latin typeface="Brush Script MT" pitchFamily="66" charset="0"/>
              </a:rPr>
              <a:t>Fun Facts</a:t>
            </a:r>
          </a:p>
        </p:txBody>
      </p:sp>
      <p:sp>
        <p:nvSpPr>
          <p:cNvPr id="5" name="Faţă zâmbitoare 4"/>
          <p:cNvSpPr/>
          <p:nvPr/>
        </p:nvSpPr>
        <p:spPr>
          <a:xfrm>
            <a:off x="6143636" y="3071810"/>
            <a:ext cx="214314" cy="14287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uton acțiune: Sfârșit 6">
            <a:hlinkClick r:id="rId2" action="ppaction://hlinksldjump" highlightClick="1"/>
          </p:cNvPr>
          <p:cNvSpPr/>
          <p:nvPr/>
        </p:nvSpPr>
        <p:spPr>
          <a:xfrm>
            <a:off x="5786446" y="3143248"/>
            <a:ext cx="214314" cy="28575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uton acțiune: Sfârșit 7">
            <a:hlinkClick r:id="rId3" action="ppaction://hlinksldjump" highlightClick="1"/>
          </p:cNvPr>
          <p:cNvSpPr/>
          <p:nvPr/>
        </p:nvSpPr>
        <p:spPr>
          <a:xfrm>
            <a:off x="4929190" y="4929198"/>
            <a:ext cx="357190" cy="21431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0" y="5286388"/>
            <a:ext cx="7481776" cy="714380"/>
          </a:xfrm>
        </p:spPr>
        <p:txBody>
          <a:bodyPr/>
          <a:lstStyle/>
          <a:p>
            <a:r>
              <a:rPr lang="en-US" b="1" u="sng" dirty="0"/>
              <a:t>Underwater</a:t>
            </a:r>
            <a:r>
              <a:rPr lang="en-US" dirty="0"/>
              <a:t> living</a:t>
            </a:r>
          </a:p>
        </p:txBody>
      </p:sp>
      <p:sp>
        <p:nvSpPr>
          <p:cNvPr id="4" name="Substituent conținut 3"/>
          <p:cNvSpPr>
            <a:spLocks noGrp="1"/>
          </p:cNvSpPr>
          <p:nvPr>
            <p:ph sz="half" idx="1"/>
          </p:nvPr>
        </p:nvSpPr>
        <p:spPr>
          <a:xfrm>
            <a:off x="914400" y="274320"/>
            <a:ext cx="7479792" cy="5226382"/>
          </a:xfrm>
        </p:spPr>
        <p:txBody>
          <a:bodyPr>
            <a:normAutofit/>
          </a:bodyPr>
          <a:lstStyle/>
          <a:p>
            <a:pPr>
              <a:buNone/>
            </a:pPr>
            <a:endParaRPr lang="en-US" sz="2400" dirty="0">
              <a:latin typeface="Berlin Sans FB" pitchFamily="34" charset="0"/>
            </a:endParaRPr>
          </a:p>
          <a:p>
            <a:pPr algn="ctr">
              <a:buNone/>
            </a:pPr>
            <a:endParaRPr lang="en-US" sz="2400" dirty="0">
              <a:latin typeface="Berlin Sans FB" pitchFamily="34" charset="0"/>
            </a:endParaRPr>
          </a:p>
          <a:p>
            <a:pPr algn="ctr">
              <a:buNone/>
            </a:pPr>
            <a:r>
              <a:rPr lang="en-US" sz="2400" dirty="0">
                <a:latin typeface="Berlin Sans FB" pitchFamily="34" charset="0"/>
              </a:rPr>
              <a:t>Underwater habitats are places where people can live for extended periods of time. They can </a:t>
            </a:r>
            <a:r>
              <a:rPr lang="en-US" sz="2400" dirty="0">
                <a:effectLst>
                  <a:outerShdw blurRad="38100" dist="38100" dir="2700000" algn="tl">
                    <a:srgbClr val="000000">
                      <a:alpha val="43137"/>
                    </a:srgbClr>
                  </a:outerShdw>
                </a:effectLst>
                <a:latin typeface="Berlin Sans FB" pitchFamily="34" charset="0"/>
              </a:rPr>
              <a:t>work,</a:t>
            </a:r>
            <a:r>
              <a:rPr lang="en-US" sz="2400" dirty="0">
                <a:latin typeface="Berlin Sans FB" pitchFamily="34" charset="0"/>
              </a:rPr>
              <a:t> </a:t>
            </a:r>
            <a:r>
              <a:rPr lang="en-US" sz="2400" dirty="0">
                <a:effectLst>
                  <a:outerShdw blurRad="38100" dist="38100" dir="2700000" algn="tl">
                    <a:srgbClr val="000000">
                      <a:alpha val="43137"/>
                    </a:srgbClr>
                  </a:outerShdw>
                </a:effectLst>
                <a:latin typeface="Berlin Sans FB" pitchFamily="34" charset="0"/>
              </a:rPr>
              <a:t>rest,</a:t>
            </a:r>
            <a:r>
              <a:rPr lang="en-US" sz="2400" dirty="0">
                <a:latin typeface="Berlin Sans FB" pitchFamily="34" charset="0"/>
              </a:rPr>
              <a:t> </a:t>
            </a:r>
            <a:r>
              <a:rPr lang="en-US" sz="2400" dirty="0">
                <a:effectLst>
                  <a:outerShdw blurRad="38100" dist="38100" dir="2700000" algn="tl">
                    <a:srgbClr val="000000">
                      <a:alpha val="43137"/>
                    </a:srgbClr>
                  </a:outerShdw>
                </a:effectLst>
                <a:latin typeface="Berlin Sans FB" pitchFamily="34" charset="0"/>
              </a:rPr>
              <a:t>eat</a:t>
            </a:r>
            <a:r>
              <a:rPr lang="en-US" sz="2400" dirty="0">
                <a:latin typeface="Berlin Sans FB" pitchFamily="34" charset="0"/>
              </a:rPr>
              <a:t>, </a:t>
            </a:r>
            <a:r>
              <a:rPr lang="en-US" sz="2400" dirty="0">
                <a:effectLst>
                  <a:outerShdw blurRad="38100" dist="38100" dir="2700000" algn="tl">
                    <a:srgbClr val="000000">
                      <a:alpha val="43137"/>
                    </a:srgbClr>
                  </a:outerShdw>
                </a:effectLst>
                <a:latin typeface="Berlin Sans FB" pitchFamily="34" charset="0"/>
              </a:rPr>
              <a:t>sleep</a:t>
            </a:r>
            <a:r>
              <a:rPr lang="en-US" sz="2400" dirty="0">
                <a:latin typeface="Berlin Sans FB" pitchFamily="34" charset="0"/>
              </a:rPr>
              <a:t> etc.</a:t>
            </a:r>
          </a:p>
          <a:p>
            <a:pPr algn="ctr">
              <a:buNone/>
            </a:pPr>
            <a:endParaRPr lang="en-US" i="1" u="sng" dirty="0"/>
          </a:p>
          <a:p>
            <a:pPr algn="ctr">
              <a:buNone/>
            </a:pPr>
            <a:r>
              <a:rPr lang="en-US" i="1" u="sng" dirty="0"/>
              <a:t>How is this viable?</a:t>
            </a:r>
          </a:p>
          <a:p>
            <a:pPr>
              <a:buNone/>
            </a:pPr>
            <a:endParaRPr lang="en-US" i="1" u="sng" dirty="0">
              <a:latin typeface="Berlin Sans FB" pitchFamily="34" charset="0"/>
            </a:endParaRPr>
          </a:p>
          <a:p>
            <a:pPr algn="ctr">
              <a:buNone/>
            </a:pPr>
            <a:r>
              <a:rPr lang="en-US" sz="2400" dirty="0">
                <a:latin typeface="Berlin Sans FB" pitchFamily="34" charset="0"/>
              </a:rPr>
              <a:t>The trick is that it is not exclusively underwater, but it includes a significant component to make it possible.</a:t>
            </a:r>
          </a:p>
        </p:txBody>
      </p:sp>
    </p:spTree>
  </p:cSld>
  <p:clrMapOvr>
    <a:masterClrMapping/>
  </p:clrMapOvr>
  <p:transition>
    <p:blinds/>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ență">
  <a:themeElements>
    <a:clrScheme name="Concurență">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ență">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olstițiu">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335</TotalTime>
  <Words>627</Words>
  <Application>Microsoft Office PowerPoint</Application>
  <PresentationFormat>Expunere pe ecran (4:3)</PresentationFormat>
  <Paragraphs>97</Paragraphs>
  <Slides>21</Slides>
  <Notes>1</Notes>
  <HiddenSlides>0</HiddenSlides>
  <MMClips>0</MMClips>
  <ScaleCrop>false</ScaleCrop>
  <HeadingPairs>
    <vt:vector size="6" baseType="variant">
      <vt:variant>
        <vt:lpstr>Fonturi utilizate</vt:lpstr>
      </vt:variant>
      <vt:variant>
        <vt:i4>14</vt:i4>
      </vt:variant>
      <vt:variant>
        <vt:lpstr>Temă</vt:lpstr>
      </vt:variant>
      <vt:variant>
        <vt:i4>1</vt:i4>
      </vt:variant>
      <vt:variant>
        <vt:lpstr>Titluri diapozitive</vt:lpstr>
      </vt:variant>
      <vt:variant>
        <vt:i4>21</vt:i4>
      </vt:variant>
    </vt:vector>
  </HeadingPairs>
  <TitlesOfParts>
    <vt:vector size="36" baseType="lpstr">
      <vt:lpstr>Algerian</vt:lpstr>
      <vt:lpstr>Arial</vt:lpstr>
      <vt:lpstr>Berlin Sans FB</vt:lpstr>
      <vt:lpstr>Brush Script MT</vt:lpstr>
      <vt:lpstr>Calibri</vt:lpstr>
      <vt:lpstr>Courier New</vt:lpstr>
      <vt:lpstr>Jokerman</vt:lpstr>
      <vt:lpstr>Lucida Sans Unicode</vt:lpstr>
      <vt:lpstr>Times New Roman</vt:lpstr>
      <vt:lpstr>Trebuchet MS</vt:lpstr>
      <vt:lpstr>Verdana</vt:lpstr>
      <vt:lpstr>Wingdings</vt:lpstr>
      <vt:lpstr>Wingdings 2</vt:lpstr>
      <vt:lpstr>Wingdings 3</vt:lpstr>
      <vt:lpstr>Concurență</vt:lpstr>
      <vt:lpstr>Water as a habitat for people</vt:lpstr>
      <vt:lpstr>Content</vt:lpstr>
      <vt:lpstr>What is a habitat?</vt:lpstr>
      <vt:lpstr>Types of habitats</vt:lpstr>
      <vt:lpstr>Types of aquatic habitats</vt:lpstr>
      <vt:lpstr>Fresh water habitat</vt:lpstr>
      <vt:lpstr>Marine habitat</vt:lpstr>
      <vt:lpstr>Fun Facts</vt:lpstr>
      <vt:lpstr>Underwater living</vt:lpstr>
      <vt:lpstr>Prezentare PowerPoint</vt:lpstr>
      <vt:lpstr>Prezentare PowerPoint</vt:lpstr>
      <vt:lpstr>Temporary living on water</vt:lpstr>
      <vt:lpstr>Prezentare PowerPoint</vt:lpstr>
      <vt:lpstr>Perks of living near water</vt:lpstr>
      <vt:lpstr>Living on an island</vt:lpstr>
      <vt:lpstr>Daily activities</vt:lpstr>
      <vt:lpstr>Prezentare PowerPoint</vt:lpstr>
      <vt:lpstr>Sundays are indeed a day of rest </vt:lpstr>
      <vt:lpstr>Bibliography</vt:lpstr>
      <vt:lpstr>Just Us and the fabric of stars</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as a habitat for people</dc:title>
  <dc:creator>spoiala.valentina</dc:creator>
  <cp:lastModifiedBy>Gabi</cp:lastModifiedBy>
  <cp:revision>28</cp:revision>
  <dcterms:created xsi:type="dcterms:W3CDTF">2019-12-11T12:49:02Z</dcterms:created>
  <dcterms:modified xsi:type="dcterms:W3CDTF">2019-12-20T15:47:17Z</dcterms:modified>
</cp:coreProperties>
</file>