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6" r:id="rId4"/>
    <p:sldId id="258" r:id="rId5"/>
    <p:sldId id="260" r:id="rId6"/>
    <p:sldId id="264" r:id="rId7"/>
    <p:sldId id="261" r:id="rId8"/>
    <p:sldId id="262" r:id="rId9"/>
    <p:sldId id="263" r:id="rId10"/>
    <p:sldId id="265" r:id="rId11"/>
    <p:sldId id="268" r:id="rId12"/>
    <p:sldId id="269" r:id="rId13"/>
    <p:sldId id="270" r:id="rId14"/>
    <p:sldId id="271" r:id="rId15"/>
    <p:sldId id="272" r:id="rId16"/>
    <p:sldId id="273" r:id="rId17"/>
    <p:sldId id="274" r:id="rId18"/>
    <p:sldId id="281" r:id="rId19"/>
    <p:sldId id="275" r:id="rId20"/>
    <p:sldId id="276" r:id="rId21"/>
    <p:sldId id="277" r:id="rId22"/>
    <p:sldId id="278" r:id="rId23"/>
    <p:sldId id="279" r:id="rId24"/>
    <p:sldId id="280" r:id="rId2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D2735-A00B-48F7-BD17-A35FF36F0866}" type="datetimeFigureOut">
              <a:rPr lang="ro-RO" smtClean="0"/>
              <a:t>02.01.2020</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1A319-06A4-4DE9-A312-3E1C3BD59C97}" type="slidenum">
              <a:rPr lang="ro-RO" smtClean="0"/>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10" name="Triunghi drep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u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o-RO"/>
              <a:t>Faceți clic pentru a edita stilul de titlu Coordonator</a:t>
            </a:r>
            <a:endParaRPr kumimoji="0" lang="en-US"/>
          </a:p>
        </p:txBody>
      </p:sp>
      <p:sp>
        <p:nvSpPr>
          <p:cNvPr id="17" name="Subtitlu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a:t>Faceți clic pentru editarea stilului de subtitlu al coordonatorului</a:t>
            </a:r>
            <a:endParaRPr kumimoji="0" lang="en-US"/>
          </a:p>
        </p:txBody>
      </p:sp>
      <p:grpSp>
        <p:nvGrpSpPr>
          <p:cNvPr id="2" name="Grupare 1"/>
          <p:cNvGrpSpPr/>
          <p:nvPr/>
        </p:nvGrpSpPr>
        <p:grpSpPr>
          <a:xfrm>
            <a:off x="-3765" y="4953000"/>
            <a:ext cx="9147765" cy="1912088"/>
            <a:chOff x="-3765" y="4832896"/>
            <a:chExt cx="9147765" cy="2032192"/>
          </a:xfrm>
        </p:grpSpPr>
        <p:sp>
          <p:nvSpPr>
            <p:cNvPr id="7" name="Formă liberă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ă liberă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ă liberă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drep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ubstituent dată 29"/>
          <p:cNvSpPr>
            <a:spLocks noGrp="1"/>
          </p:cNvSpPr>
          <p:nvPr>
            <p:ph type="dt" sz="half" idx="10"/>
          </p:nvPr>
        </p:nvSpPr>
        <p:spPr/>
        <p:txBody>
          <a:bodyPr/>
          <a:lstStyle>
            <a:lvl1pPr>
              <a:defRPr>
                <a:solidFill>
                  <a:srgbClr val="FFFFFF"/>
                </a:solidFill>
              </a:defRPr>
            </a:lvl1pPr>
            <a:extLst/>
          </a:lstStyle>
          <a:p>
            <a:fld id="{04D6B4D8-4919-4714-9AFE-184954C7F548}" type="datetimeFigureOut">
              <a:rPr lang="ro-RO" smtClean="0"/>
              <a:t>02.01.2020</a:t>
            </a:fld>
            <a:endParaRPr lang="ro-RO"/>
          </a:p>
        </p:txBody>
      </p:sp>
      <p:sp>
        <p:nvSpPr>
          <p:cNvPr id="19" name="Substituent subsol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ubstituent număr diapozitiv 26"/>
          <p:cNvSpPr>
            <a:spLocks noGrp="1"/>
          </p:cNvSpPr>
          <p:nvPr>
            <p:ph type="sldNum" sz="quarter" idx="12"/>
          </p:nvPr>
        </p:nvSpPr>
        <p:spPr/>
        <p:txBody>
          <a:bodyPr/>
          <a:lstStyle>
            <a:lvl1pPr>
              <a:defRPr>
                <a:solidFill>
                  <a:srgbClr val="FFFFFF"/>
                </a:solidFill>
              </a:defRPr>
            </a:lvl1pPr>
            <a:extLst/>
          </a:lstStyle>
          <a:p>
            <a:fld id="{FD85DF25-CF25-41BF-944D-42338AA79C74}" type="slidenum">
              <a:rPr lang="ro-RO" smtClean="0"/>
              <a:t>‹#›</a:t>
            </a:fld>
            <a:endParaRPr lang="ro-RO"/>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1481329"/>
            <a:ext cx="8229600" cy="4386071"/>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04D6B4D8-4919-4714-9AFE-184954C7F548}" type="datetimeFigureOut">
              <a:rPr lang="ro-RO" smtClean="0"/>
              <a:t>02.01.2020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D85DF25-CF25-41BF-944D-42338AA79C74}" type="slidenum">
              <a:rPr lang="ro-RO" smtClean="0"/>
              <a:t>‹#›</a:t>
            </a:fld>
            <a:endParaRPr lang="ro-RO"/>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44013" y="274640"/>
            <a:ext cx="1777470" cy="5592761"/>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274641"/>
            <a:ext cx="6324600" cy="5592760"/>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04D6B4D8-4919-4714-9AFE-184954C7F548}" type="datetimeFigureOut">
              <a:rPr lang="ro-RO" smtClean="0"/>
              <a:t>02.01.2020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D85DF25-CF25-41BF-944D-42338AA79C74}" type="slidenum">
              <a:rPr lang="ro-RO" smtClean="0"/>
              <a:t>‹#›</a:t>
            </a:fld>
            <a:endParaRPr lang="ro-RO"/>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04D6B4D8-4919-4714-9AFE-184954C7F548}" type="datetimeFigureOut">
              <a:rPr lang="ro-RO" smtClean="0"/>
              <a:t>02.01.2020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D85DF25-CF25-41BF-944D-42338AA79C74}" type="slidenum">
              <a:rPr lang="ro-RO" smtClean="0"/>
              <a:t>‹#›</a:t>
            </a:fld>
            <a:endParaRPr lang="ro-RO"/>
          </a:p>
        </p:txBody>
      </p:sp>
      <p:sp>
        <p:nvSpPr>
          <p:cNvPr id="7" name="Titlu 6"/>
          <p:cNvSpPr>
            <a:spLocks noGrp="1"/>
          </p:cNvSpPr>
          <p:nvPr>
            <p:ph type="title"/>
          </p:nvPr>
        </p:nvSpPr>
        <p:spPr/>
        <p:txBody>
          <a:bodyPr rtlCol="0"/>
          <a:lstStyle/>
          <a:p>
            <a:r>
              <a:rPr kumimoji="0" lang="ro-RO"/>
              <a:t>Faceți clic pentru a edita stilul de titlu Coordonator</a:t>
            </a:r>
            <a:endParaRPr kumimoji="0"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p:txBody>
          <a:bodyPr/>
          <a:lstStyle/>
          <a:p>
            <a:fld id="{04D6B4D8-4919-4714-9AFE-184954C7F548}" type="datetimeFigureOut">
              <a:rPr lang="ro-RO" smtClean="0"/>
              <a:t>02.01.2020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FD85DF25-CF25-41BF-944D-42338AA79C74}" type="slidenum">
              <a:rPr lang="ro-RO" smtClean="0"/>
              <a:t>‹#›</a:t>
            </a:fld>
            <a:endParaRPr lang="ro-RO"/>
          </a:p>
        </p:txBody>
      </p:sp>
      <p:sp>
        <p:nvSpPr>
          <p:cNvPr id="7" name="În zigzag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În zigzag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conținut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04D6B4D8-4919-4714-9AFE-184954C7F548}" type="datetimeFigureOut">
              <a:rPr lang="ro-RO" smtClean="0"/>
              <a:t>02.01.2020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FD85DF25-CF25-41BF-944D-42338AA79C74}" type="slidenum">
              <a:rPr lang="ro-RO" smtClean="0"/>
              <a:t>‹#›</a:t>
            </a:fld>
            <a:endParaRPr lang="ro-RO"/>
          </a:p>
        </p:txBody>
      </p:sp>
      <p:sp>
        <p:nvSpPr>
          <p:cNvPr id="8" name="Titlu 7"/>
          <p:cNvSpPr>
            <a:spLocks noGrp="1"/>
          </p:cNvSpPr>
          <p:nvPr>
            <p:ph type="title"/>
          </p:nvPr>
        </p:nvSpPr>
        <p:spPr/>
        <p:txBody>
          <a:bodyPr rtlCol="0"/>
          <a:lstStyle/>
          <a:p>
            <a:r>
              <a:rPr kumimoji="0" lang="ro-RO"/>
              <a:t>Faceți clic pentru a edita stilul de titlu Coordonator</a:t>
            </a:r>
            <a:endParaRPr kumimoji="0"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extLst/>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a:t>Faceți clic pentru a edita stilurile de text Coordonator</a:t>
            </a:r>
          </a:p>
        </p:txBody>
      </p:sp>
      <p:sp>
        <p:nvSpPr>
          <p:cNvPr id="5" name="Substituent conținut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6" name="Substituent conținut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0"/>
          </p:nvPr>
        </p:nvSpPr>
        <p:spPr/>
        <p:txBody>
          <a:bodyPr/>
          <a:lstStyle/>
          <a:p>
            <a:fld id="{04D6B4D8-4919-4714-9AFE-184954C7F548}" type="datetimeFigureOut">
              <a:rPr lang="ro-RO" smtClean="0"/>
              <a:t>02.01.2020</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FD85DF25-CF25-41BF-944D-42338AA79C74}"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p>
            <a:fld id="{04D6B4D8-4919-4714-9AFE-184954C7F548}" type="datetimeFigureOut">
              <a:rPr lang="ro-RO" smtClean="0"/>
              <a:t>02.01.2020</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FD85DF25-CF25-41BF-944D-42338AA79C74}" type="slidenum">
              <a:rPr lang="ro-RO" smtClean="0"/>
              <a:t>‹#›</a:t>
            </a:fld>
            <a:endParaRPr lang="ro-RO"/>
          </a:p>
        </p:txBody>
      </p:sp>
      <p:sp>
        <p:nvSpPr>
          <p:cNvPr id="6" name="Titlu 5"/>
          <p:cNvSpPr>
            <a:spLocks noGrp="1"/>
          </p:cNvSpPr>
          <p:nvPr>
            <p:ph type="title"/>
          </p:nvPr>
        </p:nvSpPr>
        <p:spPr/>
        <p:txBody>
          <a:bodyPr rtlCol="0"/>
          <a:lstStyle/>
          <a:p>
            <a:r>
              <a:rPr kumimoji="0" lang="ro-RO"/>
              <a:t>Faceți clic pentru a edita stilul de titlu Coordonator</a:t>
            </a:r>
            <a:endParaRPr kumimoji="0"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04D6B4D8-4919-4714-9AFE-184954C7F548}" type="datetimeFigureOut">
              <a:rPr lang="ro-RO" smtClean="0"/>
              <a:t>02.01.2020</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FD85DF25-CF25-41BF-944D-42338AA79C74}" type="slidenum">
              <a:rPr lang="ro-RO" smtClean="0"/>
              <a:t>‹#›</a:t>
            </a:fld>
            <a:endParaRPr lang="ro-RO"/>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o-RO"/>
              <a:t>Faceți clic pentru a edita stilurile de text Coordonator</a:t>
            </a:r>
          </a:p>
        </p:txBody>
      </p:sp>
      <p:sp>
        <p:nvSpPr>
          <p:cNvPr id="4" name="Substituent conținut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a:xfrm>
            <a:off x="6727032" y="6407944"/>
            <a:ext cx="1920240" cy="365760"/>
          </a:xfrm>
        </p:spPr>
        <p:txBody>
          <a:bodyPr/>
          <a:lstStyle/>
          <a:p>
            <a:fld id="{04D6B4D8-4919-4714-9AFE-184954C7F548}" type="datetimeFigureOut">
              <a:rPr lang="ro-RO" smtClean="0"/>
              <a:t>02.01.2020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FD85DF25-CF25-41BF-944D-42338AA79C74}"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o-RO"/>
              <a:t>Faceți clic pentru a edita stilurile de text Coordonator</a:t>
            </a:r>
          </a:p>
        </p:txBody>
      </p:sp>
      <p:sp>
        <p:nvSpPr>
          <p:cNvPr id="3" name="Substituent i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o-RO"/>
              <a:t>Faceți clic pe pictogramă pentru a adăuga o imagine</a:t>
            </a:r>
            <a:endParaRPr kumimoji="0" lang="en-US" dirty="0"/>
          </a:p>
        </p:txBody>
      </p:sp>
      <p:sp>
        <p:nvSpPr>
          <p:cNvPr id="5" name="Substituent dată 4"/>
          <p:cNvSpPr>
            <a:spLocks noGrp="1"/>
          </p:cNvSpPr>
          <p:nvPr>
            <p:ph type="dt" sz="half" idx="10"/>
          </p:nvPr>
        </p:nvSpPr>
        <p:spPr/>
        <p:txBody>
          <a:bodyPr/>
          <a:lstStyle>
            <a:lvl1pPr>
              <a:defRPr>
                <a:solidFill>
                  <a:schemeClr val="tx1"/>
                </a:solidFill>
              </a:defRPr>
            </a:lvl1pPr>
            <a:extLst/>
          </a:lstStyle>
          <a:p>
            <a:fld id="{04D6B4D8-4919-4714-9AFE-184954C7F548}" type="datetimeFigureOut">
              <a:rPr lang="ro-RO" smtClean="0"/>
              <a:t>02.01.2020</a:t>
            </a:fld>
            <a:endParaRPr lang="ro-RO"/>
          </a:p>
        </p:txBody>
      </p:sp>
      <p:sp>
        <p:nvSpPr>
          <p:cNvPr id="6" name="Substituent subsol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ubstituent număr diapozitiv 6"/>
          <p:cNvSpPr>
            <a:spLocks noGrp="1"/>
          </p:cNvSpPr>
          <p:nvPr>
            <p:ph type="sldNum" sz="quarter" idx="12"/>
          </p:nvPr>
        </p:nvSpPr>
        <p:spPr/>
        <p:txBody>
          <a:bodyPr/>
          <a:lstStyle>
            <a:lvl1pPr>
              <a:defRPr>
                <a:solidFill>
                  <a:schemeClr val="tx1"/>
                </a:solidFill>
              </a:defRPr>
            </a:lvl1pPr>
            <a:extLst/>
          </a:lstStyle>
          <a:p>
            <a:fld id="{FD85DF25-CF25-41BF-944D-42338AA79C74}" type="slidenum">
              <a:rPr lang="ro-RO" smtClean="0"/>
              <a:t>‹#›</a:t>
            </a:fld>
            <a:endParaRPr lang="ro-RO"/>
          </a:p>
        </p:txBody>
      </p:sp>
      <p:sp>
        <p:nvSpPr>
          <p:cNvPr id="2" name="Titlu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o-RO"/>
              <a:t>Faceți clic pentru a edita stilul de titlu Coordonator</a:t>
            </a:r>
            <a:endParaRPr kumimoji="0" lang="en-US"/>
          </a:p>
        </p:txBody>
      </p:sp>
      <p:sp>
        <p:nvSpPr>
          <p:cNvPr id="8" name="Formă liberă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ă liberă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unghi drep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drep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În zigzag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În zigzag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accent1">
                <a:tint val="66000"/>
                <a:satMod val="160000"/>
                <a:alpha val="17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ormă liberă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ă liberă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unghi drep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drep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ubstituent titl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o-RO"/>
              <a:t>Faceți clic pentru a edita stilul de titlu Coordonator</a:t>
            </a:r>
            <a:endParaRPr kumimoji="0" lang="en-US"/>
          </a:p>
        </p:txBody>
      </p:sp>
      <p:sp>
        <p:nvSpPr>
          <p:cNvPr id="30" name="Substituent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0" name="Substituent dată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D6B4D8-4919-4714-9AFE-184954C7F548}" type="datetimeFigureOut">
              <a:rPr lang="ro-RO" smtClean="0"/>
              <a:t>02.01.2020</a:t>
            </a:fld>
            <a:endParaRPr lang="ro-RO"/>
          </a:p>
        </p:txBody>
      </p:sp>
      <p:sp>
        <p:nvSpPr>
          <p:cNvPr id="22" name="Substituent subsol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ubstituent număr diapozitiv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85DF25-CF25-41BF-944D-42338AA79C74}"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8JM71mcw_L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endParaRPr lang="ro-RO"/>
          </a:p>
        </p:txBody>
      </p:sp>
      <p:sp>
        <p:nvSpPr>
          <p:cNvPr id="3" name="Subtitlu 2"/>
          <p:cNvSpPr>
            <a:spLocks noGrp="1"/>
          </p:cNvSpPr>
          <p:nvPr>
            <p:ph type="subTitle" idx="1"/>
          </p:nvPr>
        </p:nvSpPr>
        <p:spPr/>
        <p:txBody>
          <a:bodyPr/>
          <a:lstStyle/>
          <a:p>
            <a:endParaRPr lang="ro-RO"/>
          </a:p>
        </p:txBody>
      </p:sp>
      <p:pic>
        <p:nvPicPr>
          <p:cNvPr id="4" name="Imagine 3" descr="river-wallpaper-sunrise.jpg"/>
          <p:cNvPicPr>
            <a:picLocks noChangeAspect="1"/>
          </p:cNvPicPr>
          <p:nvPr/>
        </p:nvPicPr>
        <p:blipFill>
          <a:blip r:embed="rId2" cstate="print"/>
          <a:stretch>
            <a:fillRect/>
          </a:stretch>
        </p:blipFill>
        <p:spPr>
          <a:xfrm>
            <a:off x="-540568" y="0"/>
            <a:ext cx="9865096" cy="6858000"/>
          </a:xfrm>
          <a:prstGeom prst="rect">
            <a:avLst/>
          </a:prstGeom>
        </p:spPr>
      </p:pic>
      <p:sp>
        <p:nvSpPr>
          <p:cNvPr id="5" name="Dreptunghi rotunjit 4"/>
          <p:cNvSpPr/>
          <p:nvPr/>
        </p:nvSpPr>
        <p:spPr>
          <a:xfrm>
            <a:off x="-612576" y="3789040"/>
            <a:ext cx="10009112" cy="1800200"/>
          </a:xfrm>
          <a:prstGeom prst="roundRect">
            <a:avLst/>
          </a:prstGeom>
          <a:solidFill>
            <a:schemeClr val="dk1">
              <a:alpha val="86000"/>
            </a:schemeClr>
          </a:solid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6" name="CasetăText 5"/>
          <p:cNvSpPr txBox="1"/>
          <p:nvPr/>
        </p:nvSpPr>
        <p:spPr>
          <a:xfrm>
            <a:off x="683568" y="4149080"/>
            <a:ext cx="4824536" cy="1015663"/>
          </a:xfrm>
          <a:prstGeom prst="rect">
            <a:avLst/>
          </a:prstGeom>
          <a:noFill/>
        </p:spPr>
        <p:txBody>
          <a:bodyPr wrap="square" rtlCol="0">
            <a:spAutoFit/>
          </a:bodyPr>
          <a:lstStyle/>
          <a:p>
            <a:r>
              <a:rPr lang="ro-RO" sz="6000" b="1" i="1" dirty="0">
                <a:solidFill>
                  <a:schemeClr val="bg1"/>
                </a:solidFill>
                <a:latin typeface="Times New Roman" pitchFamily="18" charset="0"/>
                <a:cs typeface="Times New Roman" pitchFamily="18" charset="0"/>
              </a:rPr>
              <a:t>River </a:t>
            </a:r>
            <a:r>
              <a:rPr lang="ro-RO" sz="6000" b="1" i="1" dirty="0" err="1">
                <a:solidFill>
                  <a:schemeClr val="bg1"/>
                </a:solidFill>
                <a:latin typeface="Times New Roman" pitchFamily="18" charset="0"/>
                <a:cs typeface="Times New Roman" pitchFamily="18" charset="0"/>
              </a:rPr>
              <a:t>zonings</a:t>
            </a:r>
            <a:endParaRPr lang="ro-RO" sz="6000" b="1" i="1" dirty="0">
              <a:solidFill>
                <a:schemeClr val="bg1"/>
              </a:solidFill>
              <a:latin typeface="Times New Roman" pitchFamily="18" charset="0"/>
              <a:cs typeface="Times New Roman" pitchFamily="18" charset="0"/>
            </a:endParaRPr>
          </a:p>
        </p:txBody>
      </p:sp>
      <p:sp>
        <p:nvSpPr>
          <p:cNvPr id="7" name="CasetăText 6"/>
          <p:cNvSpPr txBox="1"/>
          <p:nvPr/>
        </p:nvSpPr>
        <p:spPr>
          <a:xfrm>
            <a:off x="6228184" y="4221088"/>
            <a:ext cx="3096344" cy="954107"/>
          </a:xfrm>
          <a:prstGeom prst="rect">
            <a:avLst/>
          </a:prstGeom>
          <a:noFill/>
        </p:spPr>
        <p:txBody>
          <a:bodyPr wrap="square" rtlCol="0">
            <a:spAutoFit/>
          </a:bodyPr>
          <a:lstStyle/>
          <a:p>
            <a:r>
              <a:rPr lang="ro-RO" sz="2800" dirty="0">
                <a:solidFill>
                  <a:schemeClr val="bg1"/>
                </a:solidFill>
                <a:latin typeface="Times New Roman" pitchFamily="18" charset="0"/>
                <a:cs typeface="Times New Roman" pitchFamily="18" charset="0"/>
              </a:rPr>
              <a:t>Puiu Irina</a:t>
            </a:r>
          </a:p>
          <a:p>
            <a:r>
              <a:rPr lang="ro-RO" sz="2800" dirty="0">
                <a:solidFill>
                  <a:schemeClr val="bg1"/>
                </a:solidFill>
                <a:latin typeface="Times New Roman" pitchFamily="18" charset="0"/>
                <a:cs typeface="Times New Roman" pitchFamily="18" charset="0"/>
              </a:rPr>
              <a:t>Găitan Nicolai</a:t>
            </a:r>
          </a:p>
        </p:txBody>
      </p:sp>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67544" y="1772816"/>
            <a:ext cx="8136904" cy="864096"/>
          </a:xfrm>
        </p:spPr>
        <p:txBody>
          <a:bodyPr>
            <a:noAutofit/>
          </a:bodyPr>
          <a:lstStyle/>
          <a:p>
            <a:pPr>
              <a:buNone/>
            </a:pPr>
            <a:r>
              <a:rPr lang="ro-RO" sz="2800" dirty="0">
                <a:latin typeface="Times New Roman" pitchFamily="18" charset="0"/>
                <a:cs typeface="Times New Roman" pitchFamily="18" charset="0"/>
              </a:rPr>
              <a:t>		</a:t>
            </a:r>
            <a:r>
              <a:rPr lang="en-US" sz="2800" dirty="0">
                <a:latin typeface="Times New Roman" pitchFamily="18" charset="0"/>
                <a:cs typeface="Times New Roman" pitchFamily="18" charset="0"/>
              </a:rPr>
              <a:t>Water flow is the main factor that makes river</a:t>
            </a:r>
            <a:r>
              <a:rPr lang="ro-RO" sz="2800" dirty="0">
                <a:latin typeface="Times New Roman" pitchFamily="18" charset="0"/>
                <a:cs typeface="Times New Roman" pitchFamily="18" charset="0"/>
              </a:rPr>
              <a:t> </a:t>
            </a:r>
            <a:r>
              <a:rPr lang="en-US" sz="2800" dirty="0">
                <a:latin typeface="Times New Roman" pitchFamily="18" charset="0"/>
                <a:cs typeface="Times New Roman" pitchFamily="18" charset="0"/>
              </a:rPr>
              <a:t>ecology different from other water ecosystems.</a:t>
            </a:r>
            <a:endParaRPr lang="ro-RO" sz="2800" dirty="0">
              <a:latin typeface="Times New Roman" pitchFamily="18" charset="0"/>
              <a:cs typeface="Times New Roman" pitchFamily="18" charset="0"/>
            </a:endParaRPr>
          </a:p>
          <a:p>
            <a:pPr>
              <a:buNone/>
            </a:pPr>
            <a:endParaRPr lang="ro-RO" sz="3200" dirty="0">
              <a:latin typeface="Times New Roman" pitchFamily="18" charset="0"/>
              <a:cs typeface="Times New Roman" pitchFamily="18" charset="0"/>
            </a:endParaRPr>
          </a:p>
          <a:p>
            <a:pPr>
              <a:buNone/>
            </a:pPr>
            <a:endParaRPr lang="ro-RO" sz="3200" dirty="0">
              <a:latin typeface="Times New Roman" pitchFamily="18" charset="0"/>
              <a:cs typeface="Times New Roman" pitchFamily="18" charset="0"/>
            </a:endParaRPr>
          </a:p>
        </p:txBody>
      </p:sp>
      <p:sp>
        <p:nvSpPr>
          <p:cNvPr id="3" name="Titlu 2"/>
          <p:cNvSpPr>
            <a:spLocks noGrp="1"/>
          </p:cNvSpPr>
          <p:nvPr>
            <p:ph type="title"/>
          </p:nvPr>
        </p:nvSpPr>
        <p:spPr>
          <a:xfrm>
            <a:off x="395536" y="980728"/>
            <a:ext cx="3168352" cy="792088"/>
          </a:xfrm>
        </p:spPr>
        <p:txBody>
          <a:bodyPr>
            <a:normAutofit/>
          </a:bodyPr>
          <a:lstStyle/>
          <a:p>
            <a:r>
              <a:rPr lang="ro-RO" sz="3600" dirty="0">
                <a:solidFill>
                  <a:schemeClr val="tx1">
                    <a:lumMod val="95000"/>
                    <a:lumOff val="5000"/>
                  </a:schemeClr>
                </a:solidFill>
                <a:effectLst/>
                <a:latin typeface="Times New Roman" pitchFamily="18" charset="0"/>
                <a:cs typeface="Times New Roman" pitchFamily="18" charset="0"/>
              </a:rPr>
              <a:t>1. </a:t>
            </a:r>
            <a:r>
              <a:rPr lang="ro-RO" sz="3600" dirty="0" err="1">
                <a:solidFill>
                  <a:schemeClr val="tx1">
                    <a:lumMod val="95000"/>
                    <a:lumOff val="5000"/>
                  </a:schemeClr>
                </a:solidFill>
                <a:effectLst/>
                <a:latin typeface="Times New Roman" pitchFamily="18" charset="0"/>
                <a:cs typeface="Times New Roman" pitchFamily="18" charset="0"/>
              </a:rPr>
              <a:t>Water</a:t>
            </a:r>
            <a:r>
              <a:rPr lang="ro-RO" sz="3600" dirty="0">
                <a:solidFill>
                  <a:schemeClr val="tx1">
                    <a:lumMod val="95000"/>
                    <a:lumOff val="5000"/>
                  </a:schemeClr>
                </a:solidFill>
                <a:effectLst/>
                <a:latin typeface="Times New Roman" pitchFamily="18" charset="0"/>
                <a:cs typeface="Times New Roman" pitchFamily="18" charset="0"/>
              </a:rPr>
              <a:t> </a:t>
            </a:r>
            <a:r>
              <a:rPr lang="ro-RO" sz="3600" dirty="0" err="1">
                <a:solidFill>
                  <a:schemeClr val="tx1">
                    <a:lumMod val="95000"/>
                    <a:lumOff val="5000"/>
                  </a:schemeClr>
                </a:solidFill>
                <a:effectLst/>
                <a:latin typeface="Times New Roman" pitchFamily="18" charset="0"/>
                <a:cs typeface="Times New Roman" pitchFamily="18" charset="0"/>
              </a:rPr>
              <a:t>flow</a:t>
            </a:r>
            <a:endParaRPr lang="ro-RO" sz="3600" dirty="0">
              <a:solidFill>
                <a:schemeClr val="tx1">
                  <a:lumMod val="95000"/>
                  <a:lumOff val="5000"/>
                </a:schemeClr>
              </a:solidFill>
              <a:effectLst/>
              <a:latin typeface="Times New Roman" pitchFamily="18" charset="0"/>
              <a:cs typeface="Times New Roman" pitchFamily="18" charset="0"/>
            </a:endParaRPr>
          </a:p>
        </p:txBody>
      </p:sp>
      <p:pic>
        <p:nvPicPr>
          <p:cNvPr id="4" name="Imagine 3" descr="20190525_5035-Master-16-24_gsyulc.jpg"/>
          <p:cNvPicPr>
            <a:picLocks noChangeAspect="1"/>
          </p:cNvPicPr>
          <p:nvPr/>
        </p:nvPicPr>
        <p:blipFill>
          <a:blip r:embed="rId2" cstate="print"/>
          <a:stretch>
            <a:fillRect/>
          </a:stretch>
        </p:blipFill>
        <p:spPr>
          <a:xfrm>
            <a:off x="3347864" y="2924944"/>
            <a:ext cx="5613924" cy="3600400"/>
          </a:xfrm>
          <a:prstGeom prst="rect">
            <a:avLst/>
          </a:prstGeom>
          <a:ln>
            <a:noFill/>
          </a:ln>
          <a:effectLst>
            <a:softEdge rad="112500"/>
          </a:effectLst>
        </p:spPr>
      </p:pic>
      <p:pic>
        <p:nvPicPr>
          <p:cNvPr id="6" name="Imagine 5" descr="71cM3a2yx6L._SX425_.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95536" y="2996952"/>
            <a:ext cx="2244760" cy="2197224"/>
          </a:xfrm>
          <a:prstGeom prst="rect">
            <a:avLst/>
          </a:prstGeom>
        </p:spPr>
      </p:pic>
      <p:sp>
        <p:nvSpPr>
          <p:cNvPr id="7" name="CasetăText 6"/>
          <p:cNvSpPr txBox="1"/>
          <p:nvPr/>
        </p:nvSpPr>
        <p:spPr>
          <a:xfrm>
            <a:off x="0" y="260648"/>
            <a:ext cx="9397552" cy="646331"/>
          </a:xfrm>
          <a:prstGeom prst="rect">
            <a:avLst/>
          </a:prstGeom>
          <a:noFill/>
        </p:spPr>
        <p:txBody>
          <a:bodyPr wrap="square" rtlCol="0">
            <a:spAutoFit/>
          </a:bodyPr>
          <a:lstStyle/>
          <a:p>
            <a:r>
              <a:rPr lang="ro-RO" sz="3600" b="1" dirty="0" err="1">
                <a:latin typeface="Times New Roman" pitchFamily="18" charset="0"/>
                <a:cs typeface="Times New Roman" pitchFamily="18" charset="0"/>
              </a:rPr>
              <a:t>Factors</a:t>
            </a:r>
            <a:r>
              <a:rPr lang="ro-RO" sz="3600" b="1" dirty="0">
                <a:latin typeface="Times New Roman" pitchFamily="18" charset="0"/>
                <a:cs typeface="Times New Roman" pitchFamily="18" charset="0"/>
              </a:rPr>
              <a:t> </a:t>
            </a:r>
            <a:r>
              <a:rPr lang="ro-RO" sz="3600" b="1" dirty="0" err="1">
                <a:latin typeface="Times New Roman" pitchFamily="18" charset="0"/>
                <a:cs typeface="Times New Roman" pitchFamily="18" charset="0"/>
              </a:rPr>
              <a:t>that</a:t>
            </a:r>
            <a:r>
              <a:rPr lang="ro-RO" sz="3600" b="1" dirty="0">
                <a:latin typeface="Times New Roman" pitchFamily="18" charset="0"/>
                <a:cs typeface="Times New Roman" pitchFamily="18" charset="0"/>
              </a:rPr>
              <a:t> </a:t>
            </a:r>
            <a:r>
              <a:rPr lang="ro-RO" sz="3600" b="1" dirty="0" err="1">
                <a:latin typeface="Times New Roman" pitchFamily="18" charset="0"/>
                <a:cs typeface="Times New Roman" pitchFamily="18" charset="0"/>
              </a:rPr>
              <a:t>make</a:t>
            </a:r>
            <a:r>
              <a:rPr lang="ro-RO" sz="3600" b="1" dirty="0">
                <a:latin typeface="Times New Roman" pitchFamily="18" charset="0"/>
                <a:cs typeface="Times New Roman" pitchFamily="18" charset="0"/>
              </a:rPr>
              <a:t> </a:t>
            </a:r>
            <a:r>
              <a:rPr lang="ro-RO" sz="3600" b="1" dirty="0" err="1">
                <a:latin typeface="Times New Roman" pitchFamily="18" charset="0"/>
                <a:cs typeface="Times New Roman" pitchFamily="18" charset="0"/>
              </a:rPr>
              <a:t>river</a:t>
            </a:r>
            <a:r>
              <a:rPr lang="ro-RO" sz="3600" b="1" dirty="0">
                <a:latin typeface="Times New Roman" pitchFamily="18" charset="0"/>
                <a:cs typeface="Times New Roman" pitchFamily="18" charset="0"/>
              </a:rPr>
              <a:t> </a:t>
            </a:r>
            <a:r>
              <a:rPr lang="ro-RO" sz="3600" b="1" dirty="0" err="1">
                <a:latin typeface="Times New Roman" pitchFamily="18" charset="0"/>
                <a:cs typeface="Times New Roman" pitchFamily="18" charset="0"/>
              </a:rPr>
              <a:t>ecosystems</a:t>
            </a:r>
            <a:r>
              <a:rPr lang="ro-RO" sz="3600" b="1" dirty="0">
                <a:latin typeface="Times New Roman" pitchFamily="18" charset="0"/>
                <a:cs typeface="Times New Roman" pitchFamily="18" charset="0"/>
              </a:rPr>
              <a:t> </a:t>
            </a:r>
            <a:r>
              <a:rPr lang="ro-RO" sz="3600" b="1" dirty="0" err="1">
                <a:latin typeface="Times New Roman" pitchFamily="18" charset="0"/>
                <a:cs typeface="Times New Roman" pitchFamily="18" charset="0"/>
              </a:rPr>
              <a:t>different</a:t>
            </a:r>
            <a:r>
              <a:rPr lang="ro-RO" sz="3600" b="1" dirty="0">
                <a:latin typeface="Times New Roman" pitchFamily="18" charset="0"/>
                <a:cs typeface="Times New Roman" pitchFamily="18"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539552" y="1196752"/>
            <a:ext cx="8229600" cy="2739759"/>
          </a:xfrm>
        </p:spPr>
        <p:txBody>
          <a:bodyPr/>
          <a:lstStyle/>
          <a:p>
            <a:pPr>
              <a:buNone/>
            </a:pPr>
            <a:r>
              <a:rPr lang="ro-RO" dirty="0"/>
              <a:t>		</a:t>
            </a:r>
            <a:r>
              <a:rPr lang="en-US" dirty="0">
                <a:solidFill>
                  <a:schemeClr val="tx1">
                    <a:lumMod val="95000"/>
                    <a:lumOff val="5000"/>
                  </a:schemeClr>
                </a:solidFill>
                <a:latin typeface="Times New Roman" pitchFamily="18" charset="0"/>
                <a:cs typeface="Times New Roman" pitchFamily="18" charset="0"/>
              </a:rPr>
              <a:t>The substrate is the surface on which the river organisms live. It may be inorganic, consisting of geological material from the catchment area such as boulders, pebbles, gravel, sand or silt, or it may be organic, including fine particles, leaves, wood, moss and plants. </a:t>
            </a:r>
            <a:endParaRPr lang="ro-RO" dirty="0">
              <a:solidFill>
                <a:schemeClr val="tx1">
                  <a:lumMod val="95000"/>
                  <a:lumOff val="5000"/>
                </a:schemeClr>
              </a:solidFill>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2. </a:t>
            </a:r>
            <a:r>
              <a:rPr lang="ro-RO" dirty="0" err="1">
                <a:solidFill>
                  <a:schemeClr val="tx1">
                    <a:lumMod val="95000"/>
                    <a:lumOff val="5000"/>
                  </a:schemeClr>
                </a:solidFill>
                <a:effectLst/>
                <a:latin typeface="Times New Roman" pitchFamily="18" charset="0"/>
                <a:cs typeface="Times New Roman" pitchFamily="18" charset="0"/>
              </a:rPr>
              <a:t>Substrate</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Rocky-Pond-Bottom.jpg"/>
          <p:cNvPicPr>
            <a:picLocks noChangeAspect="1"/>
          </p:cNvPicPr>
          <p:nvPr/>
        </p:nvPicPr>
        <p:blipFill>
          <a:blip r:embed="rId2" cstate="print"/>
          <a:stretch>
            <a:fillRect/>
          </a:stretch>
        </p:blipFill>
        <p:spPr>
          <a:xfrm>
            <a:off x="3923928" y="3789040"/>
            <a:ext cx="4438725" cy="2808312"/>
          </a:xfrm>
          <a:prstGeom prst="rect">
            <a:avLst/>
          </a:prstGeom>
          <a:ln>
            <a:noFill/>
          </a:ln>
          <a:effectLst>
            <a:softEdge rad="112500"/>
          </a:effectLst>
        </p:spPr>
      </p:pic>
      <p:pic>
        <p:nvPicPr>
          <p:cNvPr id="6" name="Imagine 5" descr="st,small,215x235-pad,210x230,f8f8f8.lite-1u5.jpg"/>
          <p:cNvPicPr>
            <a:picLocks noChangeAspect="1"/>
          </p:cNvPicPr>
          <p:nvPr/>
        </p:nvPicPr>
        <p:blipFill>
          <a:blip r:embed="rId3" cstate="print">
            <a:clrChange>
              <a:clrFrom>
                <a:srgbClr val="F8F8F8"/>
              </a:clrFrom>
              <a:clrTo>
                <a:srgbClr val="F8F8F8">
                  <a:alpha val="0"/>
                </a:srgbClr>
              </a:clrTo>
            </a:clrChange>
          </a:blip>
          <a:srcRect l="13500" t="14791" r="8201" b="16184"/>
          <a:stretch>
            <a:fillRect/>
          </a:stretch>
        </p:blipFill>
        <p:spPr>
          <a:xfrm>
            <a:off x="899592" y="3573016"/>
            <a:ext cx="2461131" cy="237626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67544" y="1268760"/>
            <a:ext cx="8435280" cy="1947672"/>
          </a:xfrm>
        </p:spPr>
        <p:txBody>
          <a:bodyPr/>
          <a:lstStyle/>
          <a:p>
            <a:pPr>
              <a:buNone/>
            </a:pPr>
            <a:r>
              <a:rPr lang="ro-RO" dirty="0"/>
              <a:t>		</a:t>
            </a:r>
            <a:r>
              <a:rPr lang="en-US" dirty="0">
                <a:latin typeface="Times New Roman" pitchFamily="18" charset="0"/>
                <a:cs typeface="Times New Roman" pitchFamily="18" charset="0"/>
              </a:rPr>
              <a:t>Light provides energy for photosynthesis, which produces the primary food source for the river. It also provides refuges for prey species in the shadows it casts.</a:t>
            </a:r>
            <a:endParaRPr lang="ro-RO" dirty="0">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3. </a:t>
            </a:r>
            <a:r>
              <a:rPr lang="ro-RO" dirty="0" err="1">
                <a:solidFill>
                  <a:schemeClr val="tx1">
                    <a:lumMod val="95000"/>
                    <a:lumOff val="5000"/>
                  </a:schemeClr>
                </a:solidFill>
                <a:effectLst/>
                <a:latin typeface="Times New Roman" pitchFamily="18" charset="0"/>
                <a:cs typeface="Times New Roman" pitchFamily="18" charset="0"/>
              </a:rPr>
              <a:t>Light</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RWR_CNT_ART_TokuAwaKoiora_HeroRiver_MASTER.jpg"/>
          <p:cNvPicPr>
            <a:picLocks noChangeAspect="1"/>
          </p:cNvPicPr>
          <p:nvPr/>
        </p:nvPicPr>
        <p:blipFill>
          <a:blip r:embed="rId2" cstate="print"/>
          <a:stretch>
            <a:fillRect/>
          </a:stretch>
        </p:blipFill>
        <p:spPr>
          <a:xfrm>
            <a:off x="2051720" y="2852936"/>
            <a:ext cx="5544616" cy="3432223"/>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251520" y="1700808"/>
            <a:ext cx="4834880" cy="4032448"/>
          </a:xfrm>
        </p:spPr>
        <p:txBody>
          <a:bodyPr>
            <a:normAutofit/>
          </a:bodyPr>
          <a:lstStyle/>
          <a:p>
            <a:pPr>
              <a:buNone/>
            </a:pP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All rivers, regardless of their type, have the same stages of structural changes from source to delta. The profile of every river can be divided into three zones</a:t>
            </a: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source</a:t>
            </a:r>
            <a:r>
              <a:rPr lang="ro-RO" dirty="0">
                <a:latin typeface="Times New Roman" pitchFamily="18" charset="0"/>
                <a:cs typeface="Times New Roman" pitchFamily="18" charset="0"/>
              </a:rPr>
              <a:t> zone (</a:t>
            </a:r>
            <a:r>
              <a:rPr lang="ro-RO" dirty="0" err="1">
                <a:latin typeface="Times New Roman" pitchFamily="18" charset="0"/>
                <a:cs typeface="Times New Roman" pitchFamily="18" charset="0"/>
              </a:rPr>
              <a:t>headwaters</a:t>
            </a:r>
            <a:r>
              <a:rPr lang="ro-RO" dirty="0">
                <a:latin typeface="Times New Roman" pitchFamily="18" charset="0"/>
                <a:cs typeface="Times New Roman" pitchFamily="18" charset="0"/>
              </a:rPr>
              <a:t>), transfer zone </a:t>
            </a:r>
            <a:r>
              <a:rPr lang="ro-RO" dirty="0" err="1">
                <a:latin typeface="Times New Roman" pitchFamily="18" charset="0"/>
                <a:cs typeface="Times New Roman" pitchFamily="18" charset="0"/>
              </a:rPr>
              <a:t>and</a:t>
            </a: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deposition</a:t>
            </a:r>
            <a:r>
              <a:rPr lang="ro-RO" dirty="0">
                <a:latin typeface="Times New Roman" pitchFamily="18" charset="0"/>
                <a:cs typeface="Times New Roman" pitchFamily="18" charset="0"/>
              </a:rPr>
              <a:t> zone.</a:t>
            </a:r>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River </a:t>
            </a:r>
            <a:r>
              <a:rPr lang="ro-RO" dirty="0" err="1">
                <a:solidFill>
                  <a:schemeClr val="tx1">
                    <a:lumMod val="95000"/>
                    <a:lumOff val="5000"/>
                  </a:schemeClr>
                </a:solidFill>
                <a:effectLst/>
                <a:latin typeface="Times New Roman" pitchFamily="18" charset="0"/>
                <a:cs typeface="Times New Roman" pitchFamily="18" charset="0"/>
              </a:rPr>
              <a:t>zones</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Vashisthi-river-straight-source-portrait.jpg"/>
          <p:cNvPicPr>
            <a:picLocks noChangeAspect="1"/>
          </p:cNvPicPr>
          <p:nvPr/>
        </p:nvPicPr>
        <p:blipFill>
          <a:blip r:embed="rId2" cstate="print"/>
          <a:stretch>
            <a:fillRect/>
          </a:stretch>
        </p:blipFill>
        <p:spPr>
          <a:xfrm>
            <a:off x="5220072" y="1196752"/>
            <a:ext cx="3242048" cy="489654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A-schematic-diagram-of-a-river-corridor-showing-three-zones-and-their-upstream-downstream.png"/>
          <p:cNvPicPr>
            <a:picLocks noChangeAspect="1"/>
          </p:cNvPicPr>
          <p:nvPr/>
        </p:nvPicPr>
        <p:blipFill>
          <a:blip r:embed="rId2" cstate="print">
            <a:clrChange>
              <a:clrFrom>
                <a:srgbClr val="FFFFFF"/>
              </a:clrFrom>
              <a:clrTo>
                <a:srgbClr val="FFFFFF">
                  <a:alpha val="0"/>
                </a:srgbClr>
              </a:clrTo>
            </a:clrChange>
          </a:blip>
          <a:stretch>
            <a:fillRect/>
          </a:stretch>
        </p:blipFill>
        <p:spPr>
          <a:xfrm>
            <a:off x="251520" y="908720"/>
            <a:ext cx="8424986" cy="4635971"/>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139952" y="1268760"/>
            <a:ext cx="4618856" cy="5116024"/>
          </a:xfrm>
        </p:spPr>
        <p:txBody>
          <a:bodyPr>
            <a:normAutofit lnSpcReduction="10000"/>
          </a:bodyPr>
          <a:lstStyle/>
          <a:p>
            <a:pPr>
              <a:buNone/>
            </a:pPr>
            <a:r>
              <a:rPr lang="ro-RO" dirty="0"/>
              <a:t>		</a:t>
            </a:r>
            <a:r>
              <a:rPr lang="en-US" dirty="0">
                <a:latin typeface="Times New Roman" pitchFamily="18" charset="0"/>
                <a:cs typeface="Times New Roman" pitchFamily="18" charset="0"/>
              </a:rPr>
              <a:t>Source zone (headwaters) </a:t>
            </a:r>
            <a:r>
              <a:rPr lang="ro-RO" dirty="0">
                <a:latin typeface="Times New Roman" pitchFamily="18" charset="0"/>
                <a:cs typeface="Times New Roman" pitchFamily="18" charset="0"/>
              </a:rPr>
              <a:t>are</a:t>
            </a:r>
            <a:r>
              <a:rPr lang="en-US" dirty="0">
                <a:latin typeface="Times New Roman" pitchFamily="18" charset="0"/>
                <a:cs typeface="Times New Roman" pitchFamily="18" charset="0"/>
              </a:rPr>
              <a:t> mountain streams that slope rapidly downhill and form V-shaped river valleys, often forming waterfalls. These rapids shape and carry large- size sediments downstream. </a:t>
            </a:r>
            <a:endParaRPr lang="ro-RO" dirty="0">
              <a:latin typeface="Times New Roman" pitchFamily="18" charset="0"/>
              <a:cs typeface="Times New Roman" pitchFamily="18" charset="0"/>
            </a:endParaRPr>
          </a:p>
          <a:p>
            <a:pPr>
              <a:buNone/>
            </a:pP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Headwater areas are the upstream areas of</a:t>
            </a: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a watershed, as opposed to the outflow or discharge of a watershed</a:t>
            </a:r>
            <a:endParaRPr lang="ro-RO" dirty="0">
              <a:latin typeface="Times New Roman" pitchFamily="18" charset="0"/>
              <a:cs typeface="Times New Roman" pitchFamily="18" charset="0"/>
            </a:endParaRPr>
          </a:p>
          <a:p>
            <a:pPr>
              <a:buNone/>
            </a:pPr>
            <a:endParaRPr lang="ro-RO" dirty="0">
              <a:latin typeface="Times New Roman" pitchFamily="18" charset="0"/>
              <a:cs typeface="Times New Roman" pitchFamily="18" charset="0"/>
            </a:endParaRPr>
          </a:p>
        </p:txBody>
      </p:sp>
      <p:sp>
        <p:nvSpPr>
          <p:cNvPr id="3" name="Titlu 2"/>
          <p:cNvSpPr>
            <a:spLocks noGrp="1"/>
          </p:cNvSpPr>
          <p:nvPr>
            <p:ph type="title"/>
          </p:nvPr>
        </p:nvSpPr>
        <p:spPr>
          <a:xfrm>
            <a:off x="457200" y="274638"/>
            <a:ext cx="3178696" cy="1143000"/>
          </a:xfrm>
        </p:spPr>
        <p:txBody>
          <a:bodyPr/>
          <a:lstStyle/>
          <a:p>
            <a:r>
              <a:rPr lang="ro-RO" dirty="0" err="1">
                <a:solidFill>
                  <a:schemeClr val="tx1">
                    <a:lumMod val="95000"/>
                    <a:lumOff val="5000"/>
                  </a:schemeClr>
                </a:solidFill>
                <a:effectLst/>
                <a:latin typeface="Times New Roman" pitchFamily="18" charset="0"/>
                <a:cs typeface="Times New Roman" pitchFamily="18" charset="0"/>
              </a:rPr>
              <a:t>Source</a:t>
            </a:r>
            <a:r>
              <a:rPr lang="ro-RO" dirty="0">
                <a:solidFill>
                  <a:schemeClr val="tx1">
                    <a:lumMod val="95000"/>
                    <a:lumOff val="5000"/>
                  </a:schemeClr>
                </a:solidFill>
                <a:effectLst/>
                <a:latin typeface="Times New Roman" pitchFamily="18" charset="0"/>
                <a:cs typeface="Times New Roman" pitchFamily="18" charset="0"/>
              </a:rPr>
              <a:t> zone</a:t>
            </a:r>
          </a:p>
        </p:txBody>
      </p:sp>
      <p:pic>
        <p:nvPicPr>
          <p:cNvPr id="4" name="Imagine 3" descr="7ae87b4d8ea113a5223da98e6ba39eb1.jpg"/>
          <p:cNvPicPr>
            <a:picLocks noChangeAspect="1"/>
          </p:cNvPicPr>
          <p:nvPr/>
        </p:nvPicPr>
        <p:blipFill>
          <a:blip r:embed="rId2" cstate="print"/>
          <a:stretch>
            <a:fillRect/>
          </a:stretch>
        </p:blipFill>
        <p:spPr>
          <a:xfrm>
            <a:off x="395536" y="1340768"/>
            <a:ext cx="3672408" cy="4469825"/>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251520" y="1700808"/>
            <a:ext cx="8686800" cy="3891888"/>
          </a:xfrm>
        </p:spPr>
        <p:txBody>
          <a:bodyPr>
            <a:normAutofit/>
          </a:bodyPr>
          <a:lstStyle/>
          <a:p>
            <a:pPr>
              <a:buNone/>
            </a:pPr>
            <a:r>
              <a:rPr lang="ro-RO" dirty="0"/>
              <a:t>		</a:t>
            </a:r>
            <a:r>
              <a:rPr lang="en-US" dirty="0">
                <a:latin typeface="Times New Roman" pitchFamily="18" charset="0"/>
                <a:cs typeface="Times New Roman" pitchFamily="18" charset="0"/>
              </a:rPr>
              <a:t>Transfer zone </a:t>
            </a:r>
            <a:r>
              <a:rPr lang="ro-RO" dirty="0" err="1">
                <a:latin typeface="Times New Roman" pitchFamily="18" charset="0"/>
                <a:cs typeface="Times New Roman" pitchFamily="18" charset="0"/>
              </a:rPr>
              <a:t>is</a:t>
            </a: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characterized by a lower altitude. The flow velocity is slower, the river bed becomes wider, and meanders form. Some of the larger sediments settle at the interim area between the source zone and the transfer zone, thus forming the so-called sediment </a:t>
            </a:r>
            <a:r>
              <a:rPr lang="ro-RO" dirty="0" err="1">
                <a:latin typeface="Times New Roman" pitchFamily="18" charset="0"/>
                <a:cs typeface="Times New Roman" pitchFamily="18" charset="0"/>
              </a:rPr>
              <a:t>cones</a:t>
            </a:r>
            <a:r>
              <a:rPr lang="ro-RO" dirty="0">
                <a:latin typeface="Times New Roman" pitchFamily="18" charset="0"/>
                <a:cs typeface="Times New Roman" pitchFamily="18" charset="0"/>
              </a:rPr>
              <a:t>.</a:t>
            </a:r>
            <a:r>
              <a:rPr lang="en-US" dirty="0">
                <a:latin typeface="Times New Roman" pitchFamily="18" charset="0"/>
                <a:cs typeface="Times New Roman" pitchFamily="18" charset="0"/>
              </a:rPr>
              <a:t> Other sediments are carried further downstream. Erosion and deposition processes are in equilibrium in the transfer zone.</a:t>
            </a:r>
            <a:endParaRPr lang="ro-RO" dirty="0">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Transfer zone</a:t>
            </a:r>
          </a:p>
        </p:txBody>
      </p:sp>
      <p:pic>
        <p:nvPicPr>
          <p:cNvPr id="5" name="Imagine 4" descr="90546027-happy-earth-planet-character-cute-globe-with-smiley-face-and-hands-vector-illustratio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76056" y="4437112"/>
            <a:ext cx="2636912" cy="263691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1000"/>
                                        <p:tgtEl>
                                          <p:spTgt spid="2">
                                            <p:txEl>
                                              <p:pRg st="0" end="0"/>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395536" y="1268760"/>
            <a:ext cx="8363272" cy="2019679"/>
          </a:xfrm>
        </p:spPr>
        <p:txBody>
          <a:bodyPr>
            <a:normAutofit lnSpcReduction="10000"/>
          </a:bodyPr>
          <a:lstStyle/>
          <a:p>
            <a:pPr>
              <a:buNone/>
            </a:pPr>
            <a:r>
              <a:rPr lang="ro-RO" dirty="0"/>
              <a:t>		</a:t>
            </a:r>
            <a:r>
              <a:rPr lang="en-US" dirty="0">
                <a:latin typeface="Times New Roman" pitchFamily="18" charset="0"/>
                <a:cs typeface="Times New Roman" pitchFamily="18" charset="0"/>
              </a:rPr>
              <a:t>Deposition zone </a:t>
            </a:r>
            <a:r>
              <a:rPr lang="ro-RO" dirty="0" err="1">
                <a:latin typeface="Times New Roman" pitchFamily="18" charset="0"/>
                <a:cs typeface="Times New Roman" pitchFamily="18" charset="0"/>
              </a:rPr>
              <a:t>is</a:t>
            </a:r>
            <a:r>
              <a:rPr lang="en-US" dirty="0">
                <a:latin typeface="Times New Roman" pitchFamily="18" charset="0"/>
                <a:cs typeface="Times New Roman" pitchFamily="18" charset="0"/>
              </a:rPr>
              <a:t> of rather low slope; flow velocities are slow, forming wide meanders. Most of the sediments, including the finest ones, settle in this area. The river mouth often opens into a wide delta bottomed by fine sediments, and the river splits into many arms. </a:t>
            </a:r>
            <a:endParaRPr lang="ro-RO" dirty="0">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err="1">
                <a:solidFill>
                  <a:schemeClr val="tx1">
                    <a:lumMod val="95000"/>
                    <a:lumOff val="5000"/>
                  </a:schemeClr>
                </a:solidFill>
                <a:effectLst/>
                <a:latin typeface="Times New Roman" pitchFamily="18" charset="0"/>
                <a:cs typeface="Times New Roman" pitchFamily="18" charset="0"/>
              </a:rPr>
              <a:t>Deposition</a:t>
            </a:r>
            <a:r>
              <a:rPr lang="ro-RO" dirty="0">
                <a:solidFill>
                  <a:schemeClr val="tx1">
                    <a:lumMod val="95000"/>
                    <a:lumOff val="5000"/>
                  </a:schemeClr>
                </a:solidFill>
                <a:effectLst/>
                <a:latin typeface="Times New Roman" pitchFamily="18" charset="0"/>
                <a:cs typeface="Times New Roman" pitchFamily="18" charset="0"/>
              </a:rPr>
              <a:t> zone</a:t>
            </a:r>
          </a:p>
        </p:txBody>
      </p:sp>
      <p:pic>
        <p:nvPicPr>
          <p:cNvPr id="4" name="Imagine 3" descr="A-conceptual-diagram-showing-production-transport-and-deposition-of-bulk-sediment-and.png"/>
          <p:cNvPicPr>
            <a:picLocks noChangeAspect="1"/>
          </p:cNvPicPr>
          <p:nvPr/>
        </p:nvPicPr>
        <p:blipFill>
          <a:blip r:embed="rId2" cstate="print"/>
          <a:stretch>
            <a:fillRect/>
          </a:stretch>
        </p:blipFill>
        <p:spPr>
          <a:xfrm>
            <a:off x="1691680" y="3356992"/>
            <a:ext cx="7019925" cy="2781300"/>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8AC44C04-4118-4958-906A-56C1E0AFECF8}"/>
              </a:ext>
            </a:extLst>
          </p:cNvPr>
          <p:cNvSpPr/>
          <p:nvPr/>
        </p:nvSpPr>
        <p:spPr>
          <a:xfrm>
            <a:off x="1259632" y="2197002"/>
            <a:ext cx="7128792" cy="1200329"/>
          </a:xfrm>
          <a:prstGeom prst="rect">
            <a:avLst/>
          </a:prstGeom>
        </p:spPr>
        <p:txBody>
          <a:bodyPr wrap="square">
            <a:spAutoFit/>
          </a:bodyPr>
          <a:lstStyle/>
          <a:p>
            <a:pPr algn="ctr"/>
            <a:endParaRPr lang="ro-RO" dirty="0">
              <a:hlinkClick r:id="rId2"/>
            </a:endParaRPr>
          </a:p>
          <a:p>
            <a:pPr algn="ctr"/>
            <a:r>
              <a:rPr lang="en-US" dirty="0">
                <a:hlinkClick r:id="rId2"/>
              </a:rPr>
              <a:t>Different stages of the Long river profile</a:t>
            </a:r>
            <a:r>
              <a:rPr lang="en-US" dirty="0"/>
              <a:t> </a:t>
            </a:r>
            <a:endParaRPr lang="ro-RO" dirty="0"/>
          </a:p>
          <a:p>
            <a:r>
              <a:rPr lang="en-US" dirty="0"/>
              <a:t> </a:t>
            </a:r>
          </a:p>
          <a:p>
            <a:r>
              <a:rPr lang="ro-RO" dirty="0"/>
              <a:t>S</a:t>
            </a:r>
            <a:r>
              <a:rPr lang="en-US" dirty="0" err="1"/>
              <a:t>tages</a:t>
            </a:r>
            <a:r>
              <a:rPr lang="en-US" dirty="0"/>
              <a:t> that a river goes through from its source to its mouth</a:t>
            </a:r>
          </a:p>
        </p:txBody>
      </p:sp>
    </p:spTree>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481329"/>
            <a:ext cx="8229600" cy="2667752"/>
          </a:xfrm>
        </p:spPr>
        <p:txBody>
          <a:bodyPr/>
          <a:lstStyle/>
          <a:p>
            <a:pPr>
              <a:buNone/>
            </a:pP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"River Corridor" means the land area adjacent to a river that is required to accommodate the dimensions, slope, </a:t>
            </a:r>
            <a:r>
              <a:rPr lang="en-US" dirty="0" err="1">
                <a:latin typeface="Times New Roman" pitchFamily="18" charset="0"/>
                <a:cs typeface="Times New Roman" pitchFamily="18" charset="0"/>
              </a:rPr>
              <a:t>planform</a:t>
            </a:r>
            <a:r>
              <a:rPr lang="en-US" dirty="0">
                <a:latin typeface="Times New Roman" pitchFamily="18" charset="0"/>
                <a:cs typeface="Times New Roman" pitchFamily="18" charset="0"/>
              </a:rPr>
              <a:t>, and buffer of the naturally stable channel and that is necessary for the natural maintenance of a dynamic equilibrium condition</a:t>
            </a:r>
            <a:r>
              <a:rPr lang="ro-RO" dirty="0">
                <a:latin typeface="Times New Roman" pitchFamily="18" charset="0"/>
                <a:cs typeface="Times New Roman" pitchFamily="18" charset="0"/>
              </a:rPr>
              <a:t>.</a:t>
            </a:r>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River </a:t>
            </a:r>
            <a:r>
              <a:rPr lang="ro-RO" dirty="0" err="1">
                <a:solidFill>
                  <a:schemeClr val="tx1">
                    <a:lumMod val="95000"/>
                    <a:lumOff val="5000"/>
                  </a:schemeClr>
                </a:solidFill>
                <a:effectLst/>
                <a:latin typeface="Times New Roman" pitchFamily="18" charset="0"/>
                <a:cs typeface="Times New Roman" pitchFamily="18" charset="0"/>
              </a:rPr>
              <a:t>corridor</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eclaboussure-eau-douce-fond-isole_1639-289.jpg"/>
          <p:cNvPicPr>
            <a:picLocks noChangeAspect="1"/>
          </p:cNvPicPr>
          <p:nvPr/>
        </p:nvPicPr>
        <p:blipFill>
          <a:blip r:embed="rId2" cstate="print">
            <a:clrChange>
              <a:clrFrom>
                <a:srgbClr val="FEFEFE"/>
              </a:clrFrom>
              <a:clrTo>
                <a:srgbClr val="FEFEFE">
                  <a:alpha val="0"/>
                </a:srgbClr>
              </a:clrTo>
            </a:clrChange>
          </a:blip>
          <a:stretch>
            <a:fillRect/>
          </a:stretch>
        </p:blipFill>
        <p:spPr>
          <a:xfrm>
            <a:off x="4258013" y="3789040"/>
            <a:ext cx="4885987" cy="3324969"/>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67544" y="1628800"/>
            <a:ext cx="8280920" cy="3672408"/>
          </a:xfrm>
        </p:spPr>
        <p:txBody>
          <a:bodyPr>
            <a:normAutofit/>
          </a:bodyPr>
          <a:lstStyle/>
          <a:p>
            <a:r>
              <a:rPr lang="ro-RO" sz="2800" dirty="0" err="1">
                <a:latin typeface="Times New Roman" pitchFamily="18" charset="0"/>
                <a:cs typeface="Times New Roman" pitchFamily="18" charset="0"/>
              </a:rPr>
              <a:t>What</a:t>
            </a:r>
            <a:r>
              <a:rPr lang="ro-RO" sz="2800" dirty="0">
                <a:latin typeface="Times New Roman" pitchFamily="18" charset="0"/>
                <a:cs typeface="Times New Roman" pitchFamily="18" charset="0"/>
              </a:rPr>
              <a:t> </a:t>
            </a:r>
            <a:r>
              <a:rPr lang="ro-RO" sz="2800" dirty="0" err="1">
                <a:latin typeface="Times New Roman" pitchFamily="18" charset="0"/>
                <a:cs typeface="Times New Roman" pitchFamily="18" charset="0"/>
              </a:rPr>
              <a:t>is</a:t>
            </a:r>
            <a:r>
              <a:rPr lang="ro-RO" sz="2800" dirty="0">
                <a:latin typeface="Times New Roman" pitchFamily="18" charset="0"/>
                <a:cs typeface="Times New Roman" pitchFamily="18" charset="0"/>
              </a:rPr>
              <a:t> an </a:t>
            </a:r>
            <a:r>
              <a:rPr lang="ro-RO" sz="2800" dirty="0" err="1">
                <a:latin typeface="Times New Roman" pitchFamily="18" charset="0"/>
                <a:cs typeface="Times New Roman" pitchFamily="18" charset="0"/>
              </a:rPr>
              <a:t>ecosystem</a:t>
            </a:r>
            <a:r>
              <a:rPr lang="ro-RO" sz="2800" dirty="0">
                <a:latin typeface="Times New Roman" pitchFamily="18" charset="0"/>
                <a:cs typeface="Times New Roman" pitchFamily="18" charset="0"/>
              </a:rPr>
              <a:t>?</a:t>
            </a:r>
          </a:p>
          <a:p>
            <a:r>
              <a:rPr lang="ro-RO" sz="2800" dirty="0" err="1">
                <a:latin typeface="Times New Roman" pitchFamily="18" charset="0"/>
                <a:cs typeface="Times New Roman" pitchFamily="18" charset="0"/>
              </a:rPr>
              <a:t>What</a:t>
            </a:r>
            <a:r>
              <a:rPr lang="ro-RO" sz="2800" dirty="0">
                <a:latin typeface="Times New Roman" pitchFamily="18" charset="0"/>
                <a:cs typeface="Times New Roman" pitchFamily="18" charset="0"/>
              </a:rPr>
              <a:t> are </a:t>
            </a:r>
            <a:r>
              <a:rPr lang="ro-RO" sz="2800" dirty="0" err="1">
                <a:latin typeface="Times New Roman" pitchFamily="18" charset="0"/>
                <a:cs typeface="Times New Roman" pitchFamily="18" charset="0"/>
              </a:rPr>
              <a:t>Lotic</a:t>
            </a:r>
            <a:r>
              <a:rPr lang="ro-RO" sz="2800" dirty="0">
                <a:latin typeface="Times New Roman" pitchFamily="18" charset="0"/>
                <a:cs typeface="Times New Roman" pitchFamily="18" charset="0"/>
              </a:rPr>
              <a:t> </a:t>
            </a:r>
            <a:r>
              <a:rPr lang="ro-RO" sz="2800" dirty="0" err="1">
                <a:latin typeface="Times New Roman" pitchFamily="18" charset="0"/>
                <a:cs typeface="Times New Roman" pitchFamily="18" charset="0"/>
              </a:rPr>
              <a:t>Ecosystems</a:t>
            </a:r>
            <a:r>
              <a:rPr lang="ro-RO" sz="2800" dirty="0">
                <a:latin typeface="Times New Roman" pitchFamily="18" charset="0"/>
                <a:cs typeface="Times New Roman" pitchFamily="18" charset="0"/>
              </a:rPr>
              <a:t>?</a:t>
            </a:r>
          </a:p>
          <a:p>
            <a:r>
              <a:rPr lang="ro-RO" sz="2800" dirty="0">
                <a:latin typeface="Times New Roman" pitchFamily="18" charset="0"/>
                <a:cs typeface="Times New Roman" pitchFamily="18" charset="0"/>
              </a:rPr>
              <a:t>River  </a:t>
            </a:r>
            <a:r>
              <a:rPr lang="ro-RO" sz="2800" dirty="0" err="1">
                <a:latin typeface="Times New Roman" pitchFamily="18" charset="0"/>
                <a:cs typeface="Times New Roman" pitchFamily="18" charset="0"/>
              </a:rPr>
              <a:t>Ecosystems</a:t>
            </a:r>
            <a:endParaRPr lang="ro-RO" sz="2800" dirty="0">
              <a:latin typeface="Times New Roman" pitchFamily="18" charset="0"/>
              <a:cs typeface="Times New Roman" pitchFamily="18" charset="0"/>
            </a:endParaRPr>
          </a:p>
          <a:p>
            <a:r>
              <a:rPr lang="ro-RO" sz="2800" dirty="0">
                <a:latin typeface="Times New Roman" pitchFamily="18" charset="0"/>
                <a:cs typeface="Times New Roman" pitchFamily="18" charset="0"/>
              </a:rPr>
              <a:t>River </a:t>
            </a:r>
            <a:r>
              <a:rPr lang="ro-RO" sz="2800" dirty="0" err="1">
                <a:latin typeface="Times New Roman" pitchFamily="18" charset="0"/>
                <a:cs typeface="Times New Roman" pitchFamily="18" charset="0"/>
              </a:rPr>
              <a:t>zones</a:t>
            </a:r>
            <a:endParaRPr lang="ro-RO" sz="2800" dirty="0">
              <a:latin typeface="Times New Roman" pitchFamily="18" charset="0"/>
              <a:cs typeface="Times New Roman" pitchFamily="18" charset="0"/>
            </a:endParaRPr>
          </a:p>
          <a:p>
            <a:r>
              <a:rPr lang="ro-RO" sz="2800" dirty="0">
                <a:latin typeface="Times New Roman" pitchFamily="18" charset="0"/>
                <a:cs typeface="Times New Roman" pitchFamily="18" charset="0"/>
              </a:rPr>
              <a:t>River </a:t>
            </a:r>
            <a:r>
              <a:rPr lang="ro-RO" sz="2800" dirty="0" err="1">
                <a:latin typeface="Times New Roman" pitchFamily="18" charset="0"/>
                <a:cs typeface="Times New Roman" pitchFamily="18" charset="0"/>
              </a:rPr>
              <a:t>corridor</a:t>
            </a:r>
            <a:endParaRPr lang="ro-RO" sz="2800" dirty="0">
              <a:latin typeface="Times New Roman" pitchFamily="18" charset="0"/>
              <a:cs typeface="Times New Roman" pitchFamily="18" charset="0"/>
            </a:endParaRPr>
          </a:p>
          <a:p>
            <a:r>
              <a:rPr lang="ro-RO" sz="2800" dirty="0" err="1">
                <a:solidFill>
                  <a:schemeClr val="tx1">
                    <a:lumMod val="95000"/>
                    <a:lumOff val="5000"/>
                  </a:schemeClr>
                </a:solidFill>
                <a:latin typeface="Times New Roman" pitchFamily="18" charset="0"/>
                <a:cs typeface="Times New Roman" pitchFamily="18" charset="0"/>
              </a:rPr>
              <a:t>Animals</a:t>
            </a:r>
            <a:r>
              <a:rPr lang="ro-RO" sz="2800" dirty="0">
                <a:solidFill>
                  <a:schemeClr val="tx1">
                    <a:lumMod val="95000"/>
                    <a:lumOff val="5000"/>
                  </a:schemeClr>
                </a:solidFill>
                <a:latin typeface="Times New Roman" pitchFamily="18" charset="0"/>
                <a:cs typeface="Times New Roman" pitchFamily="18" charset="0"/>
              </a:rPr>
              <a:t> </a:t>
            </a:r>
            <a:r>
              <a:rPr lang="ro-RO" sz="2800" dirty="0" err="1">
                <a:solidFill>
                  <a:schemeClr val="tx1">
                    <a:lumMod val="95000"/>
                    <a:lumOff val="5000"/>
                  </a:schemeClr>
                </a:solidFill>
                <a:latin typeface="Times New Roman" pitchFamily="18" charset="0"/>
                <a:cs typeface="Times New Roman" pitchFamily="18" charset="0"/>
              </a:rPr>
              <a:t>and</a:t>
            </a:r>
            <a:r>
              <a:rPr lang="ro-RO" sz="2800" dirty="0">
                <a:solidFill>
                  <a:schemeClr val="tx1">
                    <a:lumMod val="95000"/>
                    <a:lumOff val="5000"/>
                  </a:schemeClr>
                </a:solidFill>
                <a:latin typeface="Times New Roman" pitchFamily="18" charset="0"/>
                <a:cs typeface="Times New Roman" pitchFamily="18" charset="0"/>
              </a:rPr>
              <a:t> </a:t>
            </a:r>
            <a:r>
              <a:rPr lang="ro-RO" sz="2800" dirty="0" err="1">
                <a:solidFill>
                  <a:schemeClr val="tx1">
                    <a:lumMod val="95000"/>
                    <a:lumOff val="5000"/>
                  </a:schemeClr>
                </a:solidFill>
                <a:latin typeface="Times New Roman" pitchFamily="18" charset="0"/>
                <a:cs typeface="Times New Roman" pitchFamily="18" charset="0"/>
              </a:rPr>
              <a:t>plants</a:t>
            </a:r>
            <a:r>
              <a:rPr lang="ro-RO" sz="2800" dirty="0">
                <a:solidFill>
                  <a:schemeClr val="tx1">
                    <a:lumMod val="95000"/>
                    <a:lumOff val="5000"/>
                  </a:schemeClr>
                </a:solidFill>
                <a:latin typeface="Times New Roman" pitchFamily="18" charset="0"/>
                <a:cs typeface="Times New Roman" pitchFamily="18" charset="0"/>
              </a:rPr>
              <a:t> living in </a:t>
            </a:r>
            <a:r>
              <a:rPr lang="ro-RO" sz="2800" dirty="0" err="1">
                <a:solidFill>
                  <a:schemeClr val="tx1">
                    <a:lumMod val="95000"/>
                    <a:lumOff val="5000"/>
                  </a:schemeClr>
                </a:solidFill>
                <a:latin typeface="Times New Roman" pitchFamily="18" charset="0"/>
                <a:cs typeface="Times New Roman" pitchFamily="18" charset="0"/>
              </a:rPr>
              <a:t>freshwater</a:t>
            </a:r>
            <a:r>
              <a:rPr lang="ro-RO" sz="2800" dirty="0">
                <a:solidFill>
                  <a:schemeClr val="tx1">
                    <a:lumMod val="95000"/>
                    <a:lumOff val="5000"/>
                  </a:schemeClr>
                </a:solidFill>
                <a:latin typeface="Times New Roman" pitchFamily="18" charset="0"/>
                <a:cs typeface="Times New Roman" pitchFamily="18" charset="0"/>
              </a:rPr>
              <a:t> </a:t>
            </a:r>
          </a:p>
        </p:txBody>
      </p:sp>
      <p:sp>
        <p:nvSpPr>
          <p:cNvPr id="3" name="Titlu 2"/>
          <p:cNvSpPr>
            <a:spLocks noGrp="1"/>
          </p:cNvSpPr>
          <p:nvPr>
            <p:ph type="title"/>
          </p:nvPr>
        </p:nvSpPr>
        <p:spPr/>
        <p:txBody>
          <a:bodyPr/>
          <a:lstStyle/>
          <a:p>
            <a:r>
              <a:rPr lang="ro-RO" dirty="0" err="1">
                <a:solidFill>
                  <a:schemeClr val="tx1">
                    <a:lumMod val="95000"/>
                    <a:lumOff val="5000"/>
                  </a:schemeClr>
                </a:solidFill>
                <a:effectLst/>
                <a:latin typeface="Times New Roman" pitchFamily="18" charset="0"/>
                <a:cs typeface="Times New Roman" pitchFamily="18" charset="0"/>
              </a:rPr>
              <a:t>Contents</a:t>
            </a:r>
            <a:r>
              <a:rPr lang="ro-RO" dirty="0">
                <a:solidFill>
                  <a:schemeClr val="tx1">
                    <a:lumMod val="95000"/>
                    <a:lumOff val="5000"/>
                  </a:schemeClr>
                </a:solidFill>
                <a:effectLst/>
                <a:latin typeface="Times New Roman" pitchFamily="18" charset="0"/>
                <a:cs typeface="Times New Roman" pitchFamily="18" charset="0"/>
              </a:rPr>
              <a:t>:</a:t>
            </a:r>
          </a:p>
        </p:txBody>
      </p:sp>
      <p:pic>
        <p:nvPicPr>
          <p:cNvPr id="5" name="Imagine 4" descr="885639be89bc480a2055abc2082591f4.jpg"/>
          <p:cNvPicPr>
            <a:picLocks noChangeAspect="1"/>
          </p:cNvPicPr>
          <p:nvPr/>
        </p:nvPicPr>
        <p:blipFill>
          <a:blip r:embed="rId2" cstate="print">
            <a:clrChange>
              <a:clrFrom>
                <a:srgbClr val="F6F6F6"/>
              </a:clrFrom>
              <a:clrTo>
                <a:srgbClr val="F6F6F6">
                  <a:alpha val="0"/>
                </a:srgbClr>
              </a:clrTo>
            </a:clrChange>
            <a:lum bright="-10000"/>
          </a:blip>
          <a:stretch>
            <a:fillRect/>
          </a:stretch>
        </p:blipFill>
        <p:spPr>
          <a:xfrm>
            <a:off x="5724128" y="4149080"/>
            <a:ext cx="2704117" cy="2708920"/>
          </a:xfrm>
          <a:prstGeom prst="rect">
            <a:avLst/>
          </a:prstGeom>
        </p:spPr>
      </p:pic>
      <p:pic>
        <p:nvPicPr>
          <p:cNvPr id="7" name="Imagine 6" descr="90653941-raster-illustration-of-water-element-icon-line-round-symbols-logo-template-water-symbol-pictograph-.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364088" y="332656"/>
            <a:ext cx="2492896" cy="2492896"/>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55"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2">
                                            <p:txEl>
                                              <p:pRg st="0" end="0"/>
                                            </p:txEl>
                                          </p:spTgt>
                                        </p:tgtEl>
                                      </p:cBhvr>
                                    </p:animEffect>
                                  </p:childTnLst>
                                </p:cTn>
                              </p:par>
                              <p:par>
                                <p:cTn id="13" presetID="55"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2">
                                            <p:txEl>
                                              <p:pRg st="1" end="1"/>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2" end="2"/>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
                                            <p:txEl>
                                              <p:pRg st="4" end="4"/>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5" end="5"/>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box(in)">
                                      <p:cBhvr>
                                        <p:cTn id="40" dur="2000"/>
                                        <p:tgtEl>
                                          <p:spTgt spid="2">
                                            <p:txEl>
                                              <p:pRg st="0" end="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box(in)">
                                      <p:cBhvr>
                                        <p:cTn id="43" dur="2000"/>
                                        <p:tgtEl>
                                          <p:spTgt spid="2">
                                            <p:txEl>
                                              <p:pRg st="1" end="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box(in)">
                                      <p:cBhvr>
                                        <p:cTn id="46" dur="2000"/>
                                        <p:tgtEl>
                                          <p:spTgt spid="2">
                                            <p:txEl>
                                              <p:pRg st="2" end="2"/>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box(in)">
                                      <p:cBhvr>
                                        <p:cTn id="49" dur="2000"/>
                                        <p:tgtEl>
                                          <p:spTgt spid="2">
                                            <p:txEl>
                                              <p:pRg st="3" end="3"/>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box(in)">
                                      <p:cBhvr>
                                        <p:cTn id="52" dur="2000"/>
                                        <p:tgtEl>
                                          <p:spTgt spid="2">
                                            <p:txEl>
                                              <p:pRg st="4" end="4"/>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box(in)">
                                      <p:cBhvr>
                                        <p:cTn id="55" dur="2000"/>
                                        <p:tgtEl>
                                          <p:spTgt spid="2">
                                            <p:txEl>
                                              <p:pRg st="5" end="5"/>
                                            </p:txEl>
                                          </p:spTgt>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ox(in)">
                                      <p:cBhvr>
                                        <p:cTn id="58" dur="2000"/>
                                        <p:tgtEl>
                                          <p:spTgt spid="3"/>
                                        </p:tgtEl>
                                      </p:cBhvr>
                                    </p:animEffect>
                                  </p:childTnLst>
                                </p:cTn>
                              </p:par>
                              <p:par>
                                <p:cTn id="59" presetID="2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edge">
                                      <p:cBhvr>
                                        <p:cTn id="6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Cross-section-of-a-river-corridor-The-main-components-of-the-river-corridor-can-be.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1340768"/>
            <a:ext cx="8812497" cy="4176464"/>
          </a:xfr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355976" y="1340768"/>
            <a:ext cx="4788024" cy="5256584"/>
          </a:xfrm>
        </p:spPr>
        <p:txBody>
          <a:bodyPr>
            <a:normAutofit lnSpcReduction="10000"/>
          </a:bodyPr>
          <a:lstStyle/>
          <a:p>
            <a:pPr>
              <a:buNone/>
            </a:pPr>
            <a:r>
              <a:rPr lang="ro-RO" dirty="0"/>
              <a:t>		</a:t>
            </a:r>
            <a:r>
              <a:rPr lang="en-US" dirty="0">
                <a:latin typeface="Times New Roman" pitchFamily="18" charset="0"/>
                <a:cs typeface="Times New Roman" pitchFamily="18" charset="0"/>
              </a:rPr>
              <a:t>Fast-flowing water causes problems for freshwater life. Drifting plankton cannot survive, which means that there is little food. Despite this, some small animals cling to the rocks or stream beds, providing prey for other animals. Fish such as salmon deliberately swim upstream to breed in these waters, partly because there are fewer predators.</a:t>
            </a:r>
          </a:p>
        </p:txBody>
      </p:sp>
      <p:sp>
        <p:nvSpPr>
          <p:cNvPr id="3" name="Titlu 2"/>
          <p:cNvSpPr>
            <a:spLocks noGrp="1"/>
          </p:cNvSpPr>
          <p:nvPr>
            <p:ph type="title"/>
          </p:nvPr>
        </p:nvSpPr>
        <p:spPr/>
        <p:txBody>
          <a:bodyPr>
            <a:normAutofit/>
          </a:bodyPr>
          <a:lstStyle/>
          <a:p>
            <a:r>
              <a:rPr lang="ro-RO" dirty="0">
                <a:solidFill>
                  <a:schemeClr val="tx1">
                    <a:lumMod val="95000"/>
                    <a:lumOff val="5000"/>
                  </a:schemeClr>
                </a:solidFill>
                <a:effectLst/>
                <a:latin typeface="Times New Roman" pitchFamily="18" charset="0"/>
                <a:cs typeface="Times New Roman" pitchFamily="18" charset="0"/>
              </a:rPr>
              <a:t>Living in </a:t>
            </a:r>
            <a:r>
              <a:rPr lang="ro-RO" dirty="0" err="1">
                <a:solidFill>
                  <a:schemeClr val="tx1">
                    <a:lumMod val="95000"/>
                    <a:lumOff val="5000"/>
                  </a:schemeClr>
                </a:solidFill>
                <a:effectLst/>
                <a:latin typeface="Times New Roman" pitchFamily="18" charset="0"/>
                <a:cs typeface="Times New Roman" pitchFamily="18" charset="0"/>
              </a:rPr>
              <a:t>fast-flowing</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water</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life-along-a-lotic-system.jpg"/>
          <p:cNvPicPr>
            <a:picLocks noChangeAspect="1"/>
          </p:cNvPicPr>
          <p:nvPr/>
        </p:nvPicPr>
        <p:blipFill>
          <a:blip r:embed="rId2" cstate="print"/>
          <a:stretch>
            <a:fillRect/>
          </a:stretch>
        </p:blipFill>
        <p:spPr>
          <a:xfrm>
            <a:off x="179512" y="1772816"/>
            <a:ext cx="4427984" cy="367240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481329"/>
            <a:ext cx="8507288" cy="2523736"/>
          </a:xfrm>
        </p:spPr>
        <p:txBody>
          <a:bodyPr>
            <a:normAutofit/>
          </a:bodyPr>
          <a:lstStyle/>
          <a:p>
            <a:r>
              <a:rPr lang="ro-RO" dirty="0" err="1">
                <a:latin typeface="Times New Roman" pitchFamily="18" charset="0"/>
                <a:cs typeface="Times New Roman" pitchFamily="18" charset="0"/>
              </a:rPr>
              <a:t>Freshwater</a:t>
            </a: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plants</a:t>
            </a:r>
            <a:r>
              <a:rPr lang="ro-RO" dirty="0">
                <a:latin typeface="Times New Roman" pitchFamily="18" charset="0"/>
                <a:cs typeface="Times New Roman" pitchFamily="18" charset="0"/>
              </a:rPr>
              <a:t> - </a:t>
            </a:r>
            <a:r>
              <a:rPr lang="en-US" dirty="0">
                <a:latin typeface="Times New Roman" pitchFamily="18" charset="0"/>
                <a:cs typeface="Times New Roman" pitchFamily="18" charset="0"/>
              </a:rPr>
              <a:t>Three types of plants usually live in rivers and streams: algae, mosses and submerged plants</a:t>
            </a:r>
            <a:r>
              <a:rPr lang="ro-RO" dirty="0">
                <a:latin typeface="Times New Roman" pitchFamily="18" charset="0"/>
                <a:cs typeface="Times New Roman" pitchFamily="18" charset="0"/>
              </a:rPr>
              <a:t>.</a:t>
            </a:r>
          </a:p>
          <a:p>
            <a:r>
              <a:rPr lang="ro-RO" dirty="0" err="1">
                <a:latin typeface="Times New Roman" pitchFamily="18" charset="0"/>
                <a:cs typeface="Times New Roman" pitchFamily="18" charset="0"/>
              </a:rPr>
              <a:t>Invertebrates</a:t>
            </a:r>
            <a:r>
              <a:rPr lang="ro-RO" dirty="0">
                <a:latin typeface="Times New Roman" pitchFamily="18" charset="0"/>
                <a:cs typeface="Times New Roman" pitchFamily="18" charset="0"/>
              </a:rPr>
              <a:t> - </a:t>
            </a:r>
            <a:r>
              <a:rPr lang="en-US" dirty="0">
                <a:latin typeface="Times New Roman" pitchFamily="18" charset="0"/>
                <a:cs typeface="Times New Roman" pitchFamily="18" charset="0"/>
              </a:rPr>
              <a:t>Animals that do not possess a backbone are known as invertebrates. These include all types of crustaceans, worms, snails and insects</a:t>
            </a:r>
            <a:r>
              <a:rPr lang="ro-RO" dirty="0">
                <a:latin typeface="Times New Roman" pitchFamily="18" charset="0"/>
                <a:cs typeface="Times New Roman" pitchFamily="18" charset="0"/>
              </a:rPr>
              <a:t>.</a:t>
            </a:r>
          </a:p>
          <a:p>
            <a:pPr>
              <a:buNone/>
            </a:pPr>
            <a:endParaRPr lang="ro-RO" dirty="0">
              <a:latin typeface="Times New Roman" pitchFamily="18" charset="0"/>
              <a:cs typeface="Times New Roman" pitchFamily="18" charset="0"/>
            </a:endParaRPr>
          </a:p>
        </p:txBody>
      </p:sp>
      <p:sp>
        <p:nvSpPr>
          <p:cNvPr id="3" name="Titlu 2"/>
          <p:cNvSpPr>
            <a:spLocks noGrp="1"/>
          </p:cNvSpPr>
          <p:nvPr>
            <p:ph type="title"/>
          </p:nvPr>
        </p:nvSpPr>
        <p:spPr/>
        <p:txBody>
          <a:bodyPr>
            <a:normAutofit fontScale="90000"/>
          </a:bodyPr>
          <a:lstStyle/>
          <a:p>
            <a:r>
              <a:rPr lang="ro-RO" dirty="0" err="1">
                <a:solidFill>
                  <a:schemeClr val="tx1">
                    <a:lumMod val="95000"/>
                    <a:lumOff val="5000"/>
                  </a:schemeClr>
                </a:solidFill>
                <a:effectLst/>
                <a:latin typeface="Times New Roman" pitchFamily="18" charset="0"/>
                <a:cs typeface="Times New Roman" pitchFamily="18" charset="0"/>
              </a:rPr>
              <a:t>Plants</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and</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animals</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that</a:t>
            </a:r>
            <a:r>
              <a:rPr lang="ro-RO" dirty="0">
                <a:solidFill>
                  <a:schemeClr val="tx1">
                    <a:lumMod val="95000"/>
                    <a:lumOff val="5000"/>
                  </a:schemeClr>
                </a:solidFill>
                <a:effectLst/>
                <a:latin typeface="Times New Roman" pitchFamily="18" charset="0"/>
                <a:cs typeface="Times New Roman" pitchFamily="18" charset="0"/>
              </a:rPr>
              <a:t> live in </a:t>
            </a:r>
            <a:r>
              <a:rPr lang="ro-RO" dirty="0" err="1">
                <a:solidFill>
                  <a:schemeClr val="tx1">
                    <a:lumMod val="95000"/>
                    <a:lumOff val="5000"/>
                  </a:schemeClr>
                </a:solidFill>
                <a:effectLst/>
                <a:latin typeface="Times New Roman" pitchFamily="18" charset="0"/>
                <a:cs typeface="Times New Roman" pitchFamily="18" charset="0"/>
              </a:rPr>
              <a:t>rivers</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89674724.jpg"/>
          <p:cNvPicPr>
            <a:picLocks noChangeAspect="1"/>
          </p:cNvPicPr>
          <p:nvPr/>
        </p:nvPicPr>
        <p:blipFill>
          <a:blip r:embed="rId2" cstate="print"/>
          <a:stretch>
            <a:fillRect/>
          </a:stretch>
        </p:blipFill>
        <p:spPr>
          <a:xfrm>
            <a:off x="3779912" y="3789040"/>
            <a:ext cx="4248472" cy="2825234"/>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1000"/>
                                        <p:tgtEl>
                                          <p:spTgt spid="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1000"/>
                                        <p:tgtEl>
                                          <p:spTgt spid="2">
                                            <p:txEl>
                                              <p:pRg st="1" end="1"/>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395536" y="692697"/>
            <a:ext cx="8229600" cy="1584176"/>
          </a:xfrm>
        </p:spPr>
        <p:txBody>
          <a:bodyPr/>
          <a:lstStyle/>
          <a:p>
            <a:r>
              <a:rPr lang="ro-RO" dirty="0" err="1">
                <a:latin typeface="Times New Roman" pitchFamily="18" charset="0"/>
                <a:cs typeface="Times New Roman" pitchFamily="18" charset="0"/>
              </a:rPr>
              <a:t>Other</a:t>
            </a: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animals</a:t>
            </a:r>
            <a:r>
              <a:rPr lang="ro-RO" dirty="0">
                <a:latin typeface="Times New Roman" pitchFamily="18" charset="0"/>
                <a:cs typeface="Times New Roman" pitchFamily="18" charset="0"/>
              </a:rPr>
              <a:t> - </a:t>
            </a:r>
            <a:r>
              <a:rPr lang="en-US" dirty="0">
                <a:latin typeface="Times New Roman" pitchFamily="18" charset="0"/>
                <a:cs typeface="Times New Roman" pitchFamily="18" charset="0"/>
              </a:rPr>
              <a:t>Alligators and crocodiles often call rivers and streams home with crocodiles tending to stay toward the mouth of the river, which is more brackish</a:t>
            </a:r>
            <a:r>
              <a:rPr lang="ro-RO" dirty="0">
                <a:latin typeface="Times New Roman" pitchFamily="18" charset="0"/>
                <a:cs typeface="Times New Roman" pitchFamily="18" charset="0"/>
              </a:rPr>
              <a:t>.</a:t>
            </a:r>
          </a:p>
        </p:txBody>
      </p:sp>
      <p:pic>
        <p:nvPicPr>
          <p:cNvPr id="4" name="Imagine 3" descr="87673443.jpg"/>
          <p:cNvPicPr>
            <a:picLocks noChangeAspect="1"/>
          </p:cNvPicPr>
          <p:nvPr/>
        </p:nvPicPr>
        <p:blipFill>
          <a:blip r:embed="rId2" cstate="print"/>
          <a:stretch>
            <a:fillRect/>
          </a:stretch>
        </p:blipFill>
        <p:spPr>
          <a:xfrm>
            <a:off x="1835696" y="2204864"/>
            <a:ext cx="5715000" cy="3810000"/>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395536" y="1268760"/>
            <a:ext cx="8435280" cy="4755984"/>
          </a:xfrm>
        </p:spPr>
        <p:txBody>
          <a:bodyPr>
            <a:noAutofit/>
          </a:bodyPr>
          <a:lstStyle/>
          <a:p>
            <a:pPr marL="624078" indent="-514350">
              <a:buFont typeface="+mj-lt"/>
              <a:buAutoNum type="arabicPeriod"/>
            </a:pPr>
            <a:r>
              <a:rPr lang="ro-RO" sz="2000" dirty="0">
                <a:latin typeface="Times New Roman" pitchFamily="18" charset="0"/>
                <a:cs typeface="Times New Roman" pitchFamily="18" charset="0"/>
              </a:rPr>
              <a:t>https://sciencing.com/plants-animals-that-live-in-rivers-streams-13427954.html</a:t>
            </a:r>
          </a:p>
          <a:p>
            <a:pPr marL="624078" indent="-514350">
              <a:buFont typeface="+mj-lt"/>
              <a:buAutoNum type="arabicPeriod"/>
            </a:pPr>
            <a:r>
              <a:rPr lang="ro-RO" sz="2000" dirty="0">
                <a:latin typeface="Times New Roman" pitchFamily="18" charset="0"/>
                <a:cs typeface="Times New Roman" pitchFamily="18" charset="0"/>
              </a:rPr>
              <a:t>https://www.sciencelearn.org.nz/resources/439-river-ecosystems</a:t>
            </a:r>
          </a:p>
          <a:p>
            <a:pPr marL="624078" indent="-514350">
              <a:buFont typeface="+mj-lt"/>
              <a:buAutoNum type="arabicPeriod"/>
            </a:pPr>
            <a:r>
              <a:rPr lang="ro-RO" sz="2000" dirty="0">
                <a:latin typeface="Times New Roman" pitchFamily="18" charset="0"/>
                <a:cs typeface="Times New Roman" pitchFamily="18" charset="0"/>
              </a:rPr>
              <a:t>https://en.wikipedia.org/wiki/River_source</a:t>
            </a:r>
          </a:p>
          <a:p>
            <a:pPr marL="624078" indent="-514350">
              <a:buFont typeface="+mj-lt"/>
              <a:buAutoNum type="arabicPeriod"/>
            </a:pPr>
            <a:r>
              <a:rPr lang="ro-RO" sz="2000" dirty="0">
                <a:latin typeface="Times New Roman" pitchFamily="18" charset="0"/>
                <a:cs typeface="Times New Roman" pitchFamily="18" charset="0"/>
              </a:rPr>
              <a:t>https://en.wikipedia.org/wiki/River_ecosystem?fbclid=IwAR1H_DLjFkT-LiDJ-4ltVERzMujlSbNe646LQtd6_aUazQBV5EyQa-XgPOs</a:t>
            </a:r>
          </a:p>
          <a:p>
            <a:pPr marL="624078" indent="-514350">
              <a:buFont typeface="+mj-lt"/>
              <a:buAutoNum type="arabicPeriod"/>
            </a:pPr>
            <a:r>
              <a:rPr lang="ro-RO" sz="2000" dirty="0">
                <a:latin typeface="Times New Roman" pitchFamily="18" charset="0"/>
                <a:cs typeface="Times New Roman" pitchFamily="18" charset="0"/>
              </a:rPr>
              <a:t>http://eschooltoday.com/science/aquatic-ecosystems/what-is-lotic-ecosystem.html?fbclid=IwAR0pGkk8BisjYlev-c095FVmvFWrImtkF_gqQ4mygkGuP0gFT7c6EXF-jlE</a:t>
            </a:r>
          </a:p>
          <a:p>
            <a:pPr marL="624078" indent="-514350">
              <a:buFont typeface="+mj-lt"/>
              <a:buAutoNum type="arabicPeriod"/>
            </a:pPr>
            <a:r>
              <a:rPr lang="ro-RO" sz="2000" dirty="0">
                <a:latin typeface="Times New Roman" pitchFamily="18" charset="0"/>
                <a:cs typeface="Times New Roman" pitchFamily="18" charset="0"/>
              </a:rPr>
              <a:t>https://sciencing.com/lentic-lotic-ecosystems-7355077.html</a:t>
            </a:r>
          </a:p>
          <a:p>
            <a:pPr marL="624078" indent="-514350">
              <a:buFont typeface="+mj-lt"/>
              <a:buAutoNum type="arabicPeriod"/>
            </a:pPr>
            <a:r>
              <a:rPr lang="ro-RO" sz="2000" dirty="0">
                <a:latin typeface="Times New Roman" pitchFamily="18" charset="0"/>
                <a:cs typeface="Times New Roman" pitchFamily="18" charset="0"/>
              </a:rPr>
              <a:t>http://awsassets.panda.org/downloads/riverecology_eng_bt13dec.pdf</a:t>
            </a:r>
          </a:p>
          <a:p>
            <a:pPr marL="624078" indent="-514350">
              <a:buFont typeface="+mj-lt"/>
              <a:buAutoNum type="arabicPeriod"/>
            </a:pPr>
            <a:r>
              <a:rPr lang="ro-RO" sz="2000" dirty="0">
                <a:latin typeface="Times New Roman" pitchFamily="18" charset="0"/>
                <a:cs typeface="Times New Roman" pitchFamily="18" charset="0"/>
              </a:rPr>
              <a:t>https://floodready.vermont.gov/flood_protection/river_corridors_floodplains/river_corridors</a:t>
            </a:r>
          </a:p>
          <a:p>
            <a:pPr marL="624078" indent="-514350">
              <a:buFont typeface="+mj-lt"/>
              <a:buAutoNum type="arabicPeriod"/>
            </a:pPr>
            <a:r>
              <a:rPr lang="ro-RO" sz="2000" dirty="0">
                <a:latin typeface="Times New Roman" pitchFamily="18" charset="0"/>
                <a:cs typeface="Times New Roman" pitchFamily="18" charset="0"/>
              </a:rPr>
              <a:t>https://www.youtube.com/watch?v=8JM71mcw_LI</a:t>
            </a:r>
          </a:p>
          <a:p>
            <a:pPr marL="624078" indent="-514350">
              <a:buFont typeface="+mj-lt"/>
              <a:buAutoNum type="arabicPeriod"/>
            </a:pPr>
            <a:endParaRPr lang="ro-RO" sz="2000" dirty="0">
              <a:solidFill>
                <a:schemeClr val="tx1">
                  <a:lumMod val="95000"/>
                  <a:lumOff val="5000"/>
                </a:schemeClr>
              </a:solidFill>
              <a:latin typeface="Times New Roman" pitchFamily="18" charset="0"/>
              <a:cs typeface="Times New Roman" pitchFamily="18" charset="0"/>
            </a:endParaRPr>
          </a:p>
          <a:p>
            <a:pPr marL="624078" indent="-514350">
              <a:buFont typeface="+mj-lt"/>
              <a:buAutoNum type="arabicPeriod"/>
            </a:pPr>
            <a:endParaRPr lang="ro-RO" sz="2000" dirty="0">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err="1">
                <a:solidFill>
                  <a:schemeClr val="tx1">
                    <a:lumMod val="95000"/>
                    <a:lumOff val="5000"/>
                  </a:schemeClr>
                </a:solidFill>
                <a:effectLst/>
                <a:latin typeface="Times New Roman" pitchFamily="18" charset="0"/>
                <a:cs typeface="Times New Roman" pitchFamily="18" charset="0"/>
              </a:rPr>
              <a:t>Citations</a:t>
            </a:r>
            <a:r>
              <a:rPr lang="ro-RO" dirty="0">
                <a:solidFill>
                  <a:schemeClr val="tx1">
                    <a:lumMod val="95000"/>
                    <a:lumOff val="5000"/>
                  </a:schemeClr>
                </a:solidFill>
                <a:effectLst/>
                <a:latin typeface="Times New Roman" pitchFamily="18" charset="0"/>
                <a:cs typeface="Times New Roman" pitchFamily="18"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484784"/>
            <a:ext cx="4330824" cy="4539959"/>
          </a:xfrm>
        </p:spPr>
        <p:txBody>
          <a:bodyPr/>
          <a:lstStyle/>
          <a:p>
            <a:pPr>
              <a:buNone/>
            </a:pPr>
            <a:r>
              <a:rPr lang="ro-RO" dirty="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An ecosystem is the sum of interactions between plants, animals and microorganisms and between them and non-living physical and chemical components in a particular natural environment.</a:t>
            </a:r>
            <a:endParaRPr lang="ro-RO" dirty="0">
              <a:solidFill>
                <a:schemeClr val="tx1">
                  <a:lumMod val="95000"/>
                  <a:lumOff val="5000"/>
                </a:schemeClr>
              </a:solidFill>
              <a:latin typeface="Times New Roman" pitchFamily="18" charset="0"/>
              <a:cs typeface="Times New Roman" pitchFamily="18" charset="0"/>
            </a:endParaRPr>
          </a:p>
        </p:txBody>
      </p:sp>
      <p:sp>
        <p:nvSpPr>
          <p:cNvPr id="3" name="Titlu 2"/>
          <p:cNvSpPr>
            <a:spLocks noGrp="1"/>
          </p:cNvSpPr>
          <p:nvPr>
            <p:ph type="title"/>
          </p:nvPr>
        </p:nvSpPr>
        <p:spPr/>
        <p:txBody>
          <a:bodyPr/>
          <a:lstStyle/>
          <a:p>
            <a:r>
              <a:rPr lang="ro-RO" dirty="0" err="1">
                <a:solidFill>
                  <a:schemeClr val="tx1">
                    <a:lumMod val="95000"/>
                    <a:lumOff val="5000"/>
                  </a:schemeClr>
                </a:solidFill>
                <a:effectLst/>
                <a:latin typeface="Times New Roman" pitchFamily="18" charset="0"/>
                <a:cs typeface="Times New Roman" pitchFamily="18" charset="0"/>
              </a:rPr>
              <a:t>What</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is</a:t>
            </a:r>
            <a:r>
              <a:rPr lang="ro-RO" dirty="0">
                <a:solidFill>
                  <a:schemeClr val="tx1">
                    <a:lumMod val="95000"/>
                    <a:lumOff val="5000"/>
                  </a:schemeClr>
                </a:solidFill>
                <a:effectLst/>
                <a:latin typeface="Times New Roman" pitchFamily="18" charset="0"/>
                <a:cs typeface="Times New Roman" pitchFamily="18" charset="0"/>
              </a:rPr>
              <a:t> an </a:t>
            </a:r>
            <a:r>
              <a:rPr lang="ro-RO" dirty="0" err="1">
                <a:solidFill>
                  <a:schemeClr val="tx1">
                    <a:lumMod val="95000"/>
                    <a:lumOff val="5000"/>
                  </a:schemeClr>
                </a:solidFill>
                <a:effectLst/>
                <a:latin typeface="Times New Roman" pitchFamily="18" charset="0"/>
                <a:cs typeface="Times New Roman" pitchFamily="18" charset="0"/>
              </a:rPr>
              <a:t>ecosystem</a:t>
            </a:r>
            <a:r>
              <a:rPr lang="ro-RO" dirty="0">
                <a:solidFill>
                  <a:schemeClr val="tx1">
                    <a:lumMod val="95000"/>
                    <a:lumOff val="5000"/>
                  </a:schemeClr>
                </a:solidFill>
                <a:effectLst/>
                <a:latin typeface="Times New Roman" pitchFamily="18" charset="0"/>
                <a:cs typeface="Times New Roman" pitchFamily="18" charset="0"/>
              </a:rPr>
              <a:t>?</a:t>
            </a:r>
          </a:p>
        </p:txBody>
      </p:sp>
      <p:pic>
        <p:nvPicPr>
          <p:cNvPr id="4" name="Imagine 3" descr="All-about-Ecosystems-Easy-Science-for-Kids-a-Diagram-of-an-Ecosystem.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427984" y="1700808"/>
            <a:ext cx="4265166" cy="388843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481329"/>
            <a:ext cx="8229600" cy="2091688"/>
          </a:xfrm>
        </p:spPr>
        <p:txBody>
          <a:bodyPr/>
          <a:lstStyle/>
          <a:p>
            <a:pPr>
              <a:buNone/>
            </a:pP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Lotic</a:t>
            </a:r>
            <a:r>
              <a:rPr lang="ro-RO" dirty="0">
                <a:latin typeface="Times New Roman" pitchFamily="18" charset="0"/>
                <a:cs typeface="Times New Roman" pitchFamily="18" charset="0"/>
              </a:rPr>
              <a:t> </a:t>
            </a:r>
            <a:r>
              <a:rPr lang="ro-RO" dirty="0" err="1">
                <a:latin typeface="Times New Roman" pitchFamily="18" charset="0"/>
                <a:cs typeface="Times New Roman" pitchFamily="18" charset="0"/>
              </a:rPr>
              <a:t>ecosystmes</a:t>
            </a:r>
            <a:r>
              <a:rPr lang="ro-RO" dirty="0">
                <a:latin typeface="Times New Roman" pitchFamily="18" charset="0"/>
                <a:cs typeface="Times New Roman" pitchFamily="18" charset="0"/>
              </a:rPr>
              <a:t> </a:t>
            </a:r>
            <a:r>
              <a:rPr lang="en-US" dirty="0">
                <a:latin typeface="Times New Roman" pitchFamily="18" charset="0"/>
                <a:cs typeface="Times New Roman" pitchFamily="18" charset="0"/>
              </a:rPr>
              <a:t>include all flowing inland bodies such as creeks, rivers, streams and so on. The ecology of flowing water is very unique in many ways and often shaped by the nature and behavior of the flowing water.</a:t>
            </a:r>
            <a:endParaRPr lang="ro-RO" dirty="0">
              <a:latin typeface="Times New Roman" pitchFamily="18" charset="0"/>
              <a:cs typeface="Times New Roman" pitchFamily="18" charset="0"/>
            </a:endParaRPr>
          </a:p>
        </p:txBody>
      </p:sp>
      <p:sp>
        <p:nvSpPr>
          <p:cNvPr id="3" name="Titlu 2"/>
          <p:cNvSpPr>
            <a:spLocks noGrp="1"/>
          </p:cNvSpPr>
          <p:nvPr>
            <p:ph type="title"/>
          </p:nvPr>
        </p:nvSpPr>
        <p:spPr/>
        <p:txBody>
          <a:bodyPr>
            <a:normAutofit/>
          </a:bodyPr>
          <a:lstStyle/>
          <a:p>
            <a:r>
              <a:rPr lang="ro-RO" sz="3600" dirty="0" err="1">
                <a:solidFill>
                  <a:schemeClr val="tx1">
                    <a:lumMod val="95000"/>
                    <a:lumOff val="5000"/>
                  </a:schemeClr>
                </a:solidFill>
                <a:effectLst/>
                <a:latin typeface="Times New Roman" pitchFamily="18" charset="0"/>
                <a:cs typeface="Times New Roman" pitchFamily="18" charset="0"/>
              </a:rPr>
              <a:t>What</a:t>
            </a:r>
            <a:r>
              <a:rPr lang="ro-RO" sz="3600" dirty="0">
                <a:solidFill>
                  <a:schemeClr val="tx1">
                    <a:lumMod val="95000"/>
                    <a:lumOff val="5000"/>
                  </a:schemeClr>
                </a:solidFill>
                <a:effectLst/>
                <a:latin typeface="Times New Roman" pitchFamily="18" charset="0"/>
                <a:cs typeface="Times New Roman" pitchFamily="18" charset="0"/>
              </a:rPr>
              <a:t> are </a:t>
            </a:r>
            <a:r>
              <a:rPr lang="ro-RO" sz="3600" dirty="0" err="1">
                <a:solidFill>
                  <a:schemeClr val="tx1">
                    <a:lumMod val="95000"/>
                    <a:lumOff val="5000"/>
                  </a:schemeClr>
                </a:solidFill>
                <a:effectLst/>
                <a:latin typeface="Times New Roman" pitchFamily="18" charset="0"/>
                <a:cs typeface="Times New Roman" pitchFamily="18" charset="0"/>
              </a:rPr>
              <a:t>Lotic</a:t>
            </a:r>
            <a:r>
              <a:rPr lang="ro-RO" sz="3600" dirty="0">
                <a:solidFill>
                  <a:schemeClr val="tx1">
                    <a:lumMod val="95000"/>
                    <a:lumOff val="5000"/>
                  </a:schemeClr>
                </a:solidFill>
                <a:effectLst/>
                <a:latin typeface="Times New Roman" pitchFamily="18" charset="0"/>
                <a:cs typeface="Times New Roman" pitchFamily="18" charset="0"/>
              </a:rPr>
              <a:t> </a:t>
            </a:r>
            <a:r>
              <a:rPr lang="ro-RO" sz="3600" dirty="0" err="1">
                <a:solidFill>
                  <a:schemeClr val="tx1">
                    <a:lumMod val="95000"/>
                    <a:lumOff val="5000"/>
                  </a:schemeClr>
                </a:solidFill>
                <a:effectLst/>
                <a:latin typeface="Times New Roman" pitchFamily="18" charset="0"/>
                <a:cs typeface="Times New Roman" pitchFamily="18" charset="0"/>
              </a:rPr>
              <a:t>Ecosystems</a:t>
            </a:r>
            <a:r>
              <a:rPr lang="ro-RO" sz="3600" dirty="0">
                <a:solidFill>
                  <a:schemeClr val="tx1">
                    <a:lumMod val="95000"/>
                    <a:lumOff val="5000"/>
                  </a:schemeClr>
                </a:solidFill>
                <a:effectLst/>
                <a:latin typeface="Times New Roman" pitchFamily="18" charset="0"/>
                <a:cs typeface="Times New Roman" pitchFamily="18" charset="0"/>
              </a:rPr>
              <a:t>?</a:t>
            </a:r>
          </a:p>
        </p:txBody>
      </p:sp>
      <p:pic>
        <p:nvPicPr>
          <p:cNvPr id="4" name="Imagine 3" descr="photo-1455577380025-4321f1e1dca7.jpg"/>
          <p:cNvPicPr>
            <a:picLocks noChangeAspect="1"/>
          </p:cNvPicPr>
          <p:nvPr/>
        </p:nvPicPr>
        <p:blipFill>
          <a:blip r:embed="rId2" cstate="print"/>
          <a:stretch>
            <a:fillRect/>
          </a:stretch>
        </p:blipFill>
        <p:spPr>
          <a:xfrm>
            <a:off x="3852136" y="3501008"/>
            <a:ext cx="4680304" cy="3121763"/>
          </a:xfrm>
          <a:prstGeom prst="rect">
            <a:avLst/>
          </a:prstGeom>
          <a:ln>
            <a:noFill/>
          </a:ln>
          <a:effectLst>
            <a:softEdge rad="112500"/>
          </a:effectLst>
        </p:spPr>
      </p:pic>
      <p:pic>
        <p:nvPicPr>
          <p:cNvPr id="6" name="Imagine 5" descr="26743635-europe-in-water-drop-isola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43608" y="3212976"/>
            <a:ext cx="1570661" cy="244827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323528" y="476672"/>
            <a:ext cx="8532440" cy="2232248"/>
          </a:xfrm>
        </p:spPr>
        <p:txBody>
          <a:bodyPr>
            <a:normAutofit/>
          </a:bodyPr>
          <a:lstStyle/>
          <a:p>
            <a:pPr>
              <a:buNone/>
            </a:pPr>
            <a:r>
              <a:rPr lang="ro-RO" dirty="0"/>
              <a:t>		</a:t>
            </a:r>
            <a:r>
              <a:rPr lang="en-US" sz="2800" dirty="0" err="1">
                <a:latin typeface="Times New Roman" pitchFamily="18" charset="0"/>
                <a:cs typeface="Times New Roman" pitchFamily="18" charset="0"/>
              </a:rPr>
              <a:t>Lotic</a:t>
            </a:r>
            <a:r>
              <a:rPr lang="en-US" sz="2800" dirty="0">
                <a:latin typeface="Times New Roman" pitchFamily="18" charset="0"/>
                <a:cs typeface="Times New Roman" pitchFamily="18" charset="0"/>
              </a:rPr>
              <a:t> ecosystems have two main zones, rapids and pools. Rapids are the areas where the water is fast enough to keep the bottom clear of materials, while pools are deeper areas of water where the currents are slower and silt builds up.</a:t>
            </a:r>
            <a:endParaRPr lang="ro-RO" sz="2800" dirty="0">
              <a:latin typeface="Times New Roman" pitchFamily="18" charset="0"/>
              <a:cs typeface="Times New Roman" pitchFamily="18" charset="0"/>
            </a:endParaRPr>
          </a:p>
        </p:txBody>
      </p:sp>
      <p:pic>
        <p:nvPicPr>
          <p:cNvPr id="7" name="Imagine 6" descr="Pools,+Riffle,+&amp;+Glides.jpg"/>
          <p:cNvPicPr>
            <a:picLocks noChangeAspect="1"/>
          </p:cNvPicPr>
          <p:nvPr/>
        </p:nvPicPr>
        <p:blipFill>
          <a:blip r:embed="rId2" cstate="print"/>
          <a:stretch>
            <a:fillRect/>
          </a:stretch>
        </p:blipFill>
        <p:spPr>
          <a:xfrm>
            <a:off x="3419872" y="2708920"/>
            <a:ext cx="4968552" cy="3726414"/>
          </a:xfrm>
          <a:prstGeom prst="rect">
            <a:avLst/>
          </a:prstGeom>
          <a:ln>
            <a:noFill/>
          </a:ln>
          <a:effectLst>
            <a:softEdge rad="112500"/>
          </a:effectLst>
        </p:spPr>
      </p:pic>
      <p:pic>
        <p:nvPicPr>
          <p:cNvPr id="10" name="Imagine 9" descr="alegre-uma-gota-da-água-mostra-um-sinal-perfeitamente-4025222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39552" y="2996952"/>
            <a:ext cx="2346561" cy="237626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55"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2">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400px-Pool_diagram.jpg"/>
          <p:cNvPicPr>
            <a:picLocks noGrp="1" noChangeAspect="1"/>
          </p:cNvPicPr>
          <p:nvPr>
            <p:ph idx="1"/>
          </p:nvPr>
        </p:nvPicPr>
        <p:blipFill>
          <a:blip r:embed="rId2" cstate="print">
            <a:clrChange>
              <a:clrFrom>
                <a:srgbClr val="FFFFFF"/>
              </a:clrFrom>
              <a:clrTo>
                <a:srgbClr val="FFFFFF">
                  <a:alpha val="0"/>
                </a:srgbClr>
              </a:clrTo>
            </a:clrChange>
          </a:blip>
          <a:srcRect b="6198"/>
          <a:stretch>
            <a:fillRect/>
          </a:stretch>
        </p:blipFill>
        <p:spPr>
          <a:xfrm>
            <a:off x="1043608" y="1052736"/>
            <a:ext cx="6984776" cy="5044927"/>
          </a:xfr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79512" y="1340768"/>
            <a:ext cx="4608512" cy="4464496"/>
          </a:xfrm>
        </p:spPr>
        <p:txBody>
          <a:bodyPr>
            <a:normAutofit fontScale="92500"/>
          </a:bodyPr>
          <a:lstStyle/>
          <a:p>
            <a:pPr algn="ctr">
              <a:buNone/>
            </a:pPr>
            <a:r>
              <a:rPr lang="ro-RO" dirty="0">
                <a:solidFill>
                  <a:schemeClr val="tx1">
                    <a:lumMod val="95000"/>
                    <a:lumOff val="5000"/>
                  </a:schemeClr>
                </a:solidFill>
                <a:latin typeface="Times New Roman" pitchFamily="18" charset="0"/>
                <a:cs typeface="Times New Roman" pitchFamily="18" charset="0"/>
              </a:rPr>
              <a:t>		</a:t>
            </a:r>
            <a:r>
              <a:rPr lang="en-US" sz="2800" dirty="0">
                <a:solidFill>
                  <a:schemeClr val="tx1">
                    <a:lumMod val="95000"/>
                    <a:lumOff val="5000"/>
                  </a:schemeClr>
                </a:solidFill>
                <a:latin typeface="Times New Roman" pitchFamily="18" charset="0"/>
                <a:cs typeface="Times New Roman" pitchFamily="18" charset="0"/>
              </a:rPr>
              <a:t>River ecosystems are part o</a:t>
            </a:r>
            <a:r>
              <a:rPr lang="ro-RO" sz="2800" dirty="0">
                <a:solidFill>
                  <a:schemeClr val="tx1">
                    <a:lumMod val="95000"/>
                    <a:lumOff val="5000"/>
                  </a:schemeClr>
                </a:solidFill>
                <a:latin typeface="Times New Roman" pitchFamily="18" charset="0"/>
                <a:cs typeface="Times New Roman" pitchFamily="18" charset="0"/>
              </a:rPr>
              <a:t>f </a:t>
            </a:r>
            <a:r>
              <a:rPr lang="en-US" sz="2800" dirty="0">
                <a:solidFill>
                  <a:schemeClr val="tx1">
                    <a:lumMod val="95000"/>
                    <a:lumOff val="5000"/>
                  </a:schemeClr>
                </a:solidFill>
                <a:latin typeface="Times New Roman" pitchFamily="18" charset="0"/>
                <a:cs typeface="Times New Roman" pitchFamily="18" charset="0"/>
              </a:rPr>
              <a:t>larger watershed networks or catchments, where smaller headwater streams drain into mid-size streams, which progressively drain into larger river networks.</a:t>
            </a:r>
            <a:endParaRPr lang="ro-RO" sz="2800" dirty="0">
              <a:solidFill>
                <a:schemeClr val="tx1">
                  <a:lumMod val="95000"/>
                  <a:lumOff val="5000"/>
                </a:schemeClr>
              </a:solidFill>
              <a:latin typeface="Times New Roman" pitchFamily="18" charset="0"/>
              <a:cs typeface="Times New Roman" pitchFamily="18" charset="0"/>
            </a:endParaRPr>
          </a:p>
          <a:p>
            <a:pPr algn="ctr">
              <a:buNone/>
            </a:pPr>
            <a:endParaRPr lang="en-US" sz="2800" dirty="0">
              <a:solidFill>
                <a:schemeClr val="tx1">
                  <a:lumMod val="95000"/>
                  <a:lumOff val="5000"/>
                </a:schemeClr>
              </a:solidFill>
              <a:latin typeface="Times New Roman" pitchFamily="18" charset="0"/>
              <a:cs typeface="Times New Roman" pitchFamily="18" charset="0"/>
            </a:endParaRPr>
          </a:p>
          <a:p>
            <a:pPr algn="ctr">
              <a:buNone/>
            </a:pPr>
            <a:r>
              <a:rPr lang="ro-RO" sz="2800" dirty="0">
                <a:solidFill>
                  <a:schemeClr val="tx1">
                    <a:lumMod val="95000"/>
                    <a:lumOff val="5000"/>
                  </a:schemeClr>
                </a:solidFill>
                <a:latin typeface="Times New Roman" pitchFamily="18" charset="0"/>
                <a:cs typeface="Times New Roman" pitchFamily="18" charset="0"/>
              </a:rPr>
              <a:t>	</a:t>
            </a:r>
            <a:r>
              <a:rPr lang="en-US" sz="2800" dirty="0">
                <a:solidFill>
                  <a:schemeClr val="tx1">
                    <a:lumMod val="95000"/>
                    <a:lumOff val="5000"/>
                  </a:schemeClr>
                </a:solidFill>
                <a:latin typeface="Times New Roman" pitchFamily="18" charset="0"/>
                <a:cs typeface="Times New Roman" pitchFamily="18" charset="0"/>
              </a:rPr>
              <a:t>River ecosystems are prime examples of </a:t>
            </a:r>
            <a:r>
              <a:rPr lang="en-US" sz="2800" dirty="0" err="1">
                <a:solidFill>
                  <a:schemeClr val="tx1">
                    <a:lumMod val="95000"/>
                    <a:lumOff val="5000"/>
                  </a:schemeClr>
                </a:solidFill>
                <a:latin typeface="Times New Roman" pitchFamily="18" charset="0"/>
                <a:cs typeface="Times New Roman" pitchFamily="18" charset="0"/>
              </a:rPr>
              <a:t>lotic</a:t>
            </a:r>
            <a:r>
              <a:rPr lang="en-US" sz="2800" dirty="0">
                <a:solidFill>
                  <a:schemeClr val="tx1">
                    <a:lumMod val="95000"/>
                    <a:lumOff val="5000"/>
                  </a:schemeClr>
                </a:solidFill>
                <a:latin typeface="Times New Roman" pitchFamily="18" charset="0"/>
                <a:cs typeface="Times New Roman" pitchFamily="18" charset="0"/>
              </a:rPr>
              <a:t> ecosystems.</a:t>
            </a:r>
          </a:p>
          <a:p>
            <a:pPr algn="ctr"/>
            <a:endParaRPr lang="ro-RO" sz="2800" dirty="0"/>
          </a:p>
        </p:txBody>
      </p:sp>
      <p:sp>
        <p:nvSpPr>
          <p:cNvPr id="3" name="Titlu 2"/>
          <p:cNvSpPr>
            <a:spLocks noGrp="1"/>
          </p:cNvSpPr>
          <p:nvPr>
            <p:ph type="title"/>
          </p:nvPr>
        </p:nvSpPr>
        <p:spPr/>
        <p:txBody>
          <a:bodyPr/>
          <a:lstStyle/>
          <a:p>
            <a:r>
              <a:rPr lang="ro-RO" dirty="0">
                <a:solidFill>
                  <a:schemeClr val="tx1">
                    <a:lumMod val="95000"/>
                    <a:lumOff val="5000"/>
                  </a:schemeClr>
                </a:solidFill>
                <a:effectLst/>
                <a:latin typeface="Times New Roman" pitchFamily="18" charset="0"/>
                <a:cs typeface="Times New Roman" pitchFamily="18" charset="0"/>
              </a:rPr>
              <a:t>River </a:t>
            </a:r>
            <a:r>
              <a:rPr lang="ro-RO" dirty="0" err="1">
                <a:solidFill>
                  <a:schemeClr val="tx1">
                    <a:lumMod val="95000"/>
                    <a:lumOff val="5000"/>
                  </a:schemeClr>
                </a:solidFill>
                <a:effectLst/>
                <a:latin typeface="Times New Roman" pitchFamily="18" charset="0"/>
                <a:cs typeface="Times New Roman" pitchFamily="18" charset="0"/>
              </a:rPr>
              <a:t>Ecosystems</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5" name="Imagine 4" descr="Key-components-of-lotic-ecosystems-USEPA-2006.png"/>
          <p:cNvPicPr>
            <a:picLocks noChangeAspect="1"/>
          </p:cNvPicPr>
          <p:nvPr/>
        </p:nvPicPr>
        <p:blipFill>
          <a:blip r:embed="rId2" cstate="print"/>
          <a:stretch>
            <a:fillRect/>
          </a:stretch>
        </p:blipFill>
        <p:spPr>
          <a:xfrm>
            <a:off x="4836340" y="1052736"/>
            <a:ext cx="3969124" cy="5112568"/>
          </a:xfrm>
          <a:prstGeom prst="rect">
            <a:avLst/>
          </a:prstGeom>
          <a:ln>
            <a:noFill/>
          </a:ln>
          <a:effectLst>
            <a:softEdge rad="11250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r>
              <a:rPr lang="en-US" dirty="0">
                <a:solidFill>
                  <a:schemeClr val="tx1">
                    <a:lumMod val="95000"/>
                    <a:lumOff val="5000"/>
                  </a:schemeClr>
                </a:solidFill>
                <a:latin typeface="Times New Roman" pitchFamily="18" charset="0"/>
                <a:cs typeface="Times New Roman" pitchFamily="18" charset="0"/>
              </a:rPr>
              <a:t>Flow is unidirectional.</a:t>
            </a:r>
          </a:p>
          <a:p>
            <a:r>
              <a:rPr lang="en-US" dirty="0">
                <a:solidFill>
                  <a:schemeClr val="tx1">
                    <a:lumMod val="95000"/>
                    <a:lumOff val="5000"/>
                  </a:schemeClr>
                </a:solidFill>
                <a:latin typeface="Times New Roman" pitchFamily="18" charset="0"/>
                <a:cs typeface="Times New Roman" pitchFamily="18" charset="0"/>
              </a:rPr>
              <a:t>There is a state of continuous physical change.</a:t>
            </a:r>
          </a:p>
          <a:p>
            <a:r>
              <a:rPr lang="en-US" dirty="0">
                <a:solidFill>
                  <a:schemeClr val="tx1">
                    <a:lumMod val="95000"/>
                    <a:lumOff val="5000"/>
                  </a:schemeClr>
                </a:solidFill>
                <a:latin typeface="Times New Roman" pitchFamily="18" charset="0"/>
                <a:cs typeface="Times New Roman" pitchFamily="18" charset="0"/>
              </a:rPr>
              <a:t>There is a high degree of spatial and temporal heterogeneity at all scales</a:t>
            </a:r>
            <a:r>
              <a:rPr lang="ro-RO" dirty="0">
                <a:solidFill>
                  <a:schemeClr val="tx1">
                    <a:lumMod val="95000"/>
                    <a:lumOff val="5000"/>
                  </a:schemeClr>
                </a:solidFill>
                <a:latin typeface="Times New Roman" pitchFamily="18" charset="0"/>
                <a:cs typeface="Times New Roman" pitchFamily="18" charset="0"/>
              </a:rPr>
              <a:t>.</a:t>
            </a:r>
            <a:endParaRPr lang="en-US" dirty="0">
              <a:solidFill>
                <a:schemeClr val="tx1">
                  <a:lumMod val="95000"/>
                  <a:lumOff val="5000"/>
                </a:schemeClr>
              </a:solidFill>
              <a:latin typeface="Times New Roman" pitchFamily="18" charset="0"/>
              <a:cs typeface="Times New Roman" pitchFamily="18" charset="0"/>
            </a:endParaRPr>
          </a:p>
          <a:p>
            <a:r>
              <a:rPr lang="en-US" dirty="0">
                <a:solidFill>
                  <a:schemeClr val="tx1">
                    <a:lumMod val="95000"/>
                    <a:lumOff val="5000"/>
                  </a:schemeClr>
                </a:solidFill>
                <a:latin typeface="Times New Roman" pitchFamily="18" charset="0"/>
                <a:cs typeface="Times New Roman" pitchFamily="18" charset="0"/>
              </a:rPr>
              <a:t>Variability between </a:t>
            </a:r>
            <a:r>
              <a:rPr lang="en-US" dirty="0" err="1">
                <a:solidFill>
                  <a:schemeClr val="tx1">
                    <a:lumMod val="95000"/>
                    <a:lumOff val="5000"/>
                  </a:schemeClr>
                </a:solidFill>
                <a:latin typeface="Times New Roman" pitchFamily="18" charset="0"/>
                <a:cs typeface="Times New Roman" pitchFamily="18" charset="0"/>
              </a:rPr>
              <a:t>lotic</a:t>
            </a:r>
            <a:r>
              <a:rPr lang="en-US" dirty="0">
                <a:solidFill>
                  <a:schemeClr val="tx1">
                    <a:lumMod val="95000"/>
                    <a:lumOff val="5000"/>
                  </a:schemeClr>
                </a:solidFill>
                <a:latin typeface="Times New Roman" pitchFamily="18" charset="0"/>
                <a:cs typeface="Times New Roman" pitchFamily="18" charset="0"/>
              </a:rPr>
              <a:t> systems is quite high.</a:t>
            </a:r>
          </a:p>
          <a:p>
            <a:r>
              <a:rPr lang="en-US" dirty="0">
                <a:solidFill>
                  <a:schemeClr val="tx1">
                    <a:lumMod val="95000"/>
                    <a:lumOff val="5000"/>
                  </a:schemeClr>
                </a:solidFill>
                <a:latin typeface="Times New Roman" pitchFamily="18" charset="0"/>
                <a:cs typeface="Times New Roman" pitchFamily="18" charset="0"/>
              </a:rPr>
              <a:t>The biota is specialized to live with flow conditions.</a:t>
            </a:r>
          </a:p>
          <a:p>
            <a:endParaRPr lang="ro-RO" dirty="0">
              <a:solidFill>
                <a:schemeClr val="tx1">
                  <a:lumMod val="95000"/>
                  <a:lumOff val="5000"/>
                </a:schemeClr>
              </a:solidFill>
              <a:latin typeface="Times New Roman" pitchFamily="18" charset="0"/>
              <a:cs typeface="Times New Roman" pitchFamily="18" charset="0"/>
            </a:endParaRPr>
          </a:p>
        </p:txBody>
      </p:sp>
      <p:sp>
        <p:nvSpPr>
          <p:cNvPr id="3" name="Titlu 2"/>
          <p:cNvSpPr>
            <a:spLocks noGrp="1"/>
          </p:cNvSpPr>
          <p:nvPr>
            <p:ph type="title"/>
          </p:nvPr>
        </p:nvSpPr>
        <p:spPr>
          <a:xfrm>
            <a:off x="179512" y="260648"/>
            <a:ext cx="8686800" cy="1143000"/>
          </a:xfrm>
        </p:spPr>
        <p:txBody>
          <a:bodyPr>
            <a:normAutofit fontScale="90000"/>
          </a:bodyPr>
          <a:lstStyle/>
          <a:p>
            <a:r>
              <a:rPr lang="ro-RO" dirty="0" err="1">
                <a:solidFill>
                  <a:schemeClr val="tx1">
                    <a:lumMod val="95000"/>
                    <a:lumOff val="5000"/>
                  </a:schemeClr>
                </a:solidFill>
                <a:effectLst/>
                <a:latin typeface="Times New Roman" pitchFamily="18" charset="0"/>
                <a:cs typeface="Times New Roman" pitchFamily="18" charset="0"/>
              </a:rPr>
              <a:t>Unifying</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characteristics</a:t>
            </a:r>
            <a:r>
              <a:rPr lang="ro-RO" dirty="0">
                <a:solidFill>
                  <a:schemeClr val="tx1">
                    <a:lumMod val="95000"/>
                    <a:lumOff val="5000"/>
                  </a:schemeClr>
                </a:solidFill>
                <a:effectLst/>
                <a:latin typeface="Times New Roman" pitchFamily="18" charset="0"/>
                <a:cs typeface="Times New Roman" pitchFamily="18" charset="0"/>
              </a:rPr>
              <a:t> of </a:t>
            </a:r>
            <a:r>
              <a:rPr lang="ro-RO" dirty="0" err="1">
                <a:solidFill>
                  <a:schemeClr val="tx1">
                    <a:lumMod val="95000"/>
                    <a:lumOff val="5000"/>
                  </a:schemeClr>
                </a:solidFill>
                <a:effectLst/>
                <a:latin typeface="Times New Roman" pitchFamily="18" charset="0"/>
                <a:cs typeface="Times New Roman" pitchFamily="18" charset="0"/>
              </a:rPr>
              <a:t>running</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water</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5" name="Imagine 4" descr="a843a30431268d6ceaa973a085c386a5 (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932040" y="4293096"/>
            <a:ext cx="3901697" cy="256490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linds(horizontal)">
                                      <p:cBhvr>
                                        <p:cTn id="16" dur="1000"/>
                                        <p:tgtEl>
                                          <p:spTgt spid="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linds(horizontal)">
                                      <p:cBhvr>
                                        <p:cTn id="19" dur="1000"/>
                                        <p:tgtEl>
                                          <p:spTgt spid="2">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1000"/>
                                        <p:tgtEl>
                                          <p:spTgt spid="2">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539552" y="2060848"/>
            <a:ext cx="8229600" cy="3099800"/>
          </a:xfrm>
        </p:spPr>
        <p:txBody>
          <a:bodyPr/>
          <a:lstStyle/>
          <a:p>
            <a:r>
              <a:rPr lang="en-US" dirty="0">
                <a:solidFill>
                  <a:schemeClr val="tx1">
                    <a:lumMod val="95000"/>
                    <a:lumOff val="5000"/>
                  </a:schemeClr>
                </a:solidFill>
                <a:latin typeface="Times New Roman" pitchFamily="18" charset="0"/>
                <a:cs typeface="Times New Roman" pitchFamily="18" charset="0"/>
              </a:rPr>
              <a:t>Organisms in these waters have suckers and hooks that help them stick to the water-bed, rocks or plants.</a:t>
            </a:r>
            <a:endParaRPr lang="ro-RO" dirty="0">
              <a:solidFill>
                <a:schemeClr val="tx1">
                  <a:lumMod val="95000"/>
                  <a:lumOff val="5000"/>
                </a:schemeClr>
              </a:solidFill>
              <a:latin typeface="Times New Roman" pitchFamily="18" charset="0"/>
              <a:cs typeface="Times New Roman" pitchFamily="18" charset="0"/>
            </a:endParaRPr>
          </a:p>
          <a:p>
            <a:r>
              <a:rPr lang="en-US" dirty="0">
                <a:solidFill>
                  <a:schemeClr val="tx1">
                    <a:lumMod val="95000"/>
                    <a:lumOff val="5000"/>
                  </a:schemeClr>
                </a:solidFill>
                <a:latin typeface="Times New Roman" pitchFamily="18" charset="0"/>
                <a:cs typeface="Times New Roman" pitchFamily="18" charset="0"/>
              </a:rPr>
              <a:t>Some of them also have a streamlined body that help them swim against water currents</a:t>
            </a:r>
            <a:r>
              <a:rPr lang="ro-RO" dirty="0">
                <a:solidFill>
                  <a:schemeClr val="tx1">
                    <a:lumMod val="95000"/>
                    <a:lumOff val="5000"/>
                  </a:schemeClr>
                </a:solidFill>
                <a:latin typeface="Times New Roman" pitchFamily="18" charset="0"/>
                <a:cs typeface="Times New Roman" pitchFamily="18" charset="0"/>
              </a:rPr>
              <a:t>.</a:t>
            </a:r>
          </a:p>
          <a:p>
            <a:r>
              <a:rPr lang="en-US" dirty="0">
                <a:solidFill>
                  <a:schemeClr val="tx1">
                    <a:lumMod val="95000"/>
                    <a:lumOff val="5000"/>
                  </a:schemeClr>
                </a:solidFill>
                <a:latin typeface="Times New Roman" pitchFamily="18" charset="0"/>
                <a:cs typeface="Times New Roman" pitchFamily="18" charset="0"/>
              </a:rPr>
              <a:t> Plants such as diatoms, moss, and sponges attach themselves firmly with the substratum</a:t>
            </a:r>
            <a:r>
              <a:rPr lang="en-US" dirty="0"/>
              <a:t>.</a:t>
            </a:r>
            <a:endParaRPr lang="ro-RO" dirty="0"/>
          </a:p>
        </p:txBody>
      </p:sp>
      <p:sp>
        <p:nvSpPr>
          <p:cNvPr id="3" name="Titlu 2"/>
          <p:cNvSpPr>
            <a:spLocks noGrp="1"/>
          </p:cNvSpPr>
          <p:nvPr>
            <p:ph type="title"/>
          </p:nvPr>
        </p:nvSpPr>
        <p:spPr/>
        <p:txBody>
          <a:bodyPr>
            <a:normAutofit fontScale="90000"/>
          </a:bodyPr>
          <a:lstStyle/>
          <a:p>
            <a:r>
              <a:rPr lang="ro-RO" dirty="0">
                <a:solidFill>
                  <a:schemeClr val="tx1">
                    <a:lumMod val="95000"/>
                    <a:lumOff val="5000"/>
                  </a:schemeClr>
                </a:solidFill>
                <a:effectLst/>
                <a:latin typeface="Times New Roman" pitchFamily="18" charset="0"/>
                <a:cs typeface="Times New Roman" pitchFamily="18" charset="0"/>
              </a:rPr>
              <a:t>The </a:t>
            </a:r>
            <a:r>
              <a:rPr lang="ro-RO" dirty="0" err="1">
                <a:solidFill>
                  <a:schemeClr val="tx1">
                    <a:lumMod val="95000"/>
                    <a:lumOff val="5000"/>
                  </a:schemeClr>
                </a:solidFill>
                <a:effectLst/>
                <a:latin typeface="Times New Roman" pitchFamily="18" charset="0"/>
                <a:cs typeface="Times New Roman" pitchFamily="18" charset="0"/>
              </a:rPr>
              <a:t>adaptation</a:t>
            </a:r>
            <a:r>
              <a:rPr lang="ro-RO" dirty="0">
                <a:solidFill>
                  <a:schemeClr val="tx1">
                    <a:lumMod val="95000"/>
                    <a:lumOff val="5000"/>
                  </a:schemeClr>
                </a:solidFill>
                <a:effectLst/>
                <a:latin typeface="Times New Roman" pitchFamily="18" charset="0"/>
                <a:cs typeface="Times New Roman" pitchFamily="18" charset="0"/>
              </a:rPr>
              <a:t> of living </a:t>
            </a:r>
            <a:r>
              <a:rPr lang="ro-RO" dirty="0" err="1">
                <a:solidFill>
                  <a:schemeClr val="tx1">
                    <a:lumMod val="95000"/>
                    <a:lumOff val="5000"/>
                  </a:schemeClr>
                </a:solidFill>
                <a:effectLst/>
                <a:latin typeface="Times New Roman" pitchFamily="18" charset="0"/>
                <a:cs typeface="Times New Roman" pitchFamily="18" charset="0"/>
              </a:rPr>
              <a:t>organisms</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to</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this</a:t>
            </a:r>
            <a:r>
              <a:rPr lang="ro-RO" dirty="0">
                <a:solidFill>
                  <a:schemeClr val="tx1">
                    <a:lumMod val="95000"/>
                    <a:lumOff val="5000"/>
                  </a:schemeClr>
                </a:solidFill>
                <a:effectLst/>
                <a:latin typeface="Times New Roman" pitchFamily="18" charset="0"/>
                <a:cs typeface="Times New Roman" pitchFamily="18" charset="0"/>
              </a:rPr>
              <a:t> </a:t>
            </a:r>
            <a:r>
              <a:rPr lang="ro-RO" dirty="0" err="1">
                <a:solidFill>
                  <a:schemeClr val="tx1">
                    <a:lumMod val="95000"/>
                    <a:lumOff val="5000"/>
                  </a:schemeClr>
                </a:solidFill>
                <a:effectLst/>
                <a:latin typeface="Times New Roman" pitchFamily="18" charset="0"/>
                <a:cs typeface="Times New Roman" pitchFamily="18" charset="0"/>
              </a:rPr>
              <a:t>ecosystem</a:t>
            </a:r>
            <a:endParaRPr lang="ro-RO" dirty="0">
              <a:solidFill>
                <a:schemeClr val="tx1">
                  <a:lumMod val="95000"/>
                  <a:lumOff val="5000"/>
                </a:schemeClr>
              </a:solidFill>
              <a:effectLst/>
              <a:latin typeface="Times New Roman" pitchFamily="18" charset="0"/>
              <a:cs typeface="Times New Roman" pitchFamily="18" charset="0"/>
            </a:endParaRPr>
          </a:p>
        </p:txBody>
      </p:sp>
      <p:pic>
        <p:nvPicPr>
          <p:cNvPr id="4" name="Imagine 3" descr="833d256228ac4f44c745a40fc353af2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228184" y="4423420"/>
            <a:ext cx="2536021" cy="243458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1000"/>
                                        <p:tgtEl>
                                          <p:spTgt spid="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linds(horizontal)">
                                      <p:cBhvr>
                                        <p:cTn id="16" dur="1000"/>
                                        <p:tgtEl>
                                          <p:spTgt spid="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linds(horizontal)">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ență">
  <a:themeElements>
    <a:clrScheme name="Particularizare 9">
      <a:dk1>
        <a:sysClr val="windowText" lastClr="000000"/>
      </a:dk1>
      <a:lt1>
        <a:sysClr val="window" lastClr="FFFFFF"/>
      </a:lt1>
      <a:dk2>
        <a:srgbClr val="464646"/>
      </a:dk2>
      <a:lt2>
        <a:srgbClr val="DEF5FA"/>
      </a:lt2>
      <a:accent1>
        <a:srgbClr val="0F5666"/>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ență">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ență">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336</TotalTime>
  <Words>1039</Words>
  <Application>Microsoft Office PowerPoint</Application>
  <PresentationFormat>Expunere pe ecran (4:3)</PresentationFormat>
  <Paragraphs>67</Paragraphs>
  <Slides>24</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24</vt:i4>
      </vt:variant>
    </vt:vector>
  </HeadingPairs>
  <TitlesOfParts>
    <vt:vector size="31" baseType="lpstr">
      <vt:lpstr>Calibri</vt:lpstr>
      <vt:lpstr>Lucida Sans Unicode</vt:lpstr>
      <vt:lpstr>Times New Roman</vt:lpstr>
      <vt:lpstr>Verdana</vt:lpstr>
      <vt:lpstr>Wingdings 2</vt:lpstr>
      <vt:lpstr>Wingdings 3</vt:lpstr>
      <vt:lpstr>Concurență</vt:lpstr>
      <vt:lpstr>Prezentare PowerPoint</vt:lpstr>
      <vt:lpstr>Contents:</vt:lpstr>
      <vt:lpstr>What is an ecosystem?</vt:lpstr>
      <vt:lpstr>What are Lotic Ecosystems?</vt:lpstr>
      <vt:lpstr>Prezentare PowerPoint</vt:lpstr>
      <vt:lpstr>Prezentare PowerPoint</vt:lpstr>
      <vt:lpstr>River Ecosystems</vt:lpstr>
      <vt:lpstr>Unifying characteristics of running water</vt:lpstr>
      <vt:lpstr>The adaptation of living organisms to    this ecosystem</vt:lpstr>
      <vt:lpstr>1. Water flow</vt:lpstr>
      <vt:lpstr>2. Substrate</vt:lpstr>
      <vt:lpstr>3. Light</vt:lpstr>
      <vt:lpstr>River zones</vt:lpstr>
      <vt:lpstr>Prezentare PowerPoint</vt:lpstr>
      <vt:lpstr>Source zone</vt:lpstr>
      <vt:lpstr>Transfer zone</vt:lpstr>
      <vt:lpstr>Deposition zone</vt:lpstr>
      <vt:lpstr>Prezentare PowerPoint</vt:lpstr>
      <vt:lpstr>River corridor</vt:lpstr>
      <vt:lpstr>Prezentare PowerPoint</vt:lpstr>
      <vt:lpstr>Living in fast-flowing water</vt:lpstr>
      <vt:lpstr>Plants and animals that live in rivers</vt:lpstr>
      <vt:lpstr>Prezentare PowerPoint</vt:lpstr>
      <vt:lpstr>Citations:</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user</dc:creator>
  <cp:lastModifiedBy>Gabi</cp:lastModifiedBy>
  <cp:revision>33</cp:revision>
  <dcterms:created xsi:type="dcterms:W3CDTF">2019-12-16T07:52:22Z</dcterms:created>
  <dcterms:modified xsi:type="dcterms:W3CDTF">2020-01-02T13:59:02Z</dcterms:modified>
</cp:coreProperties>
</file>