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9" r:id="rId5"/>
    <p:sldId id="265" r:id="rId6"/>
    <p:sldId id="259" r:id="rId7"/>
    <p:sldId id="260" r:id="rId8"/>
    <p:sldId id="261" r:id="rId9"/>
    <p:sldId id="262" r:id="rId10"/>
    <p:sldId id="263"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AADB"/>
    <a:srgbClr val="B4C7E7"/>
    <a:srgbClr val="12500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83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A079F-7391-4A95-975A-0B0687831F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509679C-6B38-458A-B2FD-A33EB88A77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468DAD-7D45-4AD1-A9AD-31C1D534B2CB}"/>
              </a:ext>
            </a:extLst>
          </p:cNvPr>
          <p:cNvSpPr>
            <a:spLocks noGrp="1"/>
          </p:cNvSpPr>
          <p:nvPr>
            <p:ph type="dt" sz="half" idx="10"/>
          </p:nvPr>
        </p:nvSpPr>
        <p:spPr/>
        <p:txBody>
          <a:bodyPr/>
          <a:lstStyle/>
          <a:p>
            <a:fld id="{0D5AF1D1-235D-4D45-926F-FA81AFF9C1D7}" type="datetimeFigureOut">
              <a:rPr lang="en-US" smtClean="0"/>
              <a:t>12/20/2019</a:t>
            </a:fld>
            <a:endParaRPr lang="en-US"/>
          </a:p>
        </p:txBody>
      </p:sp>
      <p:sp>
        <p:nvSpPr>
          <p:cNvPr id="5" name="Footer Placeholder 4">
            <a:extLst>
              <a:ext uri="{FF2B5EF4-FFF2-40B4-BE49-F238E27FC236}">
                <a16:creationId xmlns:a16="http://schemas.microsoft.com/office/drawing/2014/main" id="{8B892971-3D5B-480F-A49F-B84371BB38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81FE61-857C-461F-9D62-62C926BB5677}"/>
              </a:ext>
            </a:extLst>
          </p:cNvPr>
          <p:cNvSpPr>
            <a:spLocks noGrp="1"/>
          </p:cNvSpPr>
          <p:nvPr>
            <p:ph type="sldNum" sz="quarter" idx="12"/>
          </p:nvPr>
        </p:nvSpPr>
        <p:spPr/>
        <p:txBody>
          <a:bodyPr/>
          <a:lstStyle/>
          <a:p>
            <a:fld id="{C130DF2E-13CA-4328-AC38-786550C88BF2}" type="slidenum">
              <a:rPr lang="en-US" smtClean="0"/>
              <a:t>‹#›</a:t>
            </a:fld>
            <a:endParaRPr lang="en-US"/>
          </a:p>
        </p:txBody>
      </p:sp>
    </p:spTree>
    <p:extLst>
      <p:ext uri="{BB962C8B-B14F-4D97-AF65-F5344CB8AC3E}">
        <p14:creationId xmlns:p14="http://schemas.microsoft.com/office/powerpoint/2010/main" val="1926828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940CF-1754-44F0-A731-C1E8D0A52E8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50F4F41-560A-42CE-A4CF-E3F61866B8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020297-55CD-48FE-89C9-607B275F405C}"/>
              </a:ext>
            </a:extLst>
          </p:cNvPr>
          <p:cNvSpPr>
            <a:spLocks noGrp="1"/>
          </p:cNvSpPr>
          <p:nvPr>
            <p:ph type="dt" sz="half" idx="10"/>
          </p:nvPr>
        </p:nvSpPr>
        <p:spPr/>
        <p:txBody>
          <a:bodyPr/>
          <a:lstStyle/>
          <a:p>
            <a:fld id="{0D5AF1D1-235D-4D45-926F-FA81AFF9C1D7}" type="datetimeFigureOut">
              <a:rPr lang="en-US" smtClean="0"/>
              <a:t>12/20/2019</a:t>
            </a:fld>
            <a:endParaRPr lang="en-US"/>
          </a:p>
        </p:txBody>
      </p:sp>
      <p:sp>
        <p:nvSpPr>
          <p:cNvPr id="5" name="Footer Placeholder 4">
            <a:extLst>
              <a:ext uri="{FF2B5EF4-FFF2-40B4-BE49-F238E27FC236}">
                <a16:creationId xmlns:a16="http://schemas.microsoft.com/office/drawing/2014/main" id="{424D7F3D-569A-436A-9E49-C2DBE48E96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66B2E6-B32C-410C-8CF0-CE4E39ED00BC}"/>
              </a:ext>
            </a:extLst>
          </p:cNvPr>
          <p:cNvSpPr>
            <a:spLocks noGrp="1"/>
          </p:cNvSpPr>
          <p:nvPr>
            <p:ph type="sldNum" sz="quarter" idx="12"/>
          </p:nvPr>
        </p:nvSpPr>
        <p:spPr/>
        <p:txBody>
          <a:bodyPr/>
          <a:lstStyle/>
          <a:p>
            <a:fld id="{C130DF2E-13CA-4328-AC38-786550C88BF2}" type="slidenum">
              <a:rPr lang="en-US" smtClean="0"/>
              <a:t>‹#›</a:t>
            </a:fld>
            <a:endParaRPr lang="en-US"/>
          </a:p>
        </p:txBody>
      </p:sp>
    </p:spTree>
    <p:extLst>
      <p:ext uri="{BB962C8B-B14F-4D97-AF65-F5344CB8AC3E}">
        <p14:creationId xmlns:p14="http://schemas.microsoft.com/office/powerpoint/2010/main" val="3532558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5DC995-DB8E-43E9-8B7C-781AE170D23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8B3FE10-ED87-4530-8317-210349E720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B70B31-A90C-4625-8C26-6466F2A704E4}"/>
              </a:ext>
            </a:extLst>
          </p:cNvPr>
          <p:cNvSpPr>
            <a:spLocks noGrp="1"/>
          </p:cNvSpPr>
          <p:nvPr>
            <p:ph type="dt" sz="half" idx="10"/>
          </p:nvPr>
        </p:nvSpPr>
        <p:spPr/>
        <p:txBody>
          <a:bodyPr/>
          <a:lstStyle/>
          <a:p>
            <a:fld id="{0D5AF1D1-235D-4D45-926F-FA81AFF9C1D7}" type="datetimeFigureOut">
              <a:rPr lang="en-US" smtClean="0"/>
              <a:t>12/20/2019</a:t>
            </a:fld>
            <a:endParaRPr lang="en-US"/>
          </a:p>
        </p:txBody>
      </p:sp>
      <p:sp>
        <p:nvSpPr>
          <p:cNvPr id="5" name="Footer Placeholder 4">
            <a:extLst>
              <a:ext uri="{FF2B5EF4-FFF2-40B4-BE49-F238E27FC236}">
                <a16:creationId xmlns:a16="http://schemas.microsoft.com/office/drawing/2014/main" id="{D6970DD8-C696-4E74-85AB-F45866C421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7571E7-10C2-4C61-8381-A501F797E1ED}"/>
              </a:ext>
            </a:extLst>
          </p:cNvPr>
          <p:cNvSpPr>
            <a:spLocks noGrp="1"/>
          </p:cNvSpPr>
          <p:nvPr>
            <p:ph type="sldNum" sz="quarter" idx="12"/>
          </p:nvPr>
        </p:nvSpPr>
        <p:spPr/>
        <p:txBody>
          <a:bodyPr/>
          <a:lstStyle/>
          <a:p>
            <a:fld id="{C130DF2E-13CA-4328-AC38-786550C88BF2}" type="slidenum">
              <a:rPr lang="en-US" smtClean="0"/>
              <a:t>‹#›</a:t>
            </a:fld>
            <a:endParaRPr lang="en-US"/>
          </a:p>
        </p:txBody>
      </p:sp>
    </p:spTree>
    <p:extLst>
      <p:ext uri="{BB962C8B-B14F-4D97-AF65-F5344CB8AC3E}">
        <p14:creationId xmlns:p14="http://schemas.microsoft.com/office/powerpoint/2010/main" val="2546782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90567-26EB-4D86-AB4D-7F486DE956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FADD89-E7BA-4A69-9278-A91C1F8534C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EF7F17-9BAC-4C67-B37E-3CFBC7BB08CD}"/>
              </a:ext>
            </a:extLst>
          </p:cNvPr>
          <p:cNvSpPr>
            <a:spLocks noGrp="1"/>
          </p:cNvSpPr>
          <p:nvPr>
            <p:ph type="dt" sz="half" idx="10"/>
          </p:nvPr>
        </p:nvSpPr>
        <p:spPr/>
        <p:txBody>
          <a:bodyPr/>
          <a:lstStyle/>
          <a:p>
            <a:fld id="{0D5AF1D1-235D-4D45-926F-FA81AFF9C1D7}" type="datetimeFigureOut">
              <a:rPr lang="en-US" smtClean="0"/>
              <a:t>12/20/2019</a:t>
            </a:fld>
            <a:endParaRPr lang="en-US"/>
          </a:p>
        </p:txBody>
      </p:sp>
      <p:sp>
        <p:nvSpPr>
          <p:cNvPr id="5" name="Footer Placeholder 4">
            <a:extLst>
              <a:ext uri="{FF2B5EF4-FFF2-40B4-BE49-F238E27FC236}">
                <a16:creationId xmlns:a16="http://schemas.microsoft.com/office/drawing/2014/main" id="{8D07B86B-B4BC-4627-B92B-1DE7A7A579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0FD043-1564-4F81-98E4-28A7A722C9D1}"/>
              </a:ext>
            </a:extLst>
          </p:cNvPr>
          <p:cNvSpPr>
            <a:spLocks noGrp="1"/>
          </p:cNvSpPr>
          <p:nvPr>
            <p:ph type="sldNum" sz="quarter" idx="12"/>
          </p:nvPr>
        </p:nvSpPr>
        <p:spPr/>
        <p:txBody>
          <a:bodyPr/>
          <a:lstStyle/>
          <a:p>
            <a:fld id="{C130DF2E-13CA-4328-AC38-786550C88BF2}" type="slidenum">
              <a:rPr lang="en-US" smtClean="0"/>
              <a:t>‹#›</a:t>
            </a:fld>
            <a:endParaRPr lang="en-US"/>
          </a:p>
        </p:txBody>
      </p:sp>
    </p:spTree>
    <p:extLst>
      <p:ext uri="{BB962C8B-B14F-4D97-AF65-F5344CB8AC3E}">
        <p14:creationId xmlns:p14="http://schemas.microsoft.com/office/powerpoint/2010/main" val="3743793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A6769-65FE-46C0-BF50-FC4BD4316D7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DD5C66F-2657-4438-839F-AD0D132514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3E4235-8D52-433D-B6F3-6681DA361529}"/>
              </a:ext>
            </a:extLst>
          </p:cNvPr>
          <p:cNvSpPr>
            <a:spLocks noGrp="1"/>
          </p:cNvSpPr>
          <p:nvPr>
            <p:ph type="dt" sz="half" idx="10"/>
          </p:nvPr>
        </p:nvSpPr>
        <p:spPr/>
        <p:txBody>
          <a:bodyPr/>
          <a:lstStyle/>
          <a:p>
            <a:fld id="{0D5AF1D1-235D-4D45-926F-FA81AFF9C1D7}" type="datetimeFigureOut">
              <a:rPr lang="en-US" smtClean="0"/>
              <a:t>12/20/2019</a:t>
            </a:fld>
            <a:endParaRPr lang="en-US"/>
          </a:p>
        </p:txBody>
      </p:sp>
      <p:sp>
        <p:nvSpPr>
          <p:cNvPr id="5" name="Footer Placeholder 4">
            <a:extLst>
              <a:ext uri="{FF2B5EF4-FFF2-40B4-BE49-F238E27FC236}">
                <a16:creationId xmlns:a16="http://schemas.microsoft.com/office/drawing/2014/main" id="{7B77155D-7813-4AAE-9646-FB3852EF9D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265282-DD3E-4A78-AE2B-8FE78590E2FF}"/>
              </a:ext>
            </a:extLst>
          </p:cNvPr>
          <p:cNvSpPr>
            <a:spLocks noGrp="1"/>
          </p:cNvSpPr>
          <p:nvPr>
            <p:ph type="sldNum" sz="quarter" idx="12"/>
          </p:nvPr>
        </p:nvSpPr>
        <p:spPr/>
        <p:txBody>
          <a:bodyPr/>
          <a:lstStyle/>
          <a:p>
            <a:fld id="{C130DF2E-13CA-4328-AC38-786550C88BF2}" type="slidenum">
              <a:rPr lang="en-US" smtClean="0"/>
              <a:t>‹#›</a:t>
            </a:fld>
            <a:endParaRPr lang="en-US"/>
          </a:p>
        </p:txBody>
      </p:sp>
    </p:spTree>
    <p:extLst>
      <p:ext uri="{BB962C8B-B14F-4D97-AF65-F5344CB8AC3E}">
        <p14:creationId xmlns:p14="http://schemas.microsoft.com/office/powerpoint/2010/main" val="3866683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9094D-BAD7-42E4-9777-401841FBC0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A5B33B-333E-4EE2-9894-903F5B52D62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7D25C49-CDF2-4B6D-916E-84C7FE271D8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2A5F203-94FC-46D2-A95C-9F2A5BB594BE}"/>
              </a:ext>
            </a:extLst>
          </p:cNvPr>
          <p:cNvSpPr>
            <a:spLocks noGrp="1"/>
          </p:cNvSpPr>
          <p:nvPr>
            <p:ph type="dt" sz="half" idx="10"/>
          </p:nvPr>
        </p:nvSpPr>
        <p:spPr/>
        <p:txBody>
          <a:bodyPr/>
          <a:lstStyle/>
          <a:p>
            <a:fld id="{0D5AF1D1-235D-4D45-926F-FA81AFF9C1D7}" type="datetimeFigureOut">
              <a:rPr lang="en-US" smtClean="0"/>
              <a:t>12/20/2019</a:t>
            </a:fld>
            <a:endParaRPr lang="en-US"/>
          </a:p>
        </p:txBody>
      </p:sp>
      <p:sp>
        <p:nvSpPr>
          <p:cNvPr id="6" name="Footer Placeholder 5">
            <a:extLst>
              <a:ext uri="{FF2B5EF4-FFF2-40B4-BE49-F238E27FC236}">
                <a16:creationId xmlns:a16="http://schemas.microsoft.com/office/drawing/2014/main" id="{F00DB5B6-C3A8-4592-84D4-4356D1D6DB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38B23F-AA9F-449B-91E5-DDA40FE8AF6F}"/>
              </a:ext>
            </a:extLst>
          </p:cNvPr>
          <p:cNvSpPr>
            <a:spLocks noGrp="1"/>
          </p:cNvSpPr>
          <p:nvPr>
            <p:ph type="sldNum" sz="quarter" idx="12"/>
          </p:nvPr>
        </p:nvSpPr>
        <p:spPr/>
        <p:txBody>
          <a:bodyPr/>
          <a:lstStyle/>
          <a:p>
            <a:fld id="{C130DF2E-13CA-4328-AC38-786550C88BF2}" type="slidenum">
              <a:rPr lang="en-US" smtClean="0"/>
              <a:t>‹#›</a:t>
            </a:fld>
            <a:endParaRPr lang="en-US"/>
          </a:p>
        </p:txBody>
      </p:sp>
    </p:spTree>
    <p:extLst>
      <p:ext uri="{BB962C8B-B14F-4D97-AF65-F5344CB8AC3E}">
        <p14:creationId xmlns:p14="http://schemas.microsoft.com/office/powerpoint/2010/main" val="1253783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4E29B-89F8-43B1-A3C7-AE3272F26D6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3623EC4-55C4-4746-BBDC-7E4995DD4B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8500D7-7A3D-440D-9CB1-67FDA378EF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B2A3AC-7B1A-4D76-AAD7-8938CEEFC2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EAB2C07-6FAD-4DEF-B695-5BB27CD291E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B768E4F-3EC5-4500-B668-FDDC4B85BBD9}"/>
              </a:ext>
            </a:extLst>
          </p:cNvPr>
          <p:cNvSpPr>
            <a:spLocks noGrp="1"/>
          </p:cNvSpPr>
          <p:nvPr>
            <p:ph type="dt" sz="half" idx="10"/>
          </p:nvPr>
        </p:nvSpPr>
        <p:spPr/>
        <p:txBody>
          <a:bodyPr/>
          <a:lstStyle/>
          <a:p>
            <a:fld id="{0D5AF1D1-235D-4D45-926F-FA81AFF9C1D7}" type="datetimeFigureOut">
              <a:rPr lang="en-US" smtClean="0"/>
              <a:t>12/20/2019</a:t>
            </a:fld>
            <a:endParaRPr lang="en-US"/>
          </a:p>
        </p:txBody>
      </p:sp>
      <p:sp>
        <p:nvSpPr>
          <p:cNvPr id="8" name="Footer Placeholder 7">
            <a:extLst>
              <a:ext uri="{FF2B5EF4-FFF2-40B4-BE49-F238E27FC236}">
                <a16:creationId xmlns:a16="http://schemas.microsoft.com/office/drawing/2014/main" id="{7E54D3B3-F227-4172-94FB-0171E01BD45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BDF0DC-AD8E-4D36-9107-E5C06E6640AF}"/>
              </a:ext>
            </a:extLst>
          </p:cNvPr>
          <p:cNvSpPr>
            <a:spLocks noGrp="1"/>
          </p:cNvSpPr>
          <p:nvPr>
            <p:ph type="sldNum" sz="quarter" idx="12"/>
          </p:nvPr>
        </p:nvSpPr>
        <p:spPr/>
        <p:txBody>
          <a:bodyPr/>
          <a:lstStyle/>
          <a:p>
            <a:fld id="{C130DF2E-13CA-4328-AC38-786550C88BF2}" type="slidenum">
              <a:rPr lang="en-US" smtClean="0"/>
              <a:t>‹#›</a:t>
            </a:fld>
            <a:endParaRPr lang="en-US"/>
          </a:p>
        </p:txBody>
      </p:sp>
    </p:spTree>
    <p:extLst>
      <p:ext uri="{BB962C8B-B14F-4D97-AF65-F5344CB8AC3E}">
        <p14:creationId xmlns:p14="http://schemas.microsoft.com/office/powerpoint/2010/main" val="1737314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DAED6-467E-451C-821E-B4E971EEA94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2B5B97-08F1-4803-9469-EDD8319F20F5}"/>
              </a:ext>
            </a:extLst>
          </p:cNvPr>
          <p:cNvSpPr>
            <a:spLocks noGrp="1"/>
          </p:cNvSpPr>
          <p:nvPr>
            <p:ph type="dt" sz="half" idx="10"/>
          </p:nvPr>
        </p:nvSpPr>
        <p:spPr/>
        <p:txBody>
          <a:bodyPr/>
          <a:lstStyle/>
          <a:p>
            <a:fld id="{0D5AF1D1-235D-4D45-926F-FA81AFF9C1D7}" type="datetimeFigureOut">
              <a:rPr lang="en-US" smtClean="0"/>
              <a:t>12/20/2019</a:t>
            </a:fld>
            <a:endParaRPr lang="en-US"/>
          </a:p>
        </p:txBody>
      </p:sp>
      <p:sp>
        <p:nvSpPr>
          <p:cNvPr id="4" name="Footer Placeholder 3">
            <a:extLst>
              <a:ext uri="{FF2B5EF4-FFF2-40B4-BE49-F238E27FC236}">
                <a16:creationId xmlns:a16="http://schemas.microsoft.com/office/drawing/2014/main" id="{86CAF397-7BA9-44F5-BAA8-3404F11ECD4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B3CC150-667F-4591-9DBD-0F7249245D88}"/>
              </a:ext>
            </a:extLst>
          </p:cNvPr>
          <p:cNvSpPr>
            <a:spLocks noGrp="1"/>
          </p:cNvSpPr>
          <p:nvPr>
            <p:ph type="sldNum" sz="quarter" idx="12"/>
          </p:nvPr>
        </p:nvSpPr>
        <p:spPr/>
        <p:txBody>
          <a:bodyPr/>
          <a:lstStyle/>
          <a:p>
            <a:fld id="{C130DF2E-13CA-4328-AC38-786550C88BF2}" type="slidenum">
              <a:rPr lang="en-US" smtClean="0"/>
              <a:t>‹#›</a:t>
            </a:fld>
            <a:endParaRPr lang="en-US"/>
          </a:p>
        </p:txBody>
      </p:sp>
    </p:spTree>
    <p:extLst>
      <p:ext uri="{BB962C8B-B14F-4D97-AF65-F5344CB8AC3E}">
        <p14:creationId xmlns:p14="http://schemas.microsoft.com/office/powerpoint/2010/main" val="2377869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7E5C91-51A7-446B-B1C7-F05DCD23C5D9}"/>
              </a:ext>
            </a:extLst>
          </p:cNvPr>
          <p:cNvSpPr>
            <a:spLocks noGrp="1"/>
          </p:cNvSpPr>
          <p:nvPr>
            <p:ph type="dt" sz="half" idx="10"/>
          </p:nvPr>
        </p:nvSpPr>
        <p:spPr/>
        <p:txBody>
          <a:bodyPr/>
          <a:lstStyle/>
          <a:p>
            <a:fld id="{0D5AF1D1-235D-4D45-926F-FA81AFF9C1D7}" type="datetimeFigureOut">
              <a:rPr lang="en-US" smtClean="0"/>
              <a:t>12/20/2019</a:t>
            </a:fld>
            <a:endParaRPr lang="en-US"/>
          </a:p>
        </p:txBody>
      </p:sp>
      <p:sp>
        <p:nvSpPr>
          <p:cNvPr id="3" name="Footer Placeholder 2">
            <a:extLst>
              <a:ext uri="{FF2B5EF4-FFF2-40B4-BE49-F238E27FC236}">
                <a16:creationId xmlns:a16="http://schemas.microsoft.com/office/drawing/2014/main" id="{2D201451-D8BE-4984-984C-ED8FDDBC11A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2B5089D-D53D-452D-A96A-210D6BF49031}"/>
              </a:ext>
            </a:extLst>
          </p:cNvPr>
          <p:cNvSpPr>
            <a:spLocks noGrp="1"/>
          </p:cNvSpPr>
          <p:nvPr>
            <p:ph type="sldNum" sz="quarter" idx="12"/>
          </p:nvPr>
        </p:nvSpPr>
        <p:spPr/>
        <p:txBody>
          <a:bodyPr/>
          <a:lstStyle/>
          <a:p>
            <a:fld id="{C130DF2E-13CA-4328-AC38-786550C88BF2}" type="slidenum">
              <a:rPr lang="en-US" smtClean="0"/>
              <a:t>‹#›</a:t>
            </a:fld>
            <a:endParaRPr lang="en-US"/>
          </a:p>
        </p:txBody>
      </p:sp>
    </p:spTree>
    <p:extLst>
      <p:ext uri="{BB962C8B-B14F-4D97-AF65-F5344CB8AC3E}">
        <p14:creationId xmlns:p14="http://schemas.microsoft.com/office/powerpoint/2010/main" val="2424328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0F587-C7CE-4E48-BADD-D481B85ED9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C3FBC1-9939-441E-8EE8-4D1DA5B7F5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685A639-278C-4C9B-B0F6-D687914265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095B20-B2DE-440B-A5F1-1F03790C5633}"/>
              </a:ext>
            </a:extLst>
          </p:cNvPr>
          <p:cNvSpPr>
            <a:spLocks noGrp="1"/>
          </p:cNvSpPr>
          <p:nvPr>
            <p:ph type="dt" sz="half" idx="10"/>
          </p:nvPr>
        </p:nvSpPr>
        <p:spPr/>
        <p:txBody>
          <a:bodyPr/>
          <a:lstStyle/>
          <a:p>
            <a:fld id="{0D5AF1D1-235D-4D45-926F-FA81AFF9C1D7}" type="datetimeFigureOut">
              <a:rPr lang="en-US" smtClean="0"/>
              <a:t>12/20/2019</a:t>
            </a:fld>
            <a:endParaRPr lang="en-US"/>
          </a:p>
        </p:txBody>
      </p:sp>
      <p:sp>
        <p:nvSpPr>
          <p:cNvPr id="6" name="Footer Placeholder 5">
            <a:extLst>
              <a:ext uri="{FF2B5EF4-FFF2-40B4-BE49-F238E27FC236}">
                <a16:creationId xmlns:a16="http://schemas.microsoft.com/office/drawing/2014/main" id="{D38D4E17-86BC-4233-8CE1-E4FDA338BA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28A17A-3043-4E99-A187-FC8A5ACBC986}"/>
              </a:ext>
            </a:extLst>
          </p:cNvPr>
          <p:cNvSpPr>
            <a:spLocks noGrp="1"/>
          </p:cNvSpPr>
          <p:nvPr>
            <p:ph type="sldNum" sz="quarter" idx="12"/>
          </p:nvPr>
        </p:nvSpPr>
        <p:spPr/>
        <p:txBody>
          <a:bodyPr/>
          <a:lstStyle/>
          <a:p>
            <a:fld id="{C130DF2E-13CA-4328-AC38-786550C88BF2}" type="slidenum">
              <a:rPr lang="en-US" smtClean="0"/>
              <a:t>‹#›</a:t>
            </a:fld>
            <a:endParaRPr lang="en-US"/>
          </a:p>
        </p:txBody>
      </p:sp>
    </p:spTree>
    <p:extLst>
      <p:ext uri="{BB962C8B-B14F-4D97-AF65-F5344CB8AC3E}">
        <p14:creationId xmlns:p14="http://schemas.microsoft.com/office/powerpoint/2010/main" val="744584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9332F-BBDC-4A22-9ACA-FFB35AA8F9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94EC23-D0F2-45CD-B991-022AA348F2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66B6474-29FB-4EFE-B627-78FDC0DDCB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DD2791-0E66-44D1-B6F2-649F34EC99CE}"/>
              </a:ext>
            </a:extLst>
          </p:cNvPr>
          <p:cNvSpPr>
            <a:spLocks noGrp="1"/>
          </p:cNvSpPr>
          <p:nvPr>
            <p:ph type="dt" sz="half" idx="10"/>
          </p:nvPr>
        </p:nvSpPr>
        <p:spPr/>
        <p:txBody>
          <a:bodyPr/>
          <a:lstStyle/>
          <a:p>
            <a:fld id="{0D5AF1D1-235D-4D45-926F-FA81AFF9C1D7}" type="datetimeFigureOut">
              <a:rPr lang="en-US" smtClean="0"/>
              <a:t>12/20/2019</a:t>
            </a:fld>
            <a:endParaRPr lang="en-US"/>
          </a:p>
        </p:txBody>
      </p:sp>
      <p:sp>
        <p:nvSpPr>
          <p:cNvPr id="6" name="Footer Placeholder 5">
            <a:extLst>
              <a:ext uri="{FF2B5EF4-FFF2-40B4-BE49-F238E27FC236}">
                <a16:creationId xmlns:a16="http://schemas.microsoft.com/office/drawing/2014/main" id="{E833D502-96F9-48BD-89AB-FEF85C5109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CE69BF-DC48-4A35-A728-3B203B7896FD}"/>
              </a:ext>
            </a:extLst>
          </p:cNvPr>
          <p:cNvSpPr>
            <a:spLocks noGrp="1"/>
          </p:cNvSpPr>
          <p:nvPr>
            <p:ph type="sldNum" sz="quarter" idx="12"/>
          </p:nvPr>
        </p:nvSpPr>
        <p:spPr/>
        <p:txBody>
          <a:bodyPr/>
          <a:lstStyle/>
          <a:p>
            <a:fld id="{C130DF2E-13CA-4328-AC38-786550C88BF2}" type="slidenum">
              <a:rPr lang="en-US" smtClean="0"/>
              <a:t>‹#›</a:t>
            </a:fld>
            <a:endParaRPr lang="en-US"/>
          </a:p>
        </p:txBody>
      </p:sp>
    </p:spTree>
    <p:extLst>
      <p:ext uri="{BB962C8B-B14F-4D97-AF65-F5344CB8AC3E}">
        <p14:creationId xmlns:p14="http://schemas.microsoft.com/office/powerpoint/2010/main" val="3753533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8D4413-F036-441F-B0C1-1C1BEC214D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A9C2DCF-0F7F-4C0D-9337-CA09AE86C6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831D0C-5FB2-4E99-8240-13F7B8CB2B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5AF1D1-235D-4D45-926F-FA81AFF9C1D7}" type="datetimeFigureOut">
              <a:rPr lang="en-US" smtClean="0"/>
              <a:t>12/20/2019</a:t>
            </a:fld>
            <a:endParaRPr lang="en-US"/>
          </a:p>
        </p:txBody>
      </p:sp>
      <p:sp>
        <p:nvSpPr>
          <p:cNvPr id="5" name="Footer Placeholder 4">
            <a:extLst>
              <a:ext uri="{FF2B5EF4-FFF2-40B4-BE49-F238E27FC236}">
                <a16:creationId xmlns:a16="http://schemas.microsoft.com/office/drawing/2014/main" id="{D96141F5-9178-4216-AC8A-21A3E72D4D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AFFAF9B-B3A1-48A7-88E4-792BF25BB3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30DF2E-13CA-4328-AC38-786550C88BF2}" type="slidenum">
              <a:rPr lang="en-US" smtClean="0"/>
              <a:t>‹#›</a:t>
            </a:fld>
            <a:endParaRPr lang="en-US"/>
          </a:p>
        </p:txBody>
      </p:sp>
    </p:spTree>
    <p:extLst>
      <p:ext uri="{BB962C8B-B14F-4D97-AF65-F5344CB8AC3E}">
        <p14:creationId xmlns:p14="http://schemas.microsoft.com/office/powerpoint/2010/main" val="914970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Calcium_oxide" TargetMode="External"/><Relationship Id="rId7" Type="http://schemas.openxmlformats.org/officeDocument/2006/relationships/hyperlink" Target="https://fr.wikipedia.org/wiki/Bouillie_bordelaise" TargetMode="External"/><Relationship Id="rId2" Type="http://schemas.openxmlformats.org/officeDocument/2006/relationships/hyperlink" Target="https://en.wikipedia.org/wiki/Lime_softening" TargetMode="External"/><Relationship Id="rId1" Type="http://schemas.openxmlformats.org/officeDocument/2006/relationships/slideLayout" Target="../slideLayouts/slideLayout2.xml"/><Relationship Id="rId6" Type="http://schemas.openxmlformats.org/officeDocument/2006/relationships/hyperlink" Target="https://www.graymont.com/en/markets/environmental/water-treatment" TargetMode="External"/><Relationship Id="rId5" Type="http://schemas.openxmlformats.org/officeDocument/2006/relationships/hyperlink" Target="https://water-research.net/index.php/water-treatment/tools/hard-water-hardness" TargetMode="External"/><Relationship Id="rId4" Type="http://schemas.openxmlformats.org/officeDocument/2006/relationships/hyperlink" Target="https://en.wikipedia.org/wiki/Calcification"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EDF54-F5CD-42F5-9082-BF91FE79946A}"/>
              </a:ext>
            </a:extLst>
          </p:cNvPr>
          <p:cNvSpPr>
            <a:spLocks noGrp="1"/>
          </p:cNvSpPr>
          <p:nvPr>
            <p:ph type="ctrTitle"/>
          </p:nvPr>
        </p:nvSpPr>
        <p:spPr>
          <a:xfrm>
            <a:off x="2816941" y="482980"/>
            <a:ext cx="7039897" cy="973723"/>
          </a:xfrm>
        </p:spPr>
        <p:txBody>
          <a:bodyPr/>
          <a:lstStyle/>
          <a:p>
            <a:r>
              <a:rPr lang="en-US" b="1" i="1" dirty="0"/>
              <a:t>Lime in water</a:t>
            </a:r>
          </a:p>
        </p:txBody>
      </p:sp>
      <p:sp>
        <p:nvSpPr>
          <p:cNvPr id="3" name="Subtitle 2">
            <a:extLst>
              <a:ext uri="{FF2B5EF4-FFF2-40B4-BE49-F238E27FC236}">
                <a16:creationId xmlns:a16="http://schemas.microsoft.com/office/drawing/2014/main" id="{DF7F6606-E048-4DB5-B579-840590A0EB47}"/>
              </a:ext>
            </a:extLst>
          </p:cNvPr>
          <p:cNvSpPr>
            <a:spLocks noGrp="1"/>
          </p:cNvSpPr>
          <p:nvPr>
            <p:ph type="subTitle" idx="1"/>
          </p:nvPr>
        </p:nvSpPr>
        <p:spPr>
          <a:xfrm>
            <a:off x="5739618" y="4389828"/>
            <a:ext cx="6208542" cy="1159877"/>
          </a:xfrm>
        </p:spPr>
        <p:txBody>
          <a:bodyPr/>
          <a:lstStyle/>
          <a:p>
            <a:r>
              <a:rPr lang="en-US" b="1" i="1" dirty="0"/>
              <a:t>Project made by: Manta Bianca</a:t>
            </a:r>
          </a:p>
          <a:p>
            <a:r>
              <a:rPr lang="en-US" b="1" i="1" dirty="0"/>
              <a:t>                                       </a:t>
            </a:r>
            <a:r>
              <a:rPr lang="en-US" b="1" i="1" dirty="0" err="1"/>
              <a:t>Pilip</a:t>
            </a:r>
            <a:r>
              <a:rPr lang="ro-RO" b="1" i="1" dirty="0"/>
              <a:t>ă</a:t>
            </a:r>
            <a:r>
              <a:rPr lang="en-US" b="1" i="1" dirty="0"/>
              <a:t>u</a:t>
            </a:r>
            <a:r>
              <a:rPr lang="ro-RO" b="1" i="1" dirty="0" err="1"/>
              <a:t>ţ</a:t>
            </a:r>
            <a:r>
              <a:rPr lang="en-US" b="1" i="1" dirty="0"/>
              <a:t>anu Tudor</a:t>
            </a:r>
          </a:p>
        </p:txBody>
      </p:sp>
      <p:pic>
        <p:nvPicPr>
          <p:cNvPr id="7" name="Picture 6">
            <a:extLst>
              <a:ext uri="{FF2B5EF4-FFF2-40B4-BE49-F238E27FC236}">
                <a16:creationId xmlns:a16="http://schemas.microsoft.com/office/drawing/2014/main" id="{EC926626-1181-40B9-8A5F-945ADBB437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5754" y="1938289"/>
            <a:ext cx="4375052" cy="3491840"/>
          </a:xfrm>
          <a:prstGeom prst="rect">
            <a:avLst/>
          </a:prstGeom>
        </p:spPr>
      </p:pic>
      <p:pic>
        <p:nvPicPr>
          <p:cNvPr id="5" name="Imagine 4">
            <a:extLst>
              <a:ext uri="{FF2B5EF4-FFF2-40B4-BE49-F238E27FC236}">
                <a16:creationId xmlns:a16="http://schemas.microsoft.com/office/drawing/2014/main" id="{CB153F3A-CCF9-4567-8F88-A6214B8917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692696"/>
            <a:ext cx="1080120" cy="1080120"/>
          </a:xfrm>
          <a:prstGeom prst="rect">
            <a:avLst/>
          </a:prstGeom>
        </p:spPr>
      </p:pic>
      <p:pic>
        <p:nvPicPr>
          <p:cNvPr id="6" name="Imagine 5">
            <a:extLst>
              <a:ext uri="{FF2B5EF4-FFF2-40B4-BE49-F238E27FC236}">
                <a16:creationId xmlns:a16="http://schemas.microsoft.com/office/drawing/2014/main" id="{F5A87A22-696F-4BC1-9C4D-133339CDAA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064" y="180793"/>
            <a:ext cx="2000250" cy="571500"/>
          </a:xfrm>
          <a:prstGeom prst="rect">
            <a:avLst/>
          </a:prstGeom>
        </p:spPr>
      </p:pic>
    </p:spTree>
    <p:extLst>
      <p:ext uri="{BB962C8B-B14F-4D97-AF65-F5344CB8AC3E}">
        <p14:creationId xmlns:p14="http://schemas.microsoft.com/office/powerpoint/2010/main" val="2656072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03BB3-B2AE-4A36-A74B-D9BA6FD9E385}"/>
              </a:ext>
            </a:extLst>
          </p:cNvPr>
          <p:cNvSpPr>
            <a:spLocks noGrp="1"/>
          </p:cNvSpPr>
          <p:nvPr>
            <p:ph type="title"/>
          </p:nvPr>
        </p:nvSpPr>
        <p:spPr>
          <a:xfrm>
            <a:off x="838200" y="18255"/>
            <a:ext cx="10515600" cy="1325563"/>
          </a:xfrm>
        </p:spPr>
        <p:txBody>
          <a:bodyPr/>
          <a:lstStyle/>
          <a:p>
            <a:pPr algn="ctr"/>
            <a:r>
              <a:rPr lang="en-US" b="1" i="1" dirty="0"/>
              <a:t>Removal of Impurities</a:t>
            </a:r>
          </a:p>
        </p:txBody>
      </p:sp>
      <p:sp>
        <p:nvSpPr>
          <p:cNvPr id="3" name="Content Placeholder 2">
            <a:extLst>
              <a:ext uri="{FF2B5EF4-FFF2-40B4-BE49-F238E27FC236}">
                <a16:creationId xmlns:a16="http://schemas.microsoft.com/office/drawing/2014/main" id="{4E23E5A2-E2BA-4077-83AB-B997293EB78F}"/>
              </a:ext>
            </a:extLst>
          </p:cNvPr>
          <p:cNvSpPr>
            <a:spLocks noGrp="1"/>
          </p:cNvSpPr>
          <p:nvPr>
            <p:ph idx="1"/>
          </p:nvPr>
        </p:nvSpPr>
        <p:spPr>
          <a:xfrm>
            <a:off x="838200" y="1106097"/>
            <a:ext cx="10515600" cy="2175669"/>
          </a:xfrm>
        </p:spPr>
        <p:txBody>
          <a:bodyPr/>
          <a:lstStyle/>
          <a:p>
            <a:r>
              <a:rPr lang="en-US" b="1" dirty="0"/>
              <a:t>Removal of Impurities</a:t>
            </a:r>
            <a:r>
              <a:rPr lang="en-US" dirty="0"/>
              <a:t> - One of the most common methods of removing silica from water involves the use of dolomitic lime. The magnesium component of this lime is the active constituent in silica removal. Lime is also used to remove manganese, fluoride, organic tannins and iron from water supplies.</a:t>
            </a:r>
          </a:p>
        </p:txBody>
      </p:sp>
      <p:pic>
        <p:nvPicPr>
          <p:cNvPr id="5" name="Picture 4">
            <a:extLst>
              <a:ext uri="{FF2B5EF4-FFF2-40B4-BE49-F238E27FC236}">
                <a16:creationId xmlns:a16="http://schemas.microsoft.com/office/drawing/2014/main" id="{B517C785-856C-4B5F-BA75-8D228F9CB7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7641" y="3281766"/>
            <a:ext cx="4182254" cy="3492708"/>
          </a:xfrm>
          <a:prstGeom prst="rect">
            <a:avLst/>
          </a:prstGeom>
        </p:spPr>
      </p:pic>
      <p:sp>
        <p:nvSpPr>
          <p:cNvPr id="6" name="TextBox 5">
            <a:extLst>
              <a:ext uri="{FF2B5EF4-FFF2-40B4-BE49-F238E27FC236}">
                <a16:creationId xmlns:a16="http://schemas.microsoft.com/office/drawing/2014/main" id="{BA39D761-3CBE-463C-A4B5-E7708DFCB9C3}"/>
              </a:ext>
            </a:extLst>
          </p:cNvPr>
          <p:cNvSpPr txBox="1"/>
          <p:nvPr/>
        </p:nvSpPr>
        <p:spPr>
          <a:xfrm>
            <a:off x="8083573" y="4566455"/>
            <a:ext cx="3797578" cy="461665"/>
          </a:xfrm>
          <a:prstGeom prst="rect">
            <a:avLst/>
          </a:prstGeom>
          <a:noFill/>
        </p:spPr>
        <p:txBody>
          <a:bodyPr wrap="none" rtlCol="0">
            <a:spAutoFit/>
          </a:bodyPr>
          <a:lstStyle/>
          <a:p>
            <a:r>
              <a:rPr lang="en-US" sz="2400" b="1" dirty="0">
                <a:sym typeface="Wingdings" panose="05000000000000000000" pitchFamily="2" charset="2"/>
              </a:rPr>
              <a:t></a:t>
            </a:r>
            <a:r>
              <a:rPr lang="en-US" sz="2400" b="1" dirty="0"/>
              <a:t>Dolomite</a:t>
            </a:r>
            <a:r>
              <a:rPr lang="ro-RO" sz="2400" b="1" dirty="0"/>
              <a:t> </a:t>
            </a:r>
            <a:r>
              <a:rPr lang="en-US" sz="2400" b="1" dirty="0"/>
              <a:t>(MgCO</a:t>
            </a:r>
            <a:r>
              <a:rPr lang="en-US" sz="2400" b="1" baseline="-25000" dirty="0"/>
              <a:t>3</a:t>
            </a:r>
            <a:r>
              <a:rPr lang="en-US" sz="2400" b="1" dirty="0"/>
              <a:t>*CaCO</a:t>
            </a:r>
            <a:r>
              <a:rPr lang="en-US" sz="2400" b="1" baseline="-25000" dirty="0"/>
              <a:t>3</a:t>
            </a:r>
            <a:r>
              <a:rPr lang="en-US" sz="2400" b="1" dirty="0"/>
              <a:t>)</a:t>
            </a:r>
          </a:p>
        </p:txBody>
      </p:sp>
    </p:spTree>
    <p:extLst>
      <p:ext uri="{BB962C8B-B14F-4D97-AF65-F5344CB8AC3E}">
        <p14:creationId xmlns:p14="http://schemas.microsoft.com/office/powerpoint/2010/main" val="31974836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75DBF-DF28-4263-B405-5990335ADAC1}"/>
              </a:ext>
            </a:extLst>
          </p:cNvPr>
          <p:cNvSpPr>
            <a:spLocks noGrp="1"/>
          </p:cNvSpPr>
          <p:nvPr>
            <p:ph type="title"/>
          </p:nvPr>
        </p:nvSpPr>
        <p:spPr/>
        <p:txBody>
          <a:bodyPr/>
          <a:lstStyle/>
          <a:p>
            <a:pPr algn="ctr"/>
            <a:r>
              <a:rPr lang="en-US" b="1" i="1" dirty="0"/>
              <a:t>Bibliography</a:t>
            </a:r>
          </a:p>
        </p:txBody>
      </p:sp>
      <p:sp>
        <p:nvSpPr>
          <p:cNvPr id="3" name="Content Placeholder 2">
            <a:extLst>
              <a:ext uri="{FF2B5EF4-FFF2-40B4-BE49-F238E27FC236}">
                <a16:creationId xmlns:a16="http://schemas.microsoft.com/office/drawing/2014/main" id="{D0132138-FBD1-4D66-8436-D8E6A547B57A}"/>
              </a:ext>
            </a:extLst>
          </p:cNvPr>
          <p:cNvSpPr>
            <a:spLocks noGrp="1"/>
          </p:cNvSpPr>
          <p:nvPr>
            <p:ph idx="1"/>
          </p:nvPr>
        </p:nvSpPr>
        <p:spPr/>
        <p:txBody>
          <a:bodyPr/>
          <a:lstStyle/>
          <a:p>
            <a:r>
              <a:rPr lang="en-US" dirty="0">
                <a:hlinkClick r:id="rId2"/>
              </a:rPr>
              <a:t>https://en.wikipedia.org/wiki/Lime_softening</a:t>
            </a:r>
            <a:endParaRPr lang="en-US" dirty="0"/>
          </a:p>
          <a:p>
            <a:r>
              <a:rPr lang="en-US" dirty="0">
                <a:hlinkClick r:id="rId3"/>
              </a:rPr>
              <a:t>https://en.wikipedia.org/wiki/Calcium_oxide</a:t>
            </a:r>
            <a:endParaRPr lang="en-US" dirty="0"/>
          </a:p>
          <a:p>
            <a:r>
              <a:rPr lang="en-US" dirty="0">
                <a:hlinkClick r:id="rId4"/>
              </a:rPr>
              <a:t>https://en.wikipedia.org/wiki/Calcification</a:t>
            </a:r>
            <a:endParaRPr lang="en-US" dirty="0"/>
          </a:p>
          <a:p>
            <a:r>
              <a:rPr lang="en-US" dirty="0">
                <a:hlinkClick r:id="rId5"/>
              </a:rPr>
              <a:t>https://water-research.net/index.php/water-treatment/tools/hard-water-hardness</a:t>
            </a:r>
            <a:endParaRPr lang="en-US" dirty="0"/>
          </a:p>
          <a:p>
            <a:r>
              <a:rPr lang="en-US" dirty="0">
                <a:hlinkClick r:id="rId6"/>
              </a:rPr>
              <a:t>https://www.graymont.com/en/markets/environmental/water-treatment</a:t>
            </a:r>
            <a:endParaRPr lang="en-US" dirty="0"/>
          </a:p>
          <a:p>
            <a:r>
              <a:rPr lang="en-US" dirty="0">
                <a:hlinkClick r:id="rId7"/>
              </a:rPr>
              <a:t>https://fr.wikipedia.org/wiki/Bouillie_bordelaise</a:t>
            </a:r>
            <a:endParaRPr lang="en-US" dirty="0"/>
          </a:p>
        </p:txBody>
      </p:sp>
    </p:spTree>
    <p:extLst>
      <p:ext uri="{BB962C8B-B14F-4D97-AF65-F5344CB8AC3E}">
        <p14:creationId xmlns:p14="http://schemas.microsoft.com/office/powerpoint/2010/main" val="1796200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D4ACC23-4286-44B7-8158-30741098CC1D}"/>
              </a:ext>
            </a:extLst>
          </p:cNvPr>
          <p:cNvSpPr txBox="1"/>
          <p:nvPr/>
        </p:nvSpPr>
        <p:spPr>
          <a:xfrm>
            <a:off x="249836" y="1101776"/>
            <a:ext cx="5846164" cy="923330"/>
          </a:xfrm>
          <a:prstGeom prst="rect">
            <a:avLst/>
          </a:prstGeom>
          <a:noFill/>
        </p:spPr>
        <p:txBody>
          <a:bodyPr wrap="square" rtlCol="0">
            <a:spAutoFit/>
          </a:bodyPr>
          <a:lstStyle/>
          <a:p>
            <a:pPr algn="ctr"/>
            <a:r>
              <a:rPr lang="en-US" sz="5400" dirty="0">
                <a:solidFill>
                  <a:srgbClr val="FF0000"/>
                </a:solidFill>
              </a:rPr>
              <a:t>Thank you!</a:t>
            </a:r>
          </a:p>
        </p:txBody>
      </p:sp>
      <p:pic>
        <p:nvPicPr>
          <p:cNvPr id="4" name="Picture 3">
            <a:extLst>
              <a:ext uri="{FF2B5EF4-FFF2-40B4-BE49-F238E27FC236}">
                <a16:creationId xmlns:a16="http://schemas.microsoft.com/office/drawing/2014/main" id="{8EFE2785-B8F1-49C8-9B36-2F1D126D93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399" y="1281778"/>
            <a:ext cx="5006293" cy="4009023"/>
          </a:xfrm>
          <a:prstGeom prst="rect">
            <a:avLst/>
          </a:prstGeom>
        </p:spPr>
      </p:pic>
      <p:sp>
        <p:nvSpPr>
          <p:cNvPr id="5" name="Text Box 2">
            <a:extLst>
              <a:ext uri="{FF2B5EF4-FFF2-40B4-BE49-F238E27FC236}">
                <a16:creationId xmlns:a16="http://schemas.microsoft.com/office/drawing/2014/main" id="{FD1A2F05-133A-4268-9258-C11A2DDD7115}"/>
              </a:ext>
            </a:extLst>
          </p:cNvPr>
          <p:cNvSpPr txBox="1">
            <a:spLocks noChangeArrowheads="1"/>
          </p:cNvSpPr>
          <p:nvPr/>
        </p:nvSpPr>
        <p:spPr bwMode="auto">
          <a:xfrm>
            <a:off x="5486399" y="5529795"/>
            <a:ext cx="5006293" cy="11967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Trebuchet MS" panose="020B0603020202020204" pitchFamily="34" charset="0"/>
              </a:rPr>
              <a:t>"This project has been funded with support from the European Commission. This publication[communication] reflects the views only of the author, and the Commission cannot be held responsible for any use which may be made of the information contained therein."</a:t>
            </a:r>
            <a:r>
              <a:rPr kumimoji="0" lang="en-US" altLang="en-US" sz="1200" b="0" i="0" u="none" strike="noStrike" cap="none" normalizeH="0" baseline="0" dirty="0">
                <a:ln>
                  <a:noFill/>
                </a:ln>
                <a:solidFill>
                  <a:srgbClr val="000000"/>
                </a:solidFill>
                <a:effectLst/>
                <a:latin typeface="Times New Roman" panose="02020603050405020304" pitchFamily="18" charset="0"/>
              </a:rPr>
              <a:t> </a:t>
            </a:r>
          </a:p>
          <a:p>
            <a:pPr lvl="0" algn="ctr" eaLnBrk="0" fontAlgn="base" hangingPunct="0">
              <a:spcBef>
                <a:spcPct val="0"/>
              </a:spcBef>
              <a:spcAft>
                <a:spcPct val="0"/>
              </a:spcAft>
            </a:pPr>
            <a:r>
              <a:rPr lang="ro-RO" sz="1200" dirty="0">
                <a:latin typeface="Trebuchet MS" panose="020B0603020202020204" pitchFamily="34" charset="0"/>
              </a:rPr>
              <a:t>2019-1-RO01-KA229-063127</a:t>
            </a:r>
            <a:r>
              <a:rPr lang="ro-RO" b="1" dirty="0"/>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61110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5890C-F6D4-43A6-9BC7-4C2DCE6FE95F}"/>
              </a:ext>
            </a:extLst>
          </p:cNvPr>
          <p:cNvSpPr>
            <a:spLocks noGrp="1"/>
          </p:cNvSpPr>
          <p:nvPr>
            <p:ph type="title"/>
          </p:nvPr>
        </p:nvSpPr>
        <p:spPr>
          <a:xfrm>
            <a:off x="838200" y="365125"/>
            <a:ext cx="10515600" cy="1083847"/>
          </a:xfrm>
        </p:spPr>
        <p:txBody>
          <a:bodyPr/>
          <a:lstStyle/>
          <a:p>
            <a:r>
              <a:rPr lang="en-US" b="1" i="1" dirty="0">
                <a:effectLst>
                  <a:outerShdw blurRad="38100" dist="38100" dir="2700000" algn="tl">
                    <a:srgbClr val="000000">
                      <a:alpha val="43137"/>
                    </a:srgbClr>
                  </a:outerShdw>
                </a:effectLst>
              </a:rPr>
              <a:t>Contents</a:t>
            </a:r>
          </a:p>
        </p:txBody>
      </p:sp>
      <p:sp>
        <p:nvSpPr>
          <p:cNvPr id="3" name="Content Placeholder 2">
            <a:extLst>
              <a:ext uri="{FF2B5EF4-FFF2-40B4-BE49-F238E27FC236}">
                <a16:creationId xmlns:a16="http://schemas.microsoft.com/office/drawing/2014/main" id="{3F767BC9-2509-4727-AE64-16C98F557A4F}"/>
              </a:ext>
            </a:extLst>
          </p:cNvPr>
          <p:cNvSpPr>
            <a:spLocks noGrp="1"/>
          </p:cNvSpPr>
          <p:nvPr>
            <p:ph idx="1"/>
          </p:nvPr>
        </p:nvSpPr>
        <p:spPr>
          <a:xfrm>
            <a:off x="613347" y="1764099"/>
            <a:ext cx="10515600" cy="2897842"/>
          </a:xfrm>
        </p:spPr>
        <p:txBody>
          <a:bodyPr/>
          <a:lstStyle/>
          <a:p>
            <a:pPr marL="0" indent="0">
              <a:buNone/>
            </a:pPr>
            <a:endParaRPr lang="en-US" dirty="0"/>
          </a:p>
          <a:p>
            <a:pPr>
              <a:buFont typeface="Wingdings" panose="05000000000000000000" pitchFamily="2" charset="2"/>
              <a:buChar char="Ø"/>
            </a:pPr>
            <a:endParaRPr lang="en-US" dirty="0"/>
          </a:p>
          <a:p>
            <a:pPr marL="0" indent="0">
              <a:buNone/>
            </a:pPr>
            <a:r>
              <a:rPr lang="en-US" dirty="0"/>
              <a:t>                  </a:t>
            </a:r>
          </a:p>
          <a:p>
            <a:pPr>
              <a:buFont typeface="Wingdings" panose="05000000000000000000" pitchFamily="2" charset="2"/>
              <a:buChar char="Ø"/>
            </a:pPr>
            <a:endParaRPr lang="en-US" dirty="0"/>
          </a:p>
          <a:p>
            <a:pPr>
              <a:buFont typeface="Wingdings" panose="05000000000000000000" pitchFamily="2" charset="2"/>
              <a:buChar char="Ø"/>
            </a:pPr>
            <a:endParaRPr lang="en-US" dirty="0"/>
          </a:p>
        </p:txBody>
      </p:sp>
      <p:sp>
        <p:nvSpPr>
          <p:cNvPr id="9" name="TextBox 8">
            <a:extLst>
              <a:ext uri="{FF2B5EF4-FFF2-40B4-BE49-F238E27FC236}">
                <a16:creationId xmlns:a16="http://schemas.microsoft.com/office/drawing/2014/main" id="{B67AF82C-8A79-4A29-95E0-98818CD6DA4C}"/>
              </a:ext>
            </a:extLst>
          </p:cNvPr>
          <p:cNvSpPr txBox="1"/>
          <p:nvPr/>
        </p:nvSpPr>
        <p:spPr>
          <a:xfrm>
            <a:off x="838200" y="2267206"/>
            <a:ext cx="3277772" cy="523220"/>
          </a:xfrm>
          <a:prstGeom prst="rect">
            <a:avLst/>
          </a:prstGeom>
          <a:noFill/>
        </p:spPr>
        <p:txBody>
          <a:bodyPr wrap="square" rtlCol="0">
            <a:spAutoFit/>
          </a:bodyPr>
          <a:lstStyle/>
          <a:p>
            <a:pPr marL="285750" indent="-285750">
              <a:buFont typeface="Wingdings" panose="05000000000000000000" pitchFamily="2" charset="2"/>
              <a:buChar char="Ø"/>
            </a:pPr>
            <a:r>
              <a:rPr lang="en-US" sz="2800" dirty="0"/>
              <a:t> Lime</a:t>
            </a:r>
          </a:p>
        </p:txBody>
      </p:sp>
      <p:sp>
        <p:nvSpPr>
          <p:cNvPr id="11" name="TextBox 10">
            <a:extLst>
              <a:ext uri="{FF2B5EF4-FFF2-40B4-BE49-F238E27FC236}">
                <a16:creationId xmlns:a16="http://schemas.microsoft.com/office/drawing/2014/main" id="{89F15586-D1AA-4013-A95F-57071BD2591E}"/>
              </a:ext>
            </a:extLst>
          </p:cNvPr>
          <p:cNvSpPr txBox="1"/>
          <p:nvPr/>
        </p:nvSpPr>
        <p:spPr>
          <a:xfrm>
            <a:off x="838200" y="3696121"/>
            <a:ext cx="3277772" cy="523220"/>
          </a:xfrm>
          <a:prstGeom prst="rect">
            <a:avLst/>
          </a:prstGeom>
          <a:noFill/>
        </p:spPr>
        <p:txBody>
          <a:bodyPr wrap="square" rtlCol="0">
            <a:spAutoFit/>
          </a:bodyPr>
          <a:lstStyle/>
          <a:p>
            <a:pPr marL="285750" indent="-285750">
              <a:buFont typeface="Wingdings" panose="05000000000000000000" pitchFamily="2" charset="2"/>
              <a:buChar char="Ø"/>
            </a:pPr>
            <a:r>
              <a:rPr lang="en-US" sz="2800" dirty="0"/>
              <a:t> Water Treatment</a:t>
            </a:r>
          </a:p>
        </p:txBody>
      </p:sp>
      <p:sp>
        <p:nvSpPr>
          <p:cNvPr id="13" name="TextBox 12">
            <a:extLst>
              <a:ext uri="{FF2B5EF4-FFF2-40B4-BE49-F238E27FC236}">
                <a16:creationId xmlns:a16="http://schemas.microsoft.com/office/drawing/2014/main" id="{75B003AC-06ED-49AE-B331-30EDF6F946A0}"/>
              </a:ext>
            </a:extLst>
          </p:cNvPr>
          <p:cNvSpPr txBox="1"/>
          <p:nvPr/>
        </p:nvSpPr>
        <p:spPr>
          <a:xfrm>
            <a:off x="838200" y="3210374"/>
            <a:ext cx="3277772" cy="523220"/>
          </a:xfrm>
          <a:prstGeom prst="rect">
            <a:avLst/>
          </a:prstGeom>
          <a:noFill/>
        </p:spPr>
        <p:txBody>
          <a:bodyPr wrap="square" rtlCol="0">
            <a:spAutoFit/>
          </a:bodyPr>
          <a:lstStyle/>
          <a:p>
            <a:pPr marL="285750" indent="-285750">
              <a:buFont typeface="Wingdings" panose="05000000000000000000" pitchFamily="2" charset="2"/>
              <a:buChar char="Ø"/>
            </a:pPr>
            <a:r>
              <a:rPr lang="en-US" sz="2800" dirty="0"/>
              <a:t> Bordeaux juice</a:t>
            </a:r>
          </a:p>
        </p:txBody>
      </p:sp>
      <p:sp>
        <p:nvSpPr>
          <p:cNvPr id="4" name="TextBox 3">
            <a:extLst>
              <a:ext uri="{FF2B5EF4-FFF2-40B4-BE49-F238E27FC236}">
                <a16:creationId xmlns:a16="http://schemas.microsoft.com/office/drawing/2014/main" id="{134A44CE-5628-45EE-A074-2672D2645846}"/>
              </a:ext>
            </a:extLst>
          </p:cNvPr>
          <p:cNvSpPr txBox="1"/>
          <p:nvPr/>
        </p:nvSpPr>
        <p:spPr>
          <a:xfrm>
            <a:off x="838200" y="2730301"/>
            <a:ext cx="2605650" cy="523220"/>
          </a:xfrm>
          <a:prstGeom prst="rect">
            <a:avLst/>
          </a:prstGeom>
          <a:noFill/>
        </p:spPr>
        <p:txBody>
          <a:bodyPr wrap="none" rtlCol="0">
            <a:spAutoFit/>
          </a:bodyPr>
          <a:lstStyle/>
          <a:p>
            <a:pPr marL="285750" indent="-285750">
              <a:buFont typeface="Wingdings" panose="05000000000000000000" pitchFamily="2" charset="2"/>
              <a:buChar char="Ø"/>
            </a:pPr>
            <a:r>
              <a:rPr lang="ro-RO" sz="2800" dirty="0"/>
              <a:t> </a:t>
            </a:r>
            <a:r>
              <a:rPr lang="en-US" sz="2800" dirty="0"/>
              <a:t>Hydrated lime</a:t>
            </a:r>
          </a:p>
        </p:txBody>
      </p:sp>
    </p:spTree>
    <p:extLst>
      <p:ext uri="{BB962C8B-B14F-4D97-AF65-F5344CB8AC3E}">
        <p14:creationId xmlns:p14="http://schemas.microsoft.com/office/powerpoint/2010/main" val="4137265044"/>
      </p:ext>
    </p:extLst>
  </p:cSld>
  <p:clrMapOvr>
    <a:masterClrMapping/>
  </p:clrMapOvr>
  <p:transition spd="slow" advClick="0" advTm="7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1500"/>
                                        <p:tgtEl>
                                          <p:spTgt spid="9"/>
                                        </p:tgtEl>
                                      </p:cBhvr>
                                    </p:animEffect>
                                  </p:childTnLst>
                                </p:cTn>
                              </p:par>
                            </p:childTnLst>
                          </p:cTn>
                        </p:par>
                        <p:par>
                          <p:cTn id="8" fill="hold">
                            <p:stCondLst>
                              <p:cond delay="1500"/>
                            </p:stCondLst>
                            <p:childTnLst>
                              <p:par>
                                <p:cTn id="9" presetID="9"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1500"/>
                                        <p:tgtEl>
                                          <p:spTgt spid="4"/>
                                        </p:tgtEl>
                                      </p:cBhvr>
                                    </p:animEffect>
                                  </p:childTnLst>
                                </p:cTn>
                              </p:par>
                            </p:childTnLst>
                          </p:cTn>
                        </p:par>
                        <p:par>
                          <p:cTn id="12" fill="hold">
                            <p:stCondLst>
                              <p:cond delay="3000"/>
                            </p:stCondLst>
                            <p:childTnLst>
                              <p:par>
                                <p:cTn id="13" presetID="9" presetClass="entr" presetSubtype="0"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dissolve">
                                      <p:cBhvr>
                                        <p:cTn id="15" dur="1500"/>
                                        <p:tgtEl>
                                          <p:spTgt spid="13"/>
                                        </p:tgtEl>
                                      </p:cBhvr>
                                    </p:animEffect>
                                  </p:childTnLst>
                                </p:cTn>
                              </p:par>
                            </p:childTnLst>
                          </p:cTn>
                        </p:par>
                        <p:par>
                          <p:cTn id="16" fill="hold">
                            <p:stCondLst>
                              <p:cond delay="4500"/>
                            </p:stCondLst>
                            <p:childTnLst>
                              <p:par>
                                <p:cTn id="17" presetID="9" presetClass="entr" presetSubtype="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dissolve">
                                      <p:cBhvr>
                                        <p:cTn id="19" dur="1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3"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1946B-04B2-40A9-B0D2-85D483DD5797}"/>
              </a:ext>
            </a:extLst>
          </p:cNvPr>
          <p:cNvSpPr>
            <a:spLocks noGrp="1"/>
          </p:cNvSpPr>
          <p:nvPr>
            <p:ph type="title"/>
          </p:nvPr>
        </p:nvSpPr>
        <p:spPr/>
        <p:txBody>
          <a:bodyPr/>
          <a:lstStyle/>
          <a:p>
            <a:pPr algn="ctr"/>
            <a:r>
              <a:rPr lang="en-US" b="1" i="1" dirty="0"/>
              <a:t>Lime</a:t>
            </a:r>
            <a:r>
              <a:rPr lang="ro-RO" b="1" i="1" dirty="0"/>
              <a:t> </a:t>
            </a:r>
            <a:r>
              <a:rPr lang="en-US" b="1" i="1" dirty="0"/>
              <a:t>(calcium oxide)</a:t>
            </a:r>
          </a:p>
        </p:txBody>
      </p:sp>
      <p:sp>
        <p:nvSpPr>
          <p:cNvPr id="3" name="Content Placeholder 2">
            <a:extLst>
              <a:ext uri="{FF2B5EF4-FFF2-40B4-BE49-F238E27FC236}">
                <a16:creationId xmlns:a16="http://schemas.microsoft.com/office/drawing/2014/main" id="{6BBE9FAD-0E73-4295-A67A-B51A6E8D2D42}"/>
              </a:ext>
            </a:extLst>
          </p:cNvPr>
          <p:cNvSpPr>
            <a:spLocks noGrp="1"/>
          </p:cNvSpPr>
          <p:nvPr>
            <p:ph idx="1"/>
          </p:nvPr>
        </p:nvSpPr>
        <p:spPr>
          <a:xfrm>
            <a:off x="838200" y="1825625"/>
            <a:ext cx="10515600" cy="2032729"/>
          </a:xfrm>
        </p:spPr>
        <p:txBody>
          <a:bodyPr>
            <a:normAutofit fontScale="85000" lnSpcReduction="20000"/>
          </a:bodyPr>
          <a:lstStyle/>
          <a:p>
            <a:r>
              <a:rPr lang="en-US" sz="2600" b="1" dirty="0"/>
              <a:t>Calcium oxide </a:t>
            </a:r>
            <a:r>
              <a:rPr lang="en-US" sz="2600" dirty="0"/>
              <a:t>(lime, burnt lime) comes in the form of a white powder which reacts energetically with water, effervescent with heat release to form calcium hydroxide</a:t>
            </a:r>
            <a:r>
              <a:rPr lang="ro-RO" sz="2600" dirty="0"/>
              <a:t> </a:t>
            </a:r>
            <a:r>
              <a:rPr lang="en-US" sz="2600" dirty="0"/>
              <a:t>(lime extinguished).</a:t>
            </a:r>
          </a:p>
          <a:p>
            <a:r>
              <a:rPr lang="en-US" sz="2600" b="1" dirty="0"/>
              <a:t>Calcium oxide </a:t>
            </a:r>
            <a:r>
              <a:rPr lang="en-US" sz="2600" dirty="0"/>
              <a:t>is obtained by thermal treatment (burning) at 800</a:t>
            </a:r>
            <a:r>
              <a:rPr lang="en-US" sz="2600" baseline="50000" dirty="0"/>
              <a:t>o </a:t>
            </a:r>
            <a:r>
              <a:rPr lang="en-US" sz="2600" dirty="0"/>
              <a:t>C of the limestone</a:t>
            </a:r>
            <a:r>
              <a:rPr lang="ro-RO" sz="2600" dirty="0"/>
              <a:t> </a:t>
            </a:r>
            <a:r>
              <a:rPr lang="en-US" sz="2600" dirty="0"/>
              <a:t>(calcium carbonate) with carbon dioxide release:</a:t>
            </a:r>
            <a:endParaRPr lang="en-US" sz="2600" baseline="50000" dirty="0"/>
          </a:p>
          <a:p>
            <a:pPr marL="0" indent="0" algn="ctr">
              <a:buNone/>
            </a:pPr>
            <a:r>
              <a:rPr lang="en-US" dirty="0"/>
              <a:t>CaCO3</a:t>
            </a:r>
            <a:r>
              <a:rPr lang="en-US" dirty="0">
                <a:sym typeface="Wingdings" panose="05000000000000000000" pitchFamily="2" charset="2"/>
              </a:rPr>
              <a:t>CaO+CO2</a:t>
            </a:r>
            <a:r>
              <a:rPr lang="en-US" sz="3600" dirty="0"/>
              <a:t> </a:t>
            </a:r>
          </a:p>
        </p:txBody>
      </p:sp>
      <p:pic>
        <p:nvPicPr>
          <p:cNvPr id="9" name="Picture 8">
            <a:extLst>
              <a:ext uri="{FF2B5EF4-FFF2-40B4-BE49-F238E27FC236}">
                <a16:creationId xmlns:a16="http://schemas.microsoft.com/office/drawing/2014/main" id="{FA7055DC-285E-45A0-B008-FE8672685B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2650" y="3858354"/>
            <a:ext cx="4676930" cy="2634521"/>
          </a:xfrm>
          <a:prstGeom prst="rect">
            <a:avLst/>
          </a:prstGeom>
        </p:spPr>
      </p:pic>
    </p:spTree>
    <p:extLst>
      <p:ext uri="{BB962C8B-B14F-4D97-AF65-F5344CB8AC3E}">
        <p14:creationId xmlns:p14="http://schemas.microsoft.com/office/powerpoint/2010/main" val="354738788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5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82CFC-9B65-4001-9BFE-6F45BC567AF0}"/>
              </a:ext>
            </a:extLst>
          </p:cNvPr>
          <p:cNvSpPr>
            <a:spLocks noGrp="1"/>
          </p:cNvSpPr>
          <p:nvPr>
            <p:ph type="title"/>
          </p:nvPr>
        </p:nvSpPr>
        <p:spPr/>
        <p:txBody>
          <a:bodyPr/>
          <a:lstStyle/>
          <a:p>
            <a:pPr algn="ctr"/>
            <a:r>
              <a:rPr lang="en-US" b="1" i="1" dirty="0"/>
              <a:t>Hydrated lime</a:t>
            </a:r>
          </a:p>
        </p:txBody>
      </p:sp>
      <p:sp>
        <p:nvSpPr>
          <p:cNvPr id="3" name="Content Placeholder 2">
            <a:extLst>
              <a:ext uri="{FF2B5EF4-FFF2-40B4-BE49-F238E27FC236}">
                <a16:creationId xmlns:a16="http://schemas.microsoft.com/office/drawing/2014/main" id="{A688520A-9E76-47B3-8766-E71A06A19376}"/>
              </a:ext>
            </a:extLst>
          </p:cNvPr>
          <p:cNvSpPr>
            <a:spLocks noGrp="1"/>
          </p:cNvSpPr>
          <p:nvPr>
            <p:ph idx="1"/>
          </p:nvPr>
        </p:nvSpPr>
        <p:spPr>
          <a:xfrm>
            <a:off x="838200" y="1463041"/>
            <a:ext cx="10515600" cy="4754880"/>
          </a:xfrm>
        </p:spPr>
        <p:txBody>
          <a:bodyPr>
            <a:normAutofit fontScale="92500" lnSpcReduction="10000"/>
          </a:bodyPr>
          <a:lstStyle/>
          <a:p>
            <a:r>
              <a:rPr lang="en-US" dirty="0"/>
              <a:t>So, lime is used in the treatment of drinking water, </a:t>
            </a:r>
            <a:r>
              <a:rPr lang="en-US" dirty="0">
                <a:sym typeface="Wingdings" panose="05000000000000000000" pitchFamily="2" charset="2"/>
              </a:rPr>
              <a:t>as a cheap and widely available alkali. About 50% of the total quicklime production is converted to calcium hydroxide before use.</a:t>
            </a:r>
          </a:p>
          <a:p>
            <a:r>
              <a:rPr lang="en-US" dirty="0"/>
              <a:t>The reaction is the following:</a:t>
            </a:r>
          </a:p>
          <a:p>
            <a:endParaRPr lang="en-US" dirty="0"/>
          </a:p>
          <a:p>
            <a:pPr algn="ctr"/>
            <a:r>
              <a:rPr lang="en-US" b="1" dirty="0"/>
              <a:t>CaO+H</a:t>
            </a:r>
            <a:r>
              <a:rPr lang="en-US" b="1" baseline="-25000" dirty="0"/>
              <a:t>2</a:t>
            </a:r>
            <a:r>
              <a:rPr lang="en-US" b="1" dirty="0"/>
              <a:t>O</a:t>
            </a:r>
            <a:r>
              <a:rPr lang="en-US" b="1" dirty="0">
                <a:sym typeface="Wingdings" panose="05000000000000000000" pitchFamily="2" charset="2"/>
              </a:rPr>
              <a:t>Ca(OH)</a:t>
            </a:r>
            <a:r>
              <a:rPr lang="en-US" b="1" baseline="-25000" dirty="0">
                <a:sym typeface="Wingdings" panose="05000000000000000000" pitchFamily="2" charset="2"/>
              </a:rPr>
              <a:t>2</a:t>
            </a:r>
            <a:r>
              <a:rPr lang="en-US" b="1" dirty="0">
                <a:sym typeface="Wingdings" panose="05000000000000000000" pitchFamily="2" charset="2"/>
              </a:rPr>
              <a:t>(hydrated lime)+Q(energy)</a:t>
            </a:r>
          </a:p>
          <a:p>
            <a:pPr algn="ctr"/>
            <a:endParaRPr lang="en-US" b="1" dirty="0">
              <a:sym typeface="Wingdings" panose="05000000000000000000" pitchFamily="2" charset="2"/>
            </a:endParaRPr>
          </a:p>
          <a:p>
            <a:r>
              <a:rPr lang="en-US" dirty="0">
                <a:sym typeface="Wingdings" panose="05000000000000000000" pitchFamily="2" charset="2"/>
              </a:rPr>
              <a:t>As it hydrates, an exothermic reaction results and the solid puffs up. One liter of water combines with approximately 3.1 kilograms of quick lime to give calcium hydroxide plus 3.54 MJ of energy.</a:t>
            </a:r>
            <a:endParaRPr lang="en-US" dirty="0"/>
          </a:p>
          <a:p>
            <a:r>
              <a:rPr lang="en-US" dirty="0"/>
              <a:t>To simplify, hydrated lime is the result of adding water to powdered quicklime, putting it in a kiln or oven, and then pulverizing it with water.</a:t>
            </a:r>
          </a:p>
          <a:p>
            <a:endParaRPr lang="en-US" dirty="0"/>
          </a:p>
        </p:txBody>
      </p:sp>
    </p:spTree>
    <p:extLst>
      <p:ext uri="{BB962C8B-B14F-4D97-AF65-F5344CB8AC3E}">
        <p14:creationId xmlns:p14="http://schemas.microsoft.com/office/powerpoint/2010/main" val="408653544"/>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D9EE8-D7B8-4D41-9745-E29B7AE37830}"/>
              </a:ext>
            </a:extLst>
          </p:cNvPr>
          <p:cNvSpPr>
            <a:spLocks noGrp="1"/>
          </p:cNvSpPr>
          <p:nvPr>
            <p:ph type="title"/>
          </p:nvPr>
        </p:nvSpPr>
        <p:spPr>
          <a:xfrm>
            <a:off x="838200" y="18255"/>
            <a:ext cx="10515600" cy="1120997"/>
          </a:xfrm>
        </p:spPr>
        <p:txBody>
          <a:bodyPr/>
          <a:lstStyle/>
          <a:p>
            <a:pPr algn="ctr"/>
            <a:r>
              <a:rPr lang="en-US" b="1" i="1" dirty="0"/>
              <a:t>Bordeaux juice</a:t>
            </a:r>
          </a:p>
        </p:txBody>
      </p:sp>
      <p:sp>
        <p:nvSpPr>
          <p:cNvPr id="3" name="Content Placeholder 2">
            <a:extLst>
              <a:ext uri="{FF2B5EF4-FFF2-40B4-BE49-F238E27FC236}">
                <a16:creationId xmlns:a16="http://schemas.microsoft.com/office/drawing/2014/main" id="{81F2FF09-7374-44A6-859D-C2D82131C0C7}"/>
              </a:ext>
            </a:extLst>
          </p:cNvPr>
          <p:cNvSpPr>
            <a:spLocks noGrp="1"/>
          </p:cNvSpPr>
          <p:nvPr>
            <p:ph idx="1"/>
          </p:nvPr>
        </p:nvSpPr>
        <p:spPr>
          <a:xfrm>
            <a:off x="838200" y="1139252"/>
            <a:ext cx="10515600" cy="2289748"/>
          </a:xfrm>
        </p:spPr>
        <p:txBody>
          <a:bodyPr>
            <a:normAutofit/>
          </a:bodyPr>
          <a:lstStyle/>
          <a:p>
            <a:r>
              <a:rPr lang="en-US" b="1" dirty="0"/>
              <a:t>Bordeaux juice</a:t>
            </a:r>
            <a:r>
              <a:rPr lang="ro-RO" b="1" dirty="0"/>
              <a:t> </a:t>
            </a:r>
            <a:r>
              <a:rPr lang="en-US" b="1" dirty="0"/>
              <a:t>(</a:t>
            </a:r>
            <a:r>
              <a:rPr lang="en-US" b="1" dirty="0" err="1"/>
              <a:t>fr.</a:t>
            </a:r>
            <a:r>
              <a:rPr lang="en-US" b="1" i="1" dirty="0"/>
              <a:t> </a:t>
            </a:r>
            <a:r>
              <a:rPr lang="en-US" b="1" i="1" dirty="0" err="1"/>
              <a:t>bouillie</a:t>
            </a:r>
            <a:r>
              <a:rPr lang="en-US" b="1" i="1" dirty="0"/>
              <a:t> bordelaise)</a:t>
            </a:r>
            <a:r>
              <a:rPr lang="en-US" b="1" dirty="0"/>
              <a:t> </a:t>
            </a:r>
            <a:r>
              <a:rPr lang="en-US" dirty="0"/>
              <a:t>is a pesticide</a:t>
            </a:r>
            <a:r>
              <a:rPr lang="ro-RO" dirty="0"/>
              <a:t> </a:t>
            </a:r>
            <a:r>
              <a:rPr lang="en-US" dirty="0"/>
              <a:t>(algicide and fungicide) made by neutralizing a solution of copper sulphate with lime, in a proportion of 1:1:100</a:t>
            </a:r>
            <a:r>
              <a:rPr lang="ro-RO" dirty="0"/>
              <a:t> </a:t>
            </a:r>
            <a:r>
              <a:rPr lang="en-US" dirty="0"/>
              <a:t>(1 kg of copper sulphate, 1 kg of lime and 100kg of water).</a:t>
            </a:r>
          </a:p>
          <a:p>
            <a:r>
              <a:rPr lang="en-US" dirty="0"/>
              <a:t>Uses:</a:t>
            </a:r>
          </a:p>
          <a:p>
            <a:endParaRPr lang="en-US" dirty="0"/>
          </a:p>
        </p:txBody>
      </p:sp>
      <p:sp>
        <p:nvSpPr>
          <p:cNvPr id="5" name="Rectangle 2">
            <a:extLst>
              <a:ext uri="{FF2B5EF4-FFF2-40B4-BE49-F238E27FC236}">
                <a16:creationId xmlns:a16="http://schemas.microsoft.com/office/drawing/2014/main" id="{04560899-0593-4901-B6A5-55B7A74ECB77}"/>
              </a:ext>
            </a:extLst>
          </p:cNvPr>
          <p:cNvSpPr>
            <a:spLocks noChangeArrowheads="1"/>
          </p:cNvSpPr>
          <p:nvPr/>
        </p:nvSpPr>
        <p:spPr bwMode="auto">
          <a:xfrm>
            <a:off x="1711393" y="3202748"/>
            <a:ext cx="9642407" cy="1257407"/>
          </a:xfrm>
          <a:prstGeom prst="rect">
            <a:avLst/>
          </a:prstGeom>
          <a:noFill/>
          <a:ln w="9525">
            <a:noFill/>
            <a:miter lim="800000"/>
            <a:headEnd/>
            <a:tailEnd/>
          </a:ln>
          <a:effec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cap="none" normalizeH="0" dirty="0">
                <a:ln>
                  <a:noFill/>
                </a:ln>
                <a:solidFill>
                  <a:srgbClr val="222222"/>
                </a:solidFill>
                <a:effectLst/>
              </a:rPr>
              <a:t>Bordeaux juice is used to protect fruit trees (peaches, apricots, plums, apples) and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cap="none" normalizeH="0" dirty="0">
                <a:ln>
                  <a:noFill/>
                </a:ln>
                <a:solidFill>
                  <a:srgbClr val="222222"/>
                </a:solidFill>
                <a:effectLst/>
              </a:rPr>
              <a:t>vines, before flowering and after harvest. In olive growing (olive cultivation), copper is used against peacock eyes and sometimes against bacteria. Bordeaux juice is also used to protect potatoes, tomatoes, strawberries.</a:t>
            </a:r>
            <a:r>
              <a:rPr kumimoji="0" lang="en-US" altLang="en-US" sz="1100" b="0" i="0" u="none" strike="noStrike" cap="none" normalizeH="0" dirty="0">
                <a:ln>
                  <a:noFill/>
                </a:ln>
                <a:solidFill>
                  <a:schemeClr val="tx1"/>
                </a:solidFill>
                <a:effectLst/>
              </a:rPr>
              <a:t> </a:t>
            </a:r>
            <a:endParaRPr kumimoji="0" lang="en-US" altLang="en-US" b="0" i="0" u="none" strike="noStrike" cap="none" normalizeH="0" dirty="0">
              <a:ln>
                <a:noFill/>
              </a:ln>
              <a:solidFill>
                <a:schemeClr val="tx1"/>
              </a:solidFill>
              <a:effectLst/>
            </a:endParaRPr>
          </a:p>
        </p:txBody>
      </p:sp>
      <p:pic>
        <p:nvPicPr>
          <p:cNvPr id="7" name="Picture 6">
            <a:extLst>
              <a:ext uri="{FF2B5EF4-FFF2-40B4-BE49-F238E27FC236}">
                <a16:creationId xmlns:a16="http://schemas.microsoft.com/office/drawing/2014/main" id="{479DA7A2-0D1D-46A1-898A-21D1969793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7090" y="4641928"/>
            <a:ext cx="3625510" cy="2005835"/>
          </a:xfrm>
          <a:prstGeom prst="rect">
            <a:avLst/>
          </a:prstGeom>
        </p:spPr>
      </p:pic>
    </p:spTree>
    <p:extLst>
      <p:ext uri="{BB962C8B-B14F-4D97-AF65-F5344CB8AC3E}">
        <p14:creationId xmlns:p14="http://schemas.microsoft.com/office/powerpoint/2010/main" val="4151689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F7EB5-E81B-46A7-8C93-FD36CB7FCFE0}"/>
              </a:ext>
            </a:extLst>
          </p:cNvPr>
          <p:cNvSpPr>
            <a:spLocks noGrp="1"/>
          </p:cNvSpPr>
          <p:nvPr>
            <p:ph type="title"/>
          </p:nvPr>
        </p:nvSpPr>
        <p:spPr/>
        <p:txBody>
          <a:bodyPr/>
          <a:lstStyle/>
          <a:p>
            <a:pPr algn="ctr"/>
            <a:r>
              <a:rPr lang="en-US" b="1" i="1" dirty="0"/>
              <a:t>Lime in Water Treatment</a:t>
            </a:r>
          </a:p>
        </p:txBody>
      </p:sp>
      <p:sp>
        <p:nvSpPr>
          <p:cNvPr id="3" name="Content Placeholder 2">
            <a:extLst>
              <a:ext uri="{FF2B5EF4-FFF2-40B4-BE49-F238E27FC236}">
                <a16:creationId xmlns:a16="http://schemas.microsoft.com/office/drawing/2014/main" id="{CB8D37EE-3DAA-4018-9267-DBD6EEF5CD88}"/>
              </a:ext>
            </a:extLst>
          </p:cNvPr>
          <p:cNvSpPr>
            <a:spLocks noGrp="1"/>
          </p:cNvSpPr>
          <p:nvPr>
            <p:ph idx="1"/>
          </p:nvPr>
        </p:nvSpPr>
        <p:spPr/>
        <p:txBody>
          <a:bodyPr/>
          <a:lstStyle/>
          <a:p>
            <a:r>
              <a:rPr lang="en-US" dirty="0"/>
              <a:t>Lime is used by many municipalities to improve water quality.</a:t>
            </a:r>
          </a:p>
          <a:p>
            <a:r>
              <a:rPr lang="en-US" dirty="0"/>
              <a:t>Uses:</a:t>
            </a:r>
          </a:p>
          <a:p>
            <a:pPr marL="0" indent="0">
              <a:buNone/>
            </a:pPr>
            <a:r>
              <a:rPr lang="en-US" dirty="0"/>
              <a:t>   </a:t>
            </a:r>
            <a:r>
              <a:rPr lang="en-US" b="1" dirty="0"/>
              <a:t>    </a:t>
            </a:r>
            <a:r>
              <a:rPr lang="en-US" dirty="0"/>
              <a:t> </a:t>
            </a:r>
          </a:p>
          <a:p>
            <a:pPr marL="0" indent="0">
              <a:buNone/>
            </a:pPr>
            <a:endParaRPr lang="en-US" dirty="0"/>
          </a:p>
        </p:txBody>
      </p:sp>
      <p:sp>
        <p:nvSpPr>
          <p:cNvPr id="4" name="TextBox 3">
            <a:extLst>
              <a:ext uri="{FF2B5EF4-FFF2-40B4-BE49-F238E27FC236}">
                <a16:creationId xmlns:a16="http://schemas.microsoft.com/office/drawing/2014/main" id="{746CE251-9FB6-4BF6-AF6F-F6E05BDBEE4A}"/>
              </a:ext>
            </a:extLst>
          </p:cNvPr>
          <p:cNvSpPr txBox="1"/>
          <p:nvPr/>
        </p:nvSpPr>
        <p:spPr>
          <a:xfrm>
            <a:off x="1320694" y="2935999"/>
            <a:ext cx="2743201" cy="461665"/>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t>Water Softening</a:t>
            </a:r>
          </a:p>
        </p:txBody>
      </p:sp>
      <p:sp>
        <p:nvSpPr>
          <p:cNvPr id="5" name="TextBox 4">
            <a:extLst>
              <a:ext uri="{FF2B5EF4-FFF2-40B4-BE49-F238E27FC236}">
                <a16:creationId xmlns:a16="http://schemas.microsoft.com/office/drawing/2014/main" id="{34372D83-2874-45D2-8988-BF9027EB20B5}"/>
              </a:ext>
            </a:extLst>
          </p:cNvPr>
          <p:cNvSpPr txBox="1"/>
          <p:nvPr/>
        </p:nvSpPr>
        <p:spPr>
          <a:xfrm>
            <a:off x="1320694" y="3340588"/>
            <a:ext cx="4195685" cy="461665"/>
          </a:xfrm>
          <a:prstGeom prst="rect">
            <a:avLst/>
          </a:prstGeom>
          <a:noFill/>
        </p:spPr>
        <p:txBody>
          <a:bodyPr wrap="square" rtlCol="0">
            <a:spAutoFit/>
          </a:bodyPr>
          <a:lstStyle/>
          <a:p>
            <a:pPr marL="285750" indent="-285750">
              <a:buFont typeface="Wingdings" panose="05000000000000000000" pitchFamily="2" charset="2"/>
              <a:buChar char="Ø"/>
            </a:pPr>
            <a:r>
              <a:rPr lang="en-US" sz="2400" dirty="0"/>
              <a:t> pH Adjustment/Coagulation</a:t>
            </a:r>
          </a:p>
        </p:txBody>
      </p:sp>
      <p:sp>
        <p:nvSpPr>
          <p:cNvPr id="6" name="TextBox 5">
            <a:extLst>
              <a:ext uri="{FF2B5EF4-FFF2-40B4-BE49-F238E27FC236}">
                <a16:creationId xmlns:a16="http://schemas.microsoft.com/office/drawing/2014/main" id="{FE69A552-B88E-43EF-8258-63C8A2FBA7BA}"/>
              </a:ext>
            </a:extLst>
          </p:cNvPr>
          <p:cNvSpPr txBox="1"/>
          <p:nvPr/>
        </p:nvSpPr>
        <p:spPr>
          <a:xfrm>
            <a:off x="1320694" y="4206842"/>
            <a:ext cx="3714753" cy="461665"/>
          </a:xfrm>
          <a:prstGeom prst="rect">
            <a:avLst/>
          </a:prstGeom>
          <a:noFill/>
        </p:spPr>
        <p:txBody>
          <a:bodyPr wrap="square" rtlCol="0">
            <a:spAutoFit/>
          </a:bodyPr>
          <a:lstStyle/>
          <a:p>
            <a:pPr marL="285750" indent="-285750">
              <a:buFont typeface="Wingdings" panose="05000000000000000000" pitchFamily="2" charset="2"/>
              <a:buChar char="Ø"/>
            </a:pPr>
            <a:r>
              <a:rPr lang="en-US" sz="2400" dirty="0"/>
              <a:t> Removal of Impurities </a:t>
            </a:r>
          </a:p>
        </p:txBody>
      </p:sp>
      <p:sp>
        <p:nvSpPr>
          <p:cNvPr id="7" name="TextBox 6">
            <a:extLst>
              <a:ext uri="{FF2B5EF4-FFF2-40B4-BE49-F238E27FC236}">
                <a16:creationId xmlns:a16="http://schemas.microsoft.com/office/drawing/2014/main" id="{AAB100C6-B542-45FA-8329-413964FF20ED}"/>
              </a:ext>
            </a:extLst>
          </p:cNvPr>
          <p:cNvSpPr txBox="1"/>
          <p:nvPr/>
        </p:nvSpPr>
        <p:spPr>
          <a:xfrm>
            <a:off x="1320694" y="3770461"/>
            <a:ext cx="4775305" cy="461665"/>
          </a:xfrm>
          <a:prstGeom prst="rect">
            <a:avLst/>
          </a:prstGeom>
          <a:noFill/>
        </p:spPr>
        <p:txBody>
          <a:bodyPr wrap="square" rtlCol="0">
            <a:spAutoFit/>
          </a:bodyPr>
          <a:lstStyle/>
          <a:p>
            <a:pPr marL="285750" indent="-285750">
              <a:buFont typeface="Wingdings" panose="05000000000000000000" pitchFamily="2" charset="2"/>
              <a:buChar char="Ø"/>
            </a:pPr>
            <a:r>
              <a:rPr lang="en-US" sz="2400" dirty="0"/>
              <a:t> Effect on Pathogen Growth</a:t>
            </a:r>
          </a:p>
        </p:txBody>
      </p:sp>
    </p:spTree>
    <p:extLst>
      <p:ext uri="{BB962C8B-B14F-4D97-AF65-F5344CB8AC3E}">
        <p14:creationId xmlns:p14="http://schemas.microsoft.com/office/powerpoint/2010/main" val="4495741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8000">
        <p159:morph option="byObject"/>
      </p:transition>
    </mc:Choice>
    <mc:Fallback xmlns="">
      <p:transition spd="slow" advClick="0" advTm="8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1500"/>
                                        <p:tgtEl>
                                          <p:spTgt spid="4"/>
                                        </p:tgtEl>
                                      </p:cBhvr>
                                    </p:animEffect>
                                  </p:childTnLst>
                                </p:cTn>
                              </p:par>
                            </p:childTnLst>
                          </p:cTn>
                        </p:par>
                        <p:par>
                          <p:cTn id="8" fill="hold">
                            <p:stCondLst>
                              <p:cond delay="1500"/>
                            </p:stCondLst>
                            <p:childTnLst>
                              <p:par>
                                <p:cTn id="9" presetID="9"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dissolve">
                                      <p:cBhvr>
                                        <p:cTn id="11" dur="1500"/>
                                        <p:tgtEl>
                                          <p:spTgt spid="5"/>
                                        </p:tgtEl>
                                      </p:cBhvr>
                                    </p:animEffect>
                                  </p:childTnLst>
                                </p:cTn>
                              </p:par>
                            </p:childTnLst>
                          </p:cTn>
                        </p:par>
                        <p:par>
                          <p:cTn id="12" fill="hold">
                            <p:stCondLst>
                              <p:cond delay="3000"/>
                            </p:stCondLst>
                            <p:childTnLst>
                              <p:par>
                                <p:cTn id="13" presetID="9"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ssolve">
                                      <p:cBhvr>
                                        <p:cTn id="15" dur="1500"/>
                                        <p:tgtEl>
                                          <p:spTgt spid="7"/>
                                        </p:tgtEl>
                                      </p:cBhvr>
                                    </p:animEffect>
                                  </p:childTnLst>
                                </p:cTn>
                              </p:par>
                            </p:childTnLst>
                          </p:cTn>
                        </p:par>
                        <p:par>
                          <p:cTn id="16" fill="hold">
                            <p:stCondLst>
                              <p:cond delay="4500"/>
                            </p:stCondLst>
                            <p:childTnLst>
                              <p:par>
                                <p:cTn id="17" presetID="9"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dissolve">
                                      <p:cBhvr>
                                        <p:cTn id="19"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AB6D5-5143-4A72-90C1-B7F6AAE1E664}"/>
              </a:ext>
            </a:extLst>
          </p:cNvPr>
          <p:cNvSpPr>
            <a:spLocks noGrp="1"/>
          </p:cNvSpPr>
          <p:nvPr>
            <p:ph type="title"/>
          </p:nvPr>
        </p:nvSpPr>
        <p:spPr>
          <a:xfrm>
            <a:off x="838200" y="0"/>
            <a:ext cx="10515600" cy="1325563"/>
          </a:xfrm>
        </p:spPr>
        <p:txBody>
          <a:bodyPr/>
          <a:lstStyle/>
          <a:p>
            <a:pPr algn="ctr"/>
            <a:r>
              <a:rPr lang="en-US" b="1" i="1" dirty="0"/>
              <a:t>Water Softening</a:t>
            </a:r>
          </a:p>
        </p:txBody>
      </p:sp>
      <p:sp>
        <p:nvSpPr>
          <p:cNvPr id="3" name="Content Placeholder 2">
            <a:extLst>
              <a:ext uri="{FF2B5EF4-FFF2-40B4-BE49-F238E27FC236}">
                <a16:creationId xmlns:a16="http://schemas.microsoft.com/office/drawing/2014/main" id="{3625B5A6-41B8-43CC-A27D-1D60D7B94E25}"/>
              </a:ext>
            </a:extLst>
          </p:cNvPr>
          <p:cNvSpPr>
            <a:spLocks noGrp="1"/>
          </p:cNvSpPr>
          <p:nvPr>
            <p:ph idx="1"/>
          </p:nvPr>
        </p:nvSpPr>
        <p:spPr>
          <a:xfrm>
            <a:off x="838200" y="963050"/>
            <a:ext cx="10813026" cy="2750821"/>
          </a:xfrm>
        </p:spPr>
        <p:txBody>
          <a:bodyPr>
            <a:normAutofit/>
          </a:bodyPr>
          <a:lstStyle/>
          <a:p>
            <a:r>
              <a:rPr lang="en-US" sz="2400" b="1" dirty="0"/>
              <a:t>Softening </a:t>
            </a:r>
            <a:r>
              <a:rPr lang="en-US" sz="2400" dirty="0"/>
              <a:t>- In water softening, hydrated lime is used to remove carbonate "hardness" from the water. Hardness caused by other calcium and magnesium salts, called noncarbonate hardness, is generally treated by means of the lime-soda process, which entails the precipitation of magnesium by lime. The co-produced calcium salt reacts with the soda ash to form a calcium-carbonate precipitate. Lime-enhanced softening can also be used to remove arsenic from water. Stricter drinking water regulations for arsenic have increased the need for this treatment.</a:t>
            </a:r>
          </a:p>
        </p:txBody>
      </p:sp>
      <p:pic>
        <p:nvPicPr>
          <p:cNvPr id="6" name="Picture 5">
            <a:extLst>
              <a:ext uri="{FF2B5EF4-FFF2-40B4-BE49-F238E27FC236}">
                <a16:creationId xmlns:a16="http://schemas.microsoft.com/office/drawing/2014/main" id="{CCB101F0-62DD-4193-BB7E-2E940825E3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916" y="3713871"/>
            <a:ext cx="6094168" cy="2779003"/>
          </a:xfrm>
          <a:prstGeom prst="rect">
            <a:avLst/>
          </a:prstGeom>
        </p:spPr>
      </p:pic>
    </p:spTree>
    <p:extLst>
      <p:ext uri="{BB962C8B-B14F-4D97-AF65-F5344CB8AC3E}">
        <p14:creationId xmlns:p14="http://schemas.microsoft.com/office/powerpoint/2010/main" val="7021242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D52C0-B728-435F-84C1-827C7DD3E9CD}"/>
              </a:ext>
            </a:extLst>
          </p:cNvPr>
          <p:cNvSpPr>
            <a:spLocks noGrp="1"/>
          </p:cNvSpPr>
          <p:nvPr>
            <p:ph type="title"/>
          </p:nvPr>
        </p:nvSpPr>
        <p:spPr>
          <a:xfrm>
            <a:off x="838200" y="216353"/>
            <a:ext cx="10515600" cy="1325563"/>
          </a:xfrm>
        </p:spPr>
        <p:txBody>
          <a:bodyPr/>
          <a:lstStyle/>
          <a:p>
            <a:pPr algn="ctr"/>
            <a:r>
              <a:rPr lang="en-US" b="1" i="1" dirty="0"/>
              <a:t>pH Adjustment/Coagulation</a:t>
            </a:r>
          </a:p>
        </p:txBody>
      </p:sp>
      <p:sp>
        <p:nvSpPr>
          <p:cNvPr id="3" name="Content Placeholder 2">
            <a:extLst>
              <a:ext uri="{FF2B5EF4-FFF2-40B4-BE49-F238E27FC236}">
                <a16:creationId xmlns:a16="http://schemas.microsoft.com/office/drawing/2014/main" id="{619A1E2D-8D67-42B6-AC2E-6E1DD6F0FAF9}"/>
              </a:ext>
            </a:extLst>
          </p:cNvPr>
          <p:cNvSpPr>
            <a:spLocks noGrp="1"/>
          </p:cNvSpPr>
          <p:nvPr>
            <p:ph idx="1"/>
          </p:nvPr>
        </p:nvSpPr>
        <p:spPr>
          <a:xfrm>
            <a:off x="838200" y="1253331"/>
            <a:ext cx="10515600" cy="2175669"/>
          </a:xfrm>
        </p:spPr>
        <p:txBody>
          <a:bodyPr>
            <a:normAutofit/>
          </a:bodyPr>
          <a:lstStyle/>
          <a:p>
            <a:r>
              <a:rPr lang="en-US" sz="2400" b="1" dirty="0"/>
              <a:t>pH Adjustment/Coagulation </a:t>
            </a:r>
            <a:r>
              <a:rPr lang="en-US" sz="2400" dirty="0"/>
              <a:t>- Hydrated lime is widely used to adjust the pH of water to prepare it for further treatment. Lime is also used to combat "red water" by neutralizing the acid water, thereby reducing corrosion of pipes and mains from acid waters. The corrosive waters contain excessive amounts of carbon dioxide. Lime precipitates the CO</a:t>
            </a:r>
            <a:r>
              <a:rPr lang="en-US" sz="2400" baseline="-25000" dirty="0"/>
              <a:t>2</a:t>
            </a:r>
            <a:r>
              <a:rPr lang="en-US" sz="2400" dirty="0"/>
              <a:t> to form calcium carbonate, which provides a protective coating on the inside of water mains.</a:t>
            </a:r>
          </a:p>
        </p:txBody>
      </p:sp>
      <p:pic>
        <p:nvPicPr>
          <p:cNvPr id="5" name="Picture 4">
            <a:extLst>
              <a:ext uri="{FF2B5EF4-FFF2-40B4-BE49-F238E27FC236}">
                <a16:creationId xmlns:a16="http://schemas.microsoft.com/office/drawing/2014/main" id="{C0757378-1025-4A6A-8622-6E1A531443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98033" y="3804722"/>
            <a:ext cx="5636301" cy="2756696"/>
          </a:xfrm>
          <a:prstGeom prst="rect">
            <a:avLst/>
          </a:prstGeom>
        </p:spPr>
      </p:pic>
    </p:spTree>
    <p:extLst>
      <p:ext uri="{BB962C8B-B14F-4D97-AF65-F5344CB8AC3E}">
        <p14:creationId xmlns:p14="http://schemas.microsoft.com/office/powerpoint/2010/main" val="29073880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F40FC-E5E0-4EDF-959D-67B56C619C55}"/>
              </a:ext>
            </a:extLst>
          </p:cNvPr>
          <p:cNvSpPr>
            <a:spLocks noGrp="1"/>
          </p:cNvSpPr>
          <p:nvPr>
            <p:ph type="title"/>
          </p:nvPr>
        </p:nvSpPr>
        <p:spPr>
          <a:xfrm>
            <a:off x="838200" y="0"/>
            <a:ext cx="10515600" cy="1325563"/>
          </a:xfrm>
        </p:spPr>
        <p:txBody>
          <a:bodyPr/>
          <a:lstStyle/>
          <a:p>
            <a:pPr algn="ctr"/>
            <a:r>
              <a:rPr lang="en-US" b="1" i="1" dirty="0"/>
              <a:t>Effect on Pathogen Growth</a:t>
            </a:r>
          </a:p>
        </p:txBody>
      </p:sp>
      <p:sp>
        <p:nvSpPr>
          <p:cNvPr id="3" name="Content Placeholder 2">
            <a:extLst>
              <a:ext uri="{FF2B5EF4-FFF2-40B4-BE49-F238E27FC236}">
                <a16:creationId xmlns:a16="http://schemas.microsoft.com/office/drawing/2014/main" id="{08CCF270-FE01-4DAC-AC65-52FB099C7611}"/>
              </a:ext>
            </a:extLst>
          </p:cNvPr>
          <p:cNvSpPr>
            <a:spLocks noGrp="1"/>
          </p:cNvSpPr>
          <p:nvPr>
            <p:ph idx="1"/>
          </p:nvPr>
        </p:nvSpPr>
        <p:spPr>
          <a:xfrm>
            <a:off x="838200" y="1253331"/>
            <a:ext cx="10515600" cy="2175669"/>
          </a:xfrm>
        </p:spPr>
        <p:txBody>
          <a:bodyPr>
            <a:normAutofit/>
          </a:bodyPr>
          <a:lstStyle/>
          <a:p>
            <a:r>
              <a:rPr lang="en-US" sz="2400" b="1" dirty="0"/>
              <a:t>Effect on Pathogen Growth</a:t>
            </a:r>
            <a:r>
              <a:rPr lang="en-US" sz="2400" dirty="0"/>
              <a:t> - By raising the pH of water to 10.5-11 through the addition of lime and retaining the water in contact with lime for 24-72 hours, lime controls the environment required for the growth of bacteria and certain viruses. This application of lime is utilized where "phenolic water" exists, because chlorine treatment tends to produce unpalatable water due to the presence of phenol. This process, called 'excess alkalinity treatment', also removes most heavy metals.</a:t>
            </a:r>
          </a:p>
        </p:txBody>
      </p:sp>
      <p:pic>
        <p:nvPicPr>
          <p:cNvPr id="5" name="Picture 4">
            <a:extLst>
              <a:ext uri="{FF2B5EF4-FFF2-40B4-BE49-F238E27FC236}">
                <a16:creationId xmlns:a16="http://schemas.microsoft.com/office/drawing/2014/main" id="{8D7B0BE6-EECC-4925-AB7C-34727362B9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82167" y="3429000"/>
            <a:ext cx="4303188" cy="2863576"/>
          </a:xfrm>
          <a:prstGeom prst="rect">
            <a:avLst/>
          </a:prstGeom>
        </p:spPr>
      </p:pic>
    </p:spTree>
    <p:extLst>
      <p:ext uri="{BB962C8B-B14F-4D97-AF65-F5344CB8AC3E}">
        <p14:creationId xmlns:p14="http://schemas.microsoft.com/office/powerpoint/2010/main" val="2481171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371</TotalTime>
  <Words>833</Words>
  <Application>Microsoft Office PowerPoint</Application>
  <PresentationFormat>Ecran lat</PresentationFormat>
  <Paragraphs>55</Paragraphs>
  <Slides>12</Slides>
  <Notes>0</Notes>
  <HiddenSlides>0</HiddenSlides>
  <MMClips>0</MMClips>
  <ScaleCrop>false</ScaleCrop>
  <HeadingPairs>
    <vt:vector size="6" baseType="variant">
      <vt:variant>
        <vt:lpstr>Fonturi utilizate</vt:lpstr>
      </vt:variant>
      <vt:variant>
        <vt:i4>6</vt:i4>
      </vt:variant>
      <vt:variant>
        <vt:lpstr>Temă</vt:lpstr>
      </vt:variant>
      <vt:variant>
        <vt:i4>1</vt:i4>
      </vt:variant>
      <vt:variant>
        <vt:lpstr>Titluri diapozitive</vt:lpstr>
      </vt:variant>
      <vt:variant>
        <vt:i4>12</vt:i4>
      </vt:variant>
    </vt:vector>
  </HeadingPairs>
  <TitlesOfParts>
    <vt:vector size="19" baseType="lpstr">
      <vt:lpstr>Arial</vt:lpstr>
      <vt:lpstr>Calibri</vt:lpstr>
      <vt:lpstr>Calibri Light</vt:lpstr>
      <vt:lpstr>Times New Roman</vt:lpstr>
      <vt:lpstr>Trebuchet MS</vt:lpstr>
      <vt:lpstr>Wingdings</vt:lpstr>
      <vt:lpstr>Office Theme</vt:lpstr>
      <vt:lpstr>Lime in water</vt:lpstr>
      <vt:lpstr>Contents</vt:lpstr>
      <vt:lpstr>Lime (calcium oxide)</vt:lpstr>
      <vt:lpstr>Hydrated lime</vt:lpstr>
      <vt:lpstr>Bordeaux juice</vt:lpstr>
      <vt:lpstr>Lime in Water Treatment</vt:lpstr>
      <vt:lpstr>Water Softening</vt:lpstr>
      <vt:lpstr>pH Adjustment/Coagulation</vt:lpstr>
      <vt:lpstr>Effect on Pathogen Growth</vt:lpstr>
      <vt:lpstr>Removal of Impurities</vt:lpstr>
      <vt:lpstr>Bibliography</vt:lpstr>
      <vt:lpstr>Prezentare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Hrean</dc:creator>
  <cp:lastModifiedBy>Gabi</cp:lastModifiedBy>
  <cp:revision>41</cp:revision>
  <dcterms:created xsi:type="dcterms:W3CDTF">2019-12-09T21:10:39Z</dcterms:created>
  <dcterms:modified xsi:type="dcterms:W3CDTF">2019-12-20T13:45:20Z</dcterms:modified>
</cp:coreProperties>
</file>