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1" d="100"/>
          <a:sy n="91" d="100"/>
        </p:scale>
        <p:origin x="-77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6f73a0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6f73a0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c6f73a04f_0_4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c6f73a04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c6f73a04f_0_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6f73a04f_0_1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c6f73a04f_0_2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c6f73a04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6f73a04f_0_2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6f73a04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6f73a04f_0_3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6f73a04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6f73a04f_0_3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6f73a04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1e8a1166dd4e04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71e8a1166dd4e04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c6f73a04f_0_4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c6f73a04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630621"/>
            <a:ext cx="5783400" cy="375219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Montserrat"/>
                <a:ea typeface="Montserrat"/>
                <a:cs typeface="Montserrat"/>
                <a:sym typeface="Montserrat"/>
              </a:rPr>
              <a:t>Pollution of water by agriculture.</a:t>
            </a:r>
            <a:endParaRPr>
              <a:latin typeface="Montserrat"/>
              <a:ea typeface="Montserrat"/>
              <a:cs typeface="Montserrat"/>
              <a:sym typeface="Montserrat"/>
            </a:endParaRPr>
          </a:p>
        </p:txBody>
      </p:sp>
      <p:pic>
        <p:nvPicPr>
          <p:cNvPr id="4" name="Picture 3" descr="Presentation1.jpg"/>
          <p:cNvPicPr>
            <a:picLocks noChangeAspect="1"/>
          </p:cNvPicPr>
          <p:nvPr/>
        </p:nvPicPr>
        <p:blipFill>
          <a:blip r:embed="rId3"/>
          <a:stretch>
            <a:fillRect/>
          </a:stretch>
        </p:blipFill>
        <p:spPr>
          <a:xfrm>
            <a:off x="0" y="0"/>
            <a:ext cx="5314950" cy="22669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4938345" y="1540607"/>
            <a:ext cx="4041300" cy="165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solidFill>
                  <a:srgbClr val="FFF2CC"/>
                </a:solidFill>
                <a:latin typeface="Montserrat"/>
                <a:ea typeface="Montserrat"/>
                <a:cs typeface="Montserrat"/>
                <a:sym typeface="Montserrat"/>
              </a:rPr>
              <a:t>Conserve and preserve. We don’t have much reserve.</a:t>
            </a:r>
            <a:endParaRPr sz="3000">
              <a:solidFill>
                <a:srgbClr val="FFF2CC"/>
              </a:solidFill>
              <a:latin typeface="Montserrat"/>
              <a:ea typeface="Montserrat"/>
              <a:cs typeface="Montserrat"/>
              <a:sym typeface="Montserrat"/>
            </a:endParaRPr>
          </a:p>
        </p:txBody>
      </p:sp>
      <p:sp>
        <p:nvSpPr>
          <p:cNvPr id="125" name="Google Shape;125;p22"/>
          <p:cNvSpPr txBox="1">
            <a:spLocks noGrp="1"/>
          </p:cNvSpPr>
          <p:nvPr>
            <p:ph type="body" idx="1"/>
          </p:nvPr>
        </p:nvSpPr>
        <p:spPr>
          <a:xfrm>
            <a:off x="4373226" y="4138200"/>
            <a:ext cx="4606500" cy="76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Montserrat"/>
                <a:ea typeface="Montserrat"/>
                <a:cs typeface="Montserrat"/>
                <a:sym typeface="Montserrat"/>
              </a:rPr>
              <a:t>Made by Polina and Zornitza</a:t>
            </a:r>
            <a:endParaRPr sz="2100">
              <a:latin typeface="Montserrat"/>
              <a:ea typeface="Montserrat"/>
              <a:cs typeface="Montserrat"/>
              <a:sym typeface="Montserrat"/>
            </a:endParaRPr>
          </a:p>
          <a:p>
            <a:pPr marL="0" lvl="0" indent="0" algn="l" rtl="0">
              <a:spcBef>
                <a:spcPts val="1600"/>
              </a:spcBef>
              <a:spcAft>
                <a:spcPts val="0"/>
              </a:spcAft>
              <a:buNone/>
            </a:pPr>
            <a:endParaRPr sz="2100">
              <a:latin typeface="Montserrat"/>
              <a:ea typeface="Montserrat"/>
              <a:cs typeface="Montserrat"/>
              <a:sym typeface="Montserrat"/>
            </a:endParaRPr>
          </a:p>
          <a:p>
            <a:pPr marL="0" lvl="0" indent="0" algn="l" rtl="0">
              <a:spcBef>
                <a:spcPts val="0"/>
              </a:spcBef>
              <a:spcAft>
                <a:spcPts val="0"/>
              </a:spcAft>
              <a:buNone/>
            </a:pPr>
            <a:r>
              <a:rPr lang="en" sz="2100">
                <a:latin typeface="Montserrat"/>
                <a:ea typeface="Montserrat"/>
                <a:cs typeface="Montserrat"/>
                <a:sym typeface="Montserrat"/>
              </a:rPr>
              <a:t> </a:t>
            </a:r>
            <a:endParaRPr sz="2100">
              <a:latin typeface="Montserrat"/>
              <a:ea typeface="Montserrat"/>
              <a:cs typeface="Montserrat"/>
              <a:sym typeface="Montserrat"/>
            </a:endParaRPr>
          </a:p>
        </p:txBody>
      </p:sp>
      <p:pic>
        <p:nvPicPr>
          <p:cNvPr id="126" name="Google Shape;126;p22"/>
          <p:cNvPicPr preferRelativeResize="0"/>
          <p:nvPr/>
        </p:nvPicPr>
        <p:blipFill>
          <a:blip r:embed="rId3">
            <a:alphaModFix/>
          </a:blip>
          <a:stretch>
            <a:fillRect/>
          </a:stretch>
        </p:blipFill>
        <p:spPr>
          <a:xfrm>
            <a:off x="358330" y="1026866"/>
            <a:ext cx="4399191" cy="26777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Montserrat"/>
                <a:ea typeface="Montserrat"/>
                <a:cs typeface="Montserrat"/>
                <a:sym typeface="Montserrat"/>
              </a:rPr>
              <a:t>Water pollution </a:t>
            </a:r>
            <a:endParaRPr>
              <a:latin typeface="Montserrat"/>
              <a:ea typeface="Montserrat"/>
              <a:cs typeface="Montserrat"/>
              <a:sym typeface="Montserrat"/>
            </a:endParaRPr>
          </a:p>
        </p:txBody>
      </p:sp>
      <p:sp>
        <p:nvSpPr>
          <p:cNvPr id="70" name="Google Shape;70;p14"/>
          <p:cNvSpPr txBox="1">
            <a:spLocks noGrp="1"/>
          </p:cNvSpPr>
          <p:nvPr>
            <p:ph type="body" idx="1"/>
          </p:nvPr>
        </p:nvSpPr>
        <p:spPr>
          <a:xfrm>
            <a:off x="387900" y="1489825"/>
            <a:ext cx="41841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solidFill>
                  <a:srgbClr val="FFF2CC"/>
                </a:solidFill>
              </a:rPr>
              <a:t>Water pollution is a global challenge that has increased in both developed and developing countries, undermining economic growth as well as the physical and environmental health of billions of people.</a:t>
            </a:r>
            <a:endParaRPr sz="2200">
              <a:solidFill>
                <a:srgbClr val="FFF2CC"/>
              </a:solidFill>
            </a:endParaRPr>
          </a:p>
        </p:txBody>
      </p:sp>
      <p:pic>
        <p:nvPicPr>
          <p:cNvPr id="71" name="Google Shape;71;p14"/>
          <p:cNvPicPr preferRelativeResize="0"/>
          <p:nvPr/>
        </p:nvPicPr>
        <p:blipFill>
          <a:blip r:embed="rId3">
            <a:alphaModFix/>
          </a:blip>
          <a:stretch>
            <a:fillRect/>
          </a:stretch>
        </p:blipFill>
        <p:spPr>
          <a:xfrm>
            <a:off x="4986599" y="1489836"/>
            <a:ext cx="3769500" cy="2658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Montserrat"/>
                <a:ea typeface="Montserrat"/>
                <a:cs typeface="Montserrat"/>
                <a:sym typeface="Montserrat"/>
              </a:rPr>
              <a:t>Water pollution </a:t>
            </a:r>
            <a:endParaRPr>
              <a:latin typeface="Montserrat"/>
              <a:ea typeface="Montserrat"/>
              <a:cs typeface="Montserrat"/>
              <a:sym typeface="Montserrat"/>
            </a:endParaRPr>
          </a:p>
        </p:txBody>
      </p:sp>
      <p:sp>
        <p:nvSpPr>
          <p:cNvPr id="77" name="Google Shape;77;p1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solidFill>
                  <a:srgbClr val="FFF2CC"/>
                </a:solidFill>
              </a:rPr>
              <a:t>Human settlements, industries and agriculture are the major sources of water pollution. Globally, 80 percent of municipal wastewater is discharged into water bodies untreated, and industry is responsible for dumping millions of tonnes of heavy metals, solvents, toxic sludge and other wastes into water bodies each year.</a:t>
            </a:r>
            <a:endParaRPr sz="1800">
              <a:solidFill>
                <a:srgbClr val="FFF2CC"/>
              </a:solidFill>
            </a:endParaRPr>
          </a:p>
        </p:txBody>
      </p:sp>
      <p:pic>
        <p:nvPicPr>
          <p:cNvPr id="78" name="Google Shape;78;p15"/>
          <p:cNvPicPr preferRelativeResize="0"/>
          <p:nvPr/>
        </p:nvPicPr>
        <p:blipFill>
          <a:blip r:embed="rId3">
            <a:alphaModFix/>
          </a:blip>
          <a:stretch>
            <a:fillRect/>
          </a:stretch>
        </p:blipFill>
        <p:spPr>
          <a:xfrm>
            <a:off x="5107800" y="1032300"/>
            <a:ext cx="3648300" cy="3078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87900" y="555600"/>
            <a:ext cx="72321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Montserrat"/>
                <a:ea typeface="Montserrat"/>
                <a:cs typeface="Montserrat"/>
                <a:sym typeface="Montserrat"/>
              </a:rPr>
              <a:t>Water pollution from agriculture </a:t>
            </a:r>
            <a:endParaRPr>
              <a:latin typeface="Montserrat"/>
              <a:ea typeface="Montserrat"/>
              <a:cs typeface="Montserrat"/>
              <a:sym typeface="Montserrat"/>
            </a:endParaRPr>
          </a:p>
        </p:txBody>
      </p:sp>
      <p:sp>
        <p:nvSpPr>
          <p:cNvPr id="84" name="Google Shape;84;p16"/>
          <p:cNvSpPr txBox="1">
            <a:spLocks noGrp="1"/>
          </p:cNvSpPr>
          <p:nvPr>
            <p:ph type="body" idx="1"/>
          </p:nvPr>
        </p:nvSpPr>
        <p:spPr>
          <a:xfrm>
            <a:off x="387900" y="1526035"/>
            <a:ext cx="5456400" cy="38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FFF2CC"/>
                </a:solidFill>
              </a:rPr>
              <a:t>Farming also damages aquatic ecosystems and riverbeds. The impact of agriculture on surface and groundwater can be reduced by taking appropriate measures to reduce diffuse pollution</a:t>
            </a:r>
            <a:endParaRPr sz="1700">
              <a:solidFill>
                <a:srgbClr val="FFF2CC"/>
              </a:solidFill>
            </a:endParaRPr>
          </a:p>
          <a:p>
            <a:pPr marL="0" lvl="0" indent="0" algn="l" rtl="0">
              <a:spcBef>
                <a:spcPts val="1600"/>
              </a:spcBef>
              <a:spcAft>
                <a:spcPts val="1600"/>
              </a:spcAft>
              <a:buNone/>
            </a:pPr>
            <a:r>
              <a:rPr lang="en" sz="1700">
                <a:solidFill>
                  <a:srgbClr val="FFF2CC"/>
                </a:solidFill>
              </a:rPr>
              <a:t>Water pollution from agriculture has associated costs in terms of removing pollutants from drinking water supplies, as well as damage to ecosystems and commercial fishing, recreational, and cultural values associated with rivers, lakes, groundwater and marine waters.</a:t>
            </a:r>
            <a:endParaRPr sz="1700">
              <a:solidFill>
                <a:srgbClr val="FFF2CC"/>
              </a:solidFill>
            </a:endParaRPr>
          </a:p>
        </p:txBody>
      </p:sp>
      <p:pic>
        <p:nvPicPr>
          <p:cNvPr id="85" name="Google Shape;85;p16"/>
          <p:cNvPicPr preferRelativeResize="0"/>
          <p:nvPr/>
        </p:nvPicPr>
        <p:blipFill>
          <a:blip r:embed="rId3">
            <a:alphaModFix/>
          </a:blip>
          <a:stretch>
            <a:fillRect/>
          </a:stretch>
        </p:blipFill>
        <p:spPr>
          <a:xfrm>
            <a:off x="6102717" y="808050"/>
            <a:ext cx="2645550" cy="3527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body" idx="1"/>
          </p:nvPr>
        </p:nvSpPr>
        <p:spPr>
          <a:xfrm>
            <a:off x="387900" y="782733"/>
            <a:ext cx="8368200" cy="1378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100">
                <a:solidFill>
                  <a:srgbClr val="FFF2CC"/>
                </a:solidFill>
              </a:rPr>
              <a:t>Farmers need to be aware of the damage to chemical fertilizers and the poisoning of water, which continues to take a threatening toll on our country. Hazardous levels of nitrogen deposits and nitrates in drinking water can persist for decades.</a:t>
            </a:r>
            <a:endParaRPr sz="2100">
              <a:solidFill>
                <a:srgbClr val="FFF2CC"/>
              </a:solidFill>
            </a:endParaRPr>
          </a:p>
        </p:txBody>
      </p:sp>
      <p:pic>
        <p:nvPicPr>
          <p:cNvPr id="91" name="Google Shape;91;p17"/>
          <p:cNvPicPr preferRelativeResize="0"/>
          <p:nvPr/>
        </p:nvPicPr>
        <p:blipFill>
          <a:blip r:embed="rId3">
            <a:alphaModFix/>
          </a:blip>
          <a:stretch>
            <a:fillRect/>
          </a:stretch>
        </p:blipFill>
        <p:spPr>
          <a:xfrm>
            <a:off x="2984238" y="2822712"/>
            <a:ext cx="3175524" cy="1936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subTitle" idx="1"/>
          </p:nvPr>
        </p:nvSpPr>
        <p:spPr>
          <a:xfrm>
            <a:off x="212491" y="767923"/>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2CC"/>
                </a:solidFill>
              </a:rPr>
              <a:t>For 80 years, nitrogen fertilizers used to cultivate agricultural fields have been polluting the soil, rivers and lakes. Fertilizers are seeped into drinking water sources, and a number of deaths are reported annually in Bulgaria for cows, sheep and other animals that have drank from contaminated water and fertilizers.</a:t>
            </a:r>
            <a:endParaRPr>
              <a:solidFill>
                <a:srgbClr val="FFF2CC"/>
              </a:solidFill>
            </a:endParaRPr>
          </a:p>
        </p:txBody>
      </p:sp>
      <p:pic>
        <p:nvPicPr>
          <p:cNvPr id="97" name="Google Shape;97;p18"/>
          <p:cNvPicPr preferRelativeResize="0"/>
          <p:nvPr/>
        </p:nvPicPr>
        <p:blipFill>
          <a:blip r:embed="rId3">
            <a:alphaModFix/>
          </a:blip>
          <a:stretch>
            <a:fillRect/>
          </a:stretch>
        </p:blipFill>
        <p:spPr>
          <a:xfrm>
            <a:off x="4916674" y="3087884"/>
            <a:ext cx="3569101" cy="1803825"/>
          </a:xfrm>
          <a:prstGeom prst="rect">
            <a:avLst/>
          </a:prstGeom>
          <a:noFill/>
          <a:ln>
            <a:noFill/>
          </a:ln>
        </p:spPr>
      </p:pic>
      <p:pic>
        <p:nvPicPr>
          <p:cNvPr id="98" name="Google Shape;98;p18"/>
          <p:cNvPicPr preferRelativeResize="0"/>
          <p:nvPr/>
        </p:nvPicPr>
        <p:blipFill>
          <a:blip r:embed="rId4">
            <a:alphaModFix/>
          </a:blip>
          <a:stretch>
            <a:fillRect/>
          </a:stretch>
        </p:blipFill>
        <p:spPr>
          <a:xfrm>
            <a:off x="5678550" y="430825"/>
            <a:ext cx="2045351" cy="2372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idx="4294967295"/>
          </p:nvPr>
        </p:nvSpPr>
        <p:spPr>
          <a:xfrm>
            <a:off x="345050" y="501650"/>
            <a:ext cx="3950400" cy="184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100">
                <a:solidFill>
                  <a:srgbClr val="FFF2CC"/>
                </a:solidFill>
              </a:rPr>
              <a:t>Even if farmers stop using nitrogen fertilizers and nitrates today, increased concentrations will remain in rivers and lakes for decades to come. </a:t>
            </a:r>
            <a:endParaRPr sz="2100">
              <a:solidFill>
                <a:srgbClr val="FFF2CC"/>
              </a:solidFill>
            </a:endParaRPr>
          </a:p>
        </p:txBody>
      </p:sp>
      <p:cxnSp>
        <p:nvCxnSpPr>
          <p:cNvPr id="104" name="Google Shape;104;p19"/>
          <p:cNvCxnSpPr/>
          <p:nvPr/>
        </p:nvCxnSpPr>
        <p:spPr>
          <a:xfrm>
            <a:off x="4295550" y="2693400"/>
            <a:ext cx="552900" cy="0"/>
          </a:xfrm>
          <a:prstGeom prst="straightConnector1">
            <a:avLst/>
          </a:prstGeom>
          <a:noFill/>
          <a:ln w="28575" cap="flat" cmpd="sng">
            <a:solidFill>
              <a:schemeClr val="dk1"/>
            </a:solidFill>
            <a:prstDash val="solid"/>
            <a:round/>
            <a:headEnd type="none" w="sm" len="sm"/>
            <a:tailEnd type="none" w="sm" len="sm"/>
          </a:ln>
        </p:spPr>
      </p:cxnSp>
      <p:pic>
        <p:nvPicPr>
          <p:cNvPr id="105" name="Google Shape;105;p19"/>
          <p:cNvPicPr preferRelativeResize="0"/>
          <p:nvPr/>
        </p:nvPicPr>
        <p:blipFill>
          <a:blip r:embed="rId3">
            <a:alphaModFix/>
          </a:blip>
          <a:stretch>
            <a:fillRect/>
          </a:stretch>
        </p:blipFill>
        <p:spPr>
          <a:xfrm>
            <a:off x="5675638" y="2931939"/>
            <a:ext cx="2792024" cy="1849725"/>
          </a:xfrm>
          <a:prstGeom prst="rect">
            <a:avLst/>
          </a:prstGeom>
          <a:noFill/>
          <a:ln>
            <a:noFill/>
          </a:ln>
        </p:spPr>
      </p:pic>
      <p:pic>
        <p:nvPicPr>
          <p:cNvPr id="106" name="Google Shape;106;p19"/>
          <p:cNvPicPr preferRelativeResize="0"/>
          <p:nvPr/>
        </p:nvPicPr>
        <p:blipFill>
          <a:blip r:embed="rId4">
            <a:alphaModFix/>
          </a:blip>
          <a:stretch>
            <a:fillRect/>
          </a:stretch>
        </p:blipFill>
        <p:spPr>
          <a:xfrm>
            <a:off x="946288" y="2926150"/>
            <a:ext cx="2791999" cy="1861333"/>
          </a:xfrm>
          <a:prstGeom prst="rect">
            <a:avLst/>
          </a:prstGeom>
          <a:noFill/>
          <a:ln>
            <a:noFill/>
          </a:ln>
        </p:spPr>
      </p:pic>
      <p:sp>
        <p:nvSpPr>
          <p:cNvPr id="107" name="Google Shape;107;p19"/>
          <p:cNvSpPr txBox="1"/>
          <p:nvPr/>
        </p:nvSpPr>
        <p:spPr>
          <a:xfrm>
            <a:off x="5253350" y="276355"/>
            <a:ext cx="3636600" cy="299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a:solidFill>
                  <a:srgbClr val="FFF2CC"/>
                </a:solidFill>
                <a:latin typeface="Roboto Slab"/>
                <a:ea typeface="Roboto Slab"/>
                <a:cs typeface="Roboto Slab"/>
                <a:sym typeface="Roboto Slab"/>
              </a:rPr>
              <a:t>Researchers have found that nitrogen builds up steadily in soil, thus creating a long-term source of pollution with groundwater and surface water.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subTitle" idx="1"/>
          </p:nvPr>
        </p:nvSpPr>
        <p:spPr>
          <a:xfrm>
            <a:off x="238996" y="1309642"/>
            <a:ext cx="4045200" cy="252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rgbClr val="FFF2CC"/>
                </a:solidFill>
              </a:rPr>
              <a:t>If adequately treated and safely applied, however, wastewater can be a valuable source of both water and nutrients and thereby contribute to food security and livelihood improvement.</a:t>
            </a:r>
            <a:endParaRPr sz="2200">
              <a:solidFill>
                <a:srgbClr val="FFF2CC"/>
              </a:solidFill>
            </a:endParaRPr>
          </a:p>
        </p:txBody>
      </p:sp>
      <p:pic>
        <p:nvPicPr>
          <p:cNvPr id="113" name="Google Shape;113;p20"/>
          <p:cNvPicPr preferRelativeResize="0"/>
          <p:nvPr/>
        </p:nvPicPr>
        <p:blipFill>
          <a:blip r:embed="rId3">
            <a:alphaModFix/>
          </a:blip>
          <a:stretch>
            <a:fillRect/>
          </a:stretch>
        </p:blipFill>
        <p:spPr>
          <a:xfrm>
            <a:off x="4843261" y="1052963"/>
            <a:ext cx="4045201" cy="30375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238459" y="526350"/>
            <a:ext cx="5618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a:solidFill>
                  <a:srgbClr val="FFF2CC"/>
                </a:solidFill>
              </a:rPr>
              <a:t>Too much nitrogen causes a lack of oxygen in the water</a:t>
            </a:r>
            <a:endParaRPr sz="2600">
              <a:solidFill>
                <a:srgbClr val="FFF2CC"/>
              </a:solidFill>
            </a:endParaRPr>
          </a:p>
          <a:p>
            <a:pPr marL="0" lvl="0" indent="0" algn="l" rtl="0">
              <a:spcBef>
                <a:spcPts val="0"/>
              </a:spcBef>
              <a:spcAft>
                <a:spcPts val="0"/>
              </a:spcAft>
              <a:buNone/>
            </a:pPr>
            <a:r>
              <a:rPr lang="en" sz="2600">
                <a:solidFill>
                  <a:srgbClr val="FFF2CC"/>
                </a:solidFill>
              </a:rPr>
              <a:t>Unfortunately, when too much nitrogen is added to the fertilizer, the excess enters the waterways, causing oxygen deficiency and impairs soil quality as well as drinking water.</a:t>
            </a:r>
            <a:endParaRPr sz="2600">
              <a:solidFill>
                <a:srgbClr val="FFF2CC"/>
              </a:solidFill>
            </a:endParaRPr>
          </a:p>
        </p:txBody>
      </p:sp>
      <p:pic>
        <p:nvPicPr>
          <p:cNvPr id="119" name="Google Shape;119;p21"/>
          <p:cNvPicPr preferRelativeResize="0"/>
          <p:nvPr/>
        </p:nvPicPr>
        <p:blipFill>
          <a:blip r:embed="rId3">
            <a:alphaModFix/>
          </a:blip>
          <a:stretch>
            <a:fillRect/>
          </a:stretch>
        </p:blipFill>
        <p:spPr>
          <a:xfrm>
            <a:off x="5857159" y="1409700"/>
            <a:ext cx="2857500" cy="2324100"/>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404</Words>
  <PresentationFormat>On-screen Show (16:9)</PresentationFormat>
  <Paragraphs>19</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Marina</vt:lpstr>
      <vt:lpstr>Pollution of water by agriculture.</vt:lpstr>
      <vt:lpstr>Water pollution </vt:lpstr>
      <vt:lpstr>Water pollution </vt:lpstr>
      <vt:lpstr>Water pollution from agriculture </vt:lpstr>
      <vt:lpstr>Slide 5</vt:lpstr>
      <vt:lpstr>Slide 6</vt:lpstr>
      <vt:lpstr>Even if farmers stop using nitrogen fertilizers and nitrates today, increased concentrations will remain in rivers and lakes for decades to come. </vt:lpstr>
      <vt:lpstr>Slide 8</vt:lpstr>
      <vt:lpstr>Too much nitrogen causes a lack of oxygen in the water Unfortunately, when too much nitrogen is added to the fertilizer, the excess enters the waterways, causing oxygen deficiency and impairs soil quality as well as drinking water.</vt:lpstr>
      <vt:lpstr>Conserve and preserve. We don’t have much reserve.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Pollution of water by agriculture.</dc:title>
  <cp:lastModifiedBy>User</cp:lastModifiedBy>
  <cp:revision>1</cp:revision>
  <dcterms:modified xsi:type="dcterms:W3CDTF">2020-02-15T12:15:00Z</dcterms:modified>
</cp:coreProperties>
</file>