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81" r:id="rId4"/>
    <p:sldId id="257" r:id="rId5"/>
    <p:sldId id="258" r:id="rId6"/>
    <p:sldId id="279" r:id="rId7"/>
    <p:sldId id="259" r:id="rId8"/>
    <p:sldId id="260" r:id="rId9"/>
    <p:sldId id="261" r:id="rId10"/>
    <p:sldId id="262" r:id="rId11"/>
    <p:sldId id="263" r:id="rId12"/>
    <p:sldId id="264" r:id="rId13"/>
    <p:sldId id="277" r:id="rId14"/>
    <p:sldId id="278" r:id="rId15"/>
    <p:sldId id="280" r:id="rId16"/>
    <p:sldId id="265" r:id="rId17"/>
    <p:sldId id="267" r:id="rId18"/>
    <p:sldId id="268" r:id="rId19"/>
    <p:sldId id="269" r:id="rId20"/>
    <p:sldId id="270" r:id="rId21"/>
    <p:sldId id="271" r:id="rId22"/>
    <p:sldId id="272" r:id="rId23"/>
    <p:sldId id="273"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1C243C6-73BF-4D8E-B51D-233B65D57309}" type="datetimeFigureOut">
              <a:rPr lang="en-US" smtClean="0"/>
              <a:t>1/2/2020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749FFF8-B94C-48E7-A5D3-9ED82BE3A2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C243C6-73BF-4D8E-B51D-233B65D57309}"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C243C6-73BF-4D8E-B51D-233B65D57309}"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C243C6-73BF-4D8E-B51D-233B65D57309}"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1C243C6-73BF-4D8E-B51D-233B65D57309}"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FFF8-B94C-48E7-A5D3-9ED82BE3A2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1C243C6-73BF-4D8E-B51D-233B65D57309}" type="datetimeFigureOut">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1C243C6-73BF-4D8E-B51D-233B65D57309}" type="datetimeFigureOut">
              <a:rPr lang="en-US" smtClean="0"/>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1C243C6-73BF-4D8E-B51D-233B65D57309}" type="datetimeFigureOut">
              <a:rPr lang="en-US" smtClean="0"/>
              <a:t>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243C6-73BF-4D8E-B51D-233B65D57309}" type="datetimeFigureOut">
              <a:rPr lang="en-US" smtClean="0"/>
              <a:t>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1C243C6-73BF-4D8E-B51D-233B65D57309}" type="datetimeFigureOut">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FFF8-B94C-48E7-A5D3-9ED82BE3A2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1C243C6-73BF-4D8E-B51D-233B65D57309}" type="datetimeFigureOut">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749FFF8-B94C-48E7-A5D3-9ED82BE3A26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C243C6-73BF-4D8E-B51D-233B65D57309}" type="datetimeFigureOut">
              <a:rPr lang="en-US" smtClean="0"/>
              <a:t>1/2/2020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49FFF8-B94C-48E7-A5D3-9ED82BE3A26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9051"/>
            <a:ext cx="7759557" cy="2934985"/>
          </a:xfrm>
        </p:spPr>
        <p:txBody>
          <a:bodyPr/>
          <a:lstStyle/>
          <a:p>
            <a:r>
              <a:rPr lang="en-US" dirty="0"/>
              <a:t>Types of water in our country</a:t>
            </a:r>
            <a:br>
              <a:rPr lang="en-US" dirty="0"/>
            </a:br>
            <a:endParaRPr lang="en-US" dirty="0"/>
          </a:p>
        </p:txBody>
      </p:sp>
      <p:sp>
        <p:nvSpPr>
          <p:cNvPr id="3" name="Subtitle 2"/>
          <p:cNvSpPr>
            <a:spLocks noGrp="1"/>
          </p:cNvSpPr>
          <p:nvPr>
            <p:ph type="subTitle" idx="1"/>
          </p:nvPr>
        </p:nvSpPr>
        <p:spPr>
          <a:xfrm>
            <a:off x="533400" y="3352800"/>
            <a:ext cx="7854696" cy="2638864"/>
          </a:xfrm>
        </p:spPr>
        <p:txBody>
          <a:bodyPr/>
          <a:lstStyle/>
          <a:p>
            <a:r>
              <a:rPr lang="en-US" dirty="0"/>
              <a:t>Students</a:t>
            </a:r>
          </a:p>
          <a:p>
            <a:r>
              <a:rPr lang="en-US" dirty="0" err="1"/>
              <a:t>Opinc</a:t>
            </a:r>
            <a:r>
              <a:rPr lang="ro-RO" dirty="0"/>
              <a:t>ă Larisa</a:t>
            </a:r>
          </a:p>
          <a:p>
            <a:r>
              <a:rPr lang="ro-RO" dirty="0"/>
              <a:t>Rotari Alexandru</a:t>
            </a:r>
          </a:p>
          <a:p>
            <a:endParaRPr lang="ro-RO" dirty="0"/>
          </a:p>
          <a:p>
            <a:pPr algn="ctr"/>
            <a:r>
              <a:rPr lang="ro-RO" sz="2000" dirty="0">
                <a:latin typeface="Constantia" panose="02030602050306030303" pitchFamily="18" charset="0"/>
              </a:rPr>
              <a:t>The </a:t>
            </a:r>
            <a:r>
              <a:rPr lang="en-US" sz="2000" dirty="0">
                <a:latin typeface="Constantia" panose="02030602050306030303" pitchFamily="18" charset="0"/>
              </a:rPr>
              <a:t>National Military </a:t>
            </a:r>
            <a:r>
              <a:rPr lang="ro-RO" sz="2000" dirty="0" err="1">
                <a:latin typeface="Constantia" panose="02030602050306030303" pitchFamily="18" charset="0"/>
              </a:rPr>
              <a:t>High</a:t>
            </a:r>
            <a:r>
              <a:rPr lang="ro-RO" sz="2000" dirty="0">
                <a:latin typeface="Constantia" panose="02030602050306030303" pitchFamily="18" charset="0"/>
              </a:rPr>
              <a:t> </a:t>
            </a:r>
            <a:r>
              <a:rPr lang="ro-RO" sz="2000" dirty="0" err="1">
                <a:latin typeface="Constantia" panose="02030602050306030303" pitchFamily="18" charset="0"/>
              </a:rPr>
              <a:t>School</a:t>
            </a:r>
            <a:r>
              <a:rPr lang="en-US" sz="2000" dirty="0">
                <a:latin typeface="Constantia" panose="02030602050306030303" pitchFamily="18" charset="0"/>
              </a:rPr>
              <a:t> “Stefan </a:t>
            </a:r>
            <a:r>
              <a:rPr lang="en-US" sz="2000" dirty="0" err="1">
                <a:latin typeface="Constantia" panose="02030602050306030303" pitchFamily="18" charset="0"/>
              </a:rPr>
              <a:t>cel</a:t>
            </a:r>
            <a:r>
              <a:rPr lang="en-US" sz="2000" dirty="0">
                <a:latin typeface="Constantia" panose="02030602050306030303" pitchFamily="18" charset="0"/>
              </a:rPr>
              <a:t> Mare”</a:t>
            </a:r>
          </a:p>
          <a:p>
            <a:endParaRPr lang="en-US" dirty="0"/>
          </a:p>
        </p:txBody>
      </p:sp>
      <p:pic>
        <p:nvPicPr>
          <p:cNvPr id="4" name="Imagine 3">
            <a:extLst>
              <a:ext uri="{FF2B5EF4-FFF2-40B4-BE49-F238E27FC236}">
                <a16:creationId xmlns:a16="http://schemas.microsoft.com/office/drawing/2014/main" id="{66E77A4F-EBBD-41FB-8C55-62892DC66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28" y="5563048"/>
            <a:ext cx="837752" cy="837752"/>
          </a:xfrm>
          <a:prstGeom prst="rect">
            <a:avLst/>
          </a:prstGeom>
        </p:spPr>
      </p:pic>
      <p:pic>
        <p:nvPicPr>
          <p:cNvPr id="5" name="Imagine 4">
            <a:extLst>
              <a:ext uri="{FF2B5EF4-FFF2-40B4-BE49-F238E27FC236}">
                <a16:creationId xmlns:a16="http://schemas.microsoft.com/office/drawing/2014/main" id="{93DE731D-DBDD-4ED4-81B4-C5ADDDB27C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292094"/>
            <a:ext cx="1080120" cy="308606"/>
          </a:xfrm>
          <a:prstGeom prst="rect">
            <a:avLst/>
          </a:prstGeom>
        </p:spPr>
      </p:pic>
    </p:spTree>
    <p:extLst>
      <p:ext uri="{BB962C8B-B14F-4D97-AF65-F5344CB8AC3E}">
        <p14:creationId xmlns:p14="http://schemas.microsoft.com/office/powerpoint/2010/main" val="171710124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Much of the alluvium in the delta and major expansion of its surface area in the form of lobes resulted from soil erosion associated with the clearing of forests in the Danube basin during the 1st and 2nd millennium.</a:t>
            </a:r>
          </a:p>
          <a:p>
            <a:r>
              <a:rPr lang="en-US" dirty="0"/>
              <a:t>Probably 40 percent of the Delta was built in the last 1000 years. Finding that was like a eureka moment.</a:t>
            </a:r>
          </a:p>
        </p:txBody>
      </p:sp>
      <p:sp>
        <p:nvSpPr>
          <p:cNvPr id="4" name="Title 1">
            <a:extLst>
              <a:ext uri="{FF2B5EF4-FFF2-40B4-BE49-F238E27FC236}">
                <a16:creationId xmlns:a16="http://schemas.microsoft.com/office/drawing/2014/main" id="{160F45E2-C533-4B88-91EE-E5FBEBEFBE68}"/>
              </a:ext>
            </a:extLst>
          </p:cNvPr>
          <p:cNvSpPr>
            <a:spLocks noGrp="1"/>
          </p:cNvSpPr>
          <p:nvPr>
            <p:ph type="title"/>
          </p:nvPr>
        </p:nvSpPr>
        <p:spPr>
          <a:xfrm>
            <a:off x="457200" y="704850"/>
            <a:ext cx="8229600" cy="1143000"/>
          </a:xfrm>
        </p:spPr>
        <p:txBody>
          <a:bodyPr/>
          <a:lstStyle/>
          <a:p>
            <a:r>
              <a:rPr lang="en-US" dirty="0"/>
              <a:t>   Modern Danube Delta</a:t>
            </a:r>
          </a:p>
        </p:txBody>
      </p:sp>
    </p:spTree>
    <p:extLst>
      <p:ext uri="{BB962C8B-B14F-4D97-AF65-F5344CB8AC3E}">
        <p14:creationId xmlns:p14="http://schemas.microsoft.com/office/powerpoint/2010/main" val="149578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Danube Delta</a:t>
            </a:r>
          </a:p>
        </p:txBody>
      </p:sp>
      <p:sp>
        <p:nvSpPr>
          <p:cNvPr id="3" name="Content Placeholder 2"/>
          <p:cNvSpPr>
            <a:spLocks noGrp="1"/>
          </p:cNvSpPr>
          <p:nvPr>
            <p:ph idx="1"/>
          </p:nvPr>
        </p:nvSpPr>
        <p:spPr>
          <a:xfrm>
            <a:off x="457200" y="1905000"/>
            <a:ext cx="8229600" cy="4419600"/>
          </a:xfrm>
        </p:spPr>
        <p:txBody>
          <a:bodyPr>
            <a:normAutofit/>
          </a:bodyPr>
          <a:lstStyle/>
          <a:p>
            <a:r>
              <a:rPr lang="en-US" dirty="0"/>
              <a:t>At present the delta suffers from a large sediment deficit, after the construction of dams on the Danube and its tributaries in the later half of the 20th century. </a:t>
            </a:r>
            <a:endParaRPr lang="en-US" baseline="30000" dirty="0"/>
          </a:p>
          <a:p>
            <a:r>
              <a:rPr lang="en-US" dirty="0"/>
              <a:t>The Danube consists of an intricate pattern of marshes, channels, streamlets and lakes. </a:t>
            </a:r>
          </a:p>
          <a:p>
            <a:r>
              <a:rPr lang="en-US" dirty="0"/>
              <a:t>The average altitude is 0.52 m, with 20% of the territory below sea level, and more than half not exceeding one meter in altitude</a:t>
            </a:r>
          </a:p>
        </p:txBody>
      </p:sp>
    </p:spTree>
    <p:extLst>
      <p:ext uri="{BB962C8B-B14F-4D97-AF65-F5344CB8AC3E}">
        <p14:creationId xmlns:p14="http://schemas.microsoft.com/office/powerpoint/2010/main" val="66975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2971800" cy="1048512"/>
          </a:xfrm>
        </p:spPr>
        <p:txBody>
          <a:bodyPr>
            <a:normAutofit/>
          </a:bodyPr>
          <a:lstStyle/>
          <a:p>
            <a:r>
              <a:rPr lang="ro-RO" b="1" dirty="0"/>
              <a:t>The </a:t>
            </a:r>
            <a:r>
              <a:rPr lang="en-US" b="1" dirty="0"/>
              <a:t>Dunes</a:t>
            </a:r>
            <a:endParaRPr lang="en-US" dirty="0"/>
          </a:p>
        </p:txBody>
      </p:sp>
      <p:sp>
        <p:nvSpPr>
          <p:cNvPr id="4" name="Content Placeholder 3"/>
          <p:cNvSpPr>
            <a:spLocks noGrp="1"/>
          </p:cNvSpPr>
          <p:nvPr>
            <p:ph sz="half" idx="2"/>
          </p:nvPr>
        </p:nvSpPr>
        <p:spPr>
          <a:xfrm>
            <a:off x="4648200" y="914400"/>
            <a:ext cx="4038600" cy="5440525"/>
          </a:xfrm>
        </p:spPr>
        <p:txBody>
          <a:bodyPr>
            <a:normAutofit/>
          </a:bodyPr>
          <a:lstStyle/>
          <a:p>
            <a:r>
              <a:rPr lang="ro-RO" b="1" dirty="0"/>
              <a:t>The </a:t>
            </a:r>
            <a:r>
              <a:rPr lang="en-US" b="1" dirty="0"/>
              <a:t>Dunes</a:t>
            </a:r>
            <a:r>
              <a:rPr lang="en-US" dirty="0"/>
              <a:t> on the most extensive strand plains of the delta (</a:t>
            </a:r>
            <a:r>
              <a:rPr lang="en-US" dirty="0" err="1"/>
              <a:t>Letea</a:t>
            </a:r>
            <a:r>
              <a:rPr lang="en-US" dirty="0"/>
              <a:t> and </a:t>
            </a:r>
            <a:r>
              <a:rPr lang="en-US" dirty="0" err="1"/>
              <a:t>Caraorman</a:t>
            </a:r>
            <a:r>
              <a:rPr lang="en-US" dirty="0"/>
              <a:t> strand plains) stand higher (12.4 m and 7 m respectively). The largest lakes are lakes </a:t>
            </a:r>
            <a:r>
              <a:rPr lang="en-US" dirty="0" err="1"/>
              <a:t>Dranov</a:t>
            </a:r>
            <a:r>
              <a:rPr lang="en-US" dirty="0"/>
              <a:t> (21.7 km</a:t>
            </a:r>
            <a:r>
              <a:rPr lang="en-US" baseline="30000" dirty="0"/>
              <a:t>2</a:t>
            </a:r>
            <a:r>
              <a:rPr lang="en-US" dirty="0"/>
              <a:t>), </a:t>
            </a:r>
            <a:r>
              <a:rPr lang="en-US" dirty="0" err="1"/>
              <a:t>Roșu</a:t>
            </a:r>
            <a:r>
              <a:rPr lang="en-US" dirty="0"/>
              <a:t> (14.5 km</a:t>
            </a:r>
            <a:r>
              <a:rPr lang="en-US" baseline="30000" dirty="0"/>
              <a:t>2</a:t>
            </a:r>
            <a:r>
              <a:rPr lang="en-US" dirty="0"/>
              <a:t>) and </a:t>
            </a:r>
            <a:r>
              <a:rPr lang="en-US" dirty="0" err="1"/>
              <a:t>Gorgova</a:t>
            </a:r>
            <a:r>
              <a:rPr lang="en-US" dirty="0"/>
              <a:t> (13.8 km</a:t>
            </a:r>
            <a:r>
              <a:rPr lang="en-US" baseline="30000" dirty="0"/>
              <a:t>2</a:t>
            </a:r>
            <a:r>
              <a:rPr lang="en-US" dirty="0"/>
              <a:t>).</a:t>
            </a:r>
            <a:endParaRPr lang="ro-RO" dirty="0"/>
          </a:p>
        </p:txBody>
      </p:sp>
      <p:pic>
        <p:nvPicPr>
          <p:cNvPr id="5" name="Content Placeholder 4" descr="Image result for parai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4038600" cy="3428301"/>
          </a:xfrm>
          <a:prstGeom prst="rect">
            <a:avLst/>
          </a:prstGeom>
          <a:noFill/>
          <a:ln>
            <a:noFill/>
          </a:ln>
        </p:spPr>
      </p:pic>
    </p:spTree>
    <p:extLst>
      <p:ext uri="{BB962C8B-B14F-4D97-AF65-F5344CB8AC3E}">
        <p14:creationId xmlns:p14="http://schemas.microsoft.com/office/powerpoint/2010/main" val="260270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B710-45B6-4338-8460-13534322D140}"/>
              </a:ext>
            </a:extLst>
          </p:cNvPr>
          <p:cNvSpPr>
            <a:spLocks noGrp="1"/>
          </p:cNvSpPr>
          <p:nvPr>
            <p:ph type="title"/>
          </p:nvPr>
        </p:nvSpPr>
        <p:spPr/>
        <p:txBody>
          <a:bodyPr/>
          <a:lstStyle/>
          <a:p>
            <a:r>
              <a:rPr lang="en-US" dirty="0"/>
              <a:t>The steams</a:t>
            </a:r>
            <a:endParaRPr lang="ro-RO" dirty="0"/>
          </a:p>
        </p:txBody>
      </p:sp>
      <p:sp>
        <p:nvSpPr>
          <p:cNvPr id="3" name="Content Placeholder 2">
            <a:extLst>
              <a:ext uri="{FF2B5EF4-FFF2-40B4-BE49-F238E27FC236}">
                <a16:creationId xmlns:a16="http://schemas.microsoft.com/office/drawing/2014/main" id="{D1C48CE1-58C9-4EDA-A174-F25F57AE7FA9}"/>
              </a:ext>
            </a:extLst>
          </p:cNvPr>
          <p:cNvSpPr>
            <a:spLocks noGrp="1"/>
          </p:cNvSpPr>
          <p:nvPr>
            <p:ph idx="1"/>
          </p:nvPr>
        </p:nvSpPr>
        <p:spPr/>
        <p:txBody>
          <a:bodyPr/>
          <a:lstStyle/>
          <a:p>
            <a:pPr lvl="0">
              <a:buClr>
                <a:srgbClr val="0BD0D9"/>
              </a:buClr>
            </a:pPr>
            <a:r>
              <a:rPr lang="en-US" sz="2400" b="1" dirty="0">
                <a:solidFill>
                  <a:prstClr val="black"/>
                </a:solidFill>
              </a:rPr>
              <a:t>The steams </a:t>
            </a:r>
            <a:r>
              <a:rPr lang="en-US" sz="2400" dirty="0">
                <a:solidFill>
                  <a:prstClr val="black"/>
                </a:solidFill>
              </a:rPr>
              <a:t>are rivers with a small flow,</a:t>
            </a:r>
            <a:r>
              <a:rPr lang="ro-RO" sz="2400" dirty="0">
                <a:solidFill>
                  <a:prstClr val="black"/>
                </a:solidFill>
              </a:rPr>
              <a:t> </a:t>
            </a:r>
            <a:r>
              <a:rPr lang="en-US" sz="2400" dirty="0">
                <a:solidFill>
                  <a:prstClr val="black"/>
                </a:solidFill>
              </a:rPr>
              <a:t>which can be passed easily</a:t>
            </a:r>
          </a:p>
          <a:p>
            <a:pPr lvl="0">
              <a:buClr>
                <a:srgbClr val="0BD0D9"/>
              </a:buClr>
            </a:pPr>
            <a:r>
              <a:rPr lang="en-US" sz="2400" dirty="0">
                <a:solidFill>
                  <a:prstClr val="black"/>
                </a:solidFill>
              </a:rPr>
              <a:t>Due to certain special filtration stations, water from rivers and streams becomes potable an increases very easily .</a:t>
            </a:r>
          </a:p>
          <a:p>
            <a:endParaRPr lang="ro-RO" dirty="0"/>
          </a:p>
        </p:txBody>
      </p:sp>
    </p:spTree>
    <p:extLst>
      <p:ext uri="{BB962C8B-B14F-4D97-AF65-F5344CB8AC3E}">
        <p14:creationId xmlns:p14="http://schemas.microsoft.com/office/powerpoint/2010/main" val="363764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472F-BB19-4066-B858-9D9716E8011B}"/>
              </a:ext>
            </a:extLst>
          </p:cNvPr>
          <p:cNvSpPr>
            <a:spLocks noGrp="1"/>
          </p:cNvSpPr>
          <p:nvPr>
            <p:ph type="title"/>
          </p:nvPr>
        </p:nvSpPr>
        <p:spPr/>
        <p:txBody>
          <a:bodyPr/>
          <a:lstStyle/>
          <a:p>
            <a:r>
              <a:rPr lang="en-US" dirty="0"/>
              <a:t>The standing waters</a:t>
            </a:r>
            <a:endParaRPr lang="ro-RO" dirty="0"/>
          </a:p>
        </p:txBody>
      </p:sp>
      <p:sp>
        <p:nvSpPr>
          <p:cNvPr id="3" name="Content Placeholder 2">
            <a:extLst>
              <a:ext uri="{FF2B5EF4-FFF2-40B4-BE49-F238E27FC236}">
                <a16:creationId xmlns:a16="http://schemas.microsoft.com/office/drawing/2014/main" id="{CABE408F-0603-496A-9114-4AE6B2AF5781}"/>
              </a:ext>
            </a:extLst>
          </p:cNvPr>
          <p:cNvSpPr>
            <a:spLocks noGrp="1"/>
          </p:cNvSpPr>
          <p:nvPr>
            <p:ph idx="1"/>
          </p:nvPr>
        </p:nvSpPr>
        <p:spPr/>
        <p:txBody>
          <a:bodyPr/>
          <a:lstStyle/>
          <a:p>
            <a:r>
              <a:rPr lang="en-US" b="1" dirty="0"/>
              <a:t>The standing waters </a:t>
            </a:r>
            <a:r>
              <a:rPr lang="en-US" dirty="0"/>
              <a:t>can</a:t>
            </a:r>
            <a:r>
              <a:rPr lang="en-US" b="1" dirty="0"/>
              <a:t> </a:t>
            </a:r>
            <a:r>
              <a:rPr lang="en-US" dirty="0"/>
              <a:t>be divided into lakes, marshes and ponds.</a:t>
            </a:r>
            <a:endParaRPr lang="ro-RO" dirty="0"/>
          </a:p>
        </p:txBody>
      </p:sp>
    </p:spTree>
    <p:extLst>
      <p:ext uri="{BB962C8B-B14F-4D97-AF65-F5344CB8AC3E}">
        <p14:creationId xmlns:p14="http://schemas.microsoft.com/office/powerpoint/2010/main" val="130497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B622-FA86-4E5F-A709-31C05CBD6D38}"/>
              </a:ext>
            </a:extLst>
          </p:cNvPr>
          <p:cNvSpPr>
            <a:spLocks noGrp="1"/>
          </p:cNvSpPr>
          <p:nvPr>
            <p:ph type="title"/>
          </p:nvPr>
        </p:nvSpPr>
        <p:spPr/>
        <p:txBody>
          <a:bodyPr/>
          <a:lstStyle/>
          <a:p>
            <a:r>
              <a:rPr lang="en-US" dirty="0"/>
              <a:t>Lakes</a:t>
            </a:r>
            <a:endParaRPr lang="ro-RO" dirty="0"/>
          </a:p>
        </p:txBody>
      </p:sp>
      <p:sp>
        <p:nvSpPr>
          <p:cNvPr id="3" name="Content Placeholder 2">
            <a:extLst>
              <a:ext uri="{FF2B5EF4-FFF2-40B4-BE49-F238E27FC236}">
                <a16:creationId xmlns:a16="http://schemas.microsoft.com/office/drawing/2014/main" id="{09D63862-92F0-4ADD-887F-19EB48124CAC}"/>
              </a:ext>
            </a:extLst>
          </p:cNvPr>
          <p:cNvSpPr>
            <a:spLocks noGrp="1"/>
          </p:cNvSpPr>
          <p:nvPr>
            <p:ph idx="1"/>
          </p:nvPr>
        </p:nvSpPr>
        <p:spPr/>
        <p:txBody>
          <a:bodyPr/>
          <a:lstStyle/>
          <a:p>
            <a:r>
              <a:rPr lang="en-US" b="1" dirty="0"/>
              <a:t>The lakes</a:t>
            </a:r>
            <a:r>
              <a:rPr lang="en-US" dirty="0"/>
              <a:t> from Romania are of more types: natural a and artificial, sweet and salty</a:t>
            </a:r>
          </a:p>
          <a:p>
            <a:r>
              <a:rPr lang="en-US" dirty="0"/>
              <a:t>There are about 3500 lakes in Romania</a:t>
            </a:r>
          </a:p>
          <a:p>
            <a:r>
              <a:rPr lang="en-US" dirty="0"/>
              <a:t>Natural lakes: crater lakes (St. Ana), </a:t>
            </a:r>
            <a:r>
              <a:rPr lang="en-US" dirty="0" err="1"/>
              <a:t>liman</a:t>
            </a:r>
            <a:r>
              <a:rPr lang="en-US" dirty="0"/>
              <a:t> lakes (</a:t>
            </a:r>
            <a:r>
              <a:rPr lang="en-US" dirty="0" err="1"/>
              <a:t>Snagov</a:t>
            </a:r>
            <a:r>
              <a:rPr lang="en-US" dirty="0"/>
              <a:t>), glacial lakes (</a:t>
            </a:r>
            <a:r>
              <a:rPr lang="en-US" dirty="0" err="1"/>
              <a:t>Iezer</a:t>
            </a:r>
            <a:r>
              <a:rPr lang="en-US" dirty="0"/>
              <a:t>), </a:t>
            </a:r>
            <a:r>
              <a:rPr lang="en-US" dirty="0" err="1"/>
              <a:t>carstic</a:t>
            </a:r>
            <a:r>
              <a:rPr lang="en-US" dirty="0"/>
              <a:t> lakes (</a:t>
            </a:r>
            <a:r>
              <a:rPr lang="en-US" dirty="0" err="1"/>
              <a:t>Ochiul</a:t>
            </a:r>
            <a:r>
              <a:rPr lang="en-US" dirty="0"/>
              <a:t> </a:t>
            </a:r>
            <a:r>
              <a:rPr lang="en-US" dirty="0" err="1"/>
              <a:t>Beului</a:t>
            </a:r>
            <a:r>
              <a:rPr lang="en-US" dirty="0"/>
              <a:t>)</a:t>
            </a:r>
          </a:p>
          <a:p>
            <a:r>
              <a:rPr lang="en-US" dirty="0"/>
              <a:t>We can boast with salt water. It has a lot of benefits on body, helping to treat certain diseases.</a:t>
            </a:r>
          </a:p>
          <a:p>
            <a:endParaRPr lang="ro-RO" dirty="0"/>
          </a:p>
        </p:txBody>
      </p:sp>
    </p:spTree>
    <p:extLst>
      <p:ext uri="{BB962C8B-B14F-4D97-AF65-F5344CB8AC3E}">
        <p14:creationId xmlns:p14="http://schemas.microsoft.com/office/powerpoint/2010/main" val="78859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733800" cy="1143000"/>
          </a:xfrm>
        </p:spPr>
        <p:txBody>
          <a:bodyPr/>
          <a:lstStyle/>
          <a:p>
            <a:r>
              <a:rPr lang="en-US" b="1" dirty="0"/>
              <a:t>Lake </a:t>
            </a:r>
            <a:r>
              <a:rPr lang="en-US" b="1" dirty="0" err="1"/>
              <a:t>Ursu</a:t>
            </a:r>
            <a:r>
              <a:rPr lang="en-US" dirty="0"/>
              <a:t>.</a:t>
            </a:r>
          </a:p>
        </p:txBody>
      </p:sp>
      <p:sp>
        <p:nvSpPr>
          <p:cNvPr id="4" name="Content Placeholder 3"/>
          <p:cNvSpPr>
            <a:spLocks noGrp="1"/>
          </p:cNvSpPr>
          <p:nvPr>
            <p:ph sz="half" idx="2"/>
          </p:nvPr>
        </p:nvSpPr>
        <p:spPr>
          <a:xfrm>
            <a:off x="4648200" y="1447800"/>
            <a:ext cx="4038600" cy="4907125"/>
          </a:xfrm>
        </p:spPr>
        <p:txBody>
          <a:bodyPr>
            <a:normAutofit/>
          </a:bodyPr>
          <a:lstStyle/>
          <a:p>
            <a:r>
              <a:rPr lang="en-US" dirty="0"/>
              <a:t> The best known saltwater lake is the </a:t>
            </a:r>
            <a:r>
              <a:rPr lang="en-US" b="1" dirty="0"/>
              <a:t>Lake </a:t>
            </a:r>
            <a:r>
              <a:rPr lang="en-US" b="1" dirty="0" err="1"/>
              <a:t>Ursu</a:t>
            </a:r>
            <a:r>
              <a:rPr lang="en-US" dirty="0"/>
              <a:t>.</a:t>
            </a:r>
          </a:p>
          <a:p>
            <a:r>
              <a:rPr lang="en-US" dirty="0"/>
              <a:t> It is at 502 meters </a:t>
            </a:r>
            <a:r>
              <a:rPr lang="en-US" dirty="0" err="1"/>
              <a:t>altitudine</a:t>
            </a:r>
            <a:r>
              <a:rPr lang="en-US" dirty="0"/>
              <a:t> and has an area of 40000 square meters. In some areas the water das a depth of 18 meters and a salinity of 250 grams per liter.</a:t>
            </a:r>
          </a:p>
          <a:p>
            <a:endParaRPr lang="en-US" dirty="0"/>
          </a:p>
        </p:txBody>
      </p:sp>
      <p:pic>
        <p:nvPicPr>
          <p:cNvPr id="5" name="Content Placeholder 4" descr="Image result for lacul ursu"/>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4038600" cy="3276600"/>
          </a:xfrm>
          <a:prstGeom prst="rect">
            <a:avLst/>
          </a:prstGeom>
          <a:noFill/>
          <a:ln>
            <a:noFill/>
          </a:ln>
        </p:spPr>
      </p:pic>
    </p:spTree>
    <p:extLst>
      <p:ext uri="{BB962C8B-B14F-4D97-AF65-F5344CB8AC3E}">
        <p14:creationId xmlns:p14="http://schemas.microsoft.com/office/powerpoint/2010/main" val="108102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Lake </a:t>
            </a:r>
            <a:r>
              <a:rPr lang="en-US" dirty="0" err="1"/>
              <a:t>Ursu</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US" sz="2800" dirty="0">
                <a:latin typeface="Calibri"/>
                <a:ea typeface="Calibri"/>
                <a:cs typeface="Times New Roman"/>
              </a:rPr>
              <a:t>It is the largest </a:t>
            </a:r>
            <a:r>
              <a:rPr lang="en-US" sz="2800" dirty="0" err="1">
                <a:latin typeface="Calibri"/>
                <a:ea typeface="Calibri"/>
                <a:cs typeface="Times New Roman"/>
              </a:rPr>
              <a:t>heliothermal</a:t>
            </a:r>
            <a:r>
              <a:rPr lang="en-US" sz="2800" dirty="0">
                <a:latin typeface="Calibri"/>
                <a:ea typeface="Calibri"/>
                <a:cs typeface="Times New Roman"/>
              </a:rPr>
              <a:t> lake in the world. </a:t>
            </a:r>
          </a:p>
          <a:p>
            <a:pPr marL="0" marR="0">
              <a:lnSpc>
                <a:spcPct val="115000"/>
              </a:lnSpc>
              <a:spcBef>
                <a:spcPts val="0"/>
              </a:spcBef>
              <a:spcAft>
                <a:spcPts val="1000"/>
              </a:spcAft>
            </a:pPr>
            <a:r>
              <a:rPr lang="en-US" sz="2800" dirty="0">
                <a:latin typeface="Calibri"/>
                <a:ea typeface="Calibri"/>
                <a:cs typeface="Times New Roman"/>
              </a:rPr>
              <a:t>The heliometry phenomenon means that at the surface of the lake a fresh water insulating layer is formed, keeping the heat in the salt water </a:t>
            </a:r>
          </a:p>
          <a:p>
            <a:pPr marL="0" marR="0">
              <a:lnSpc>
                <a:spcPct val="115000"/>
              </a:lnSpc>
              <a:spcBef>
                <a:spcPts val="0"/>
              </a:spcBef>
              <a:spcAft>
                <a:spcPts val="1000"/>
              </a:spcAft>
            </a:pPr>
            <a:r>
              <a:rPr lang="en-US" sz="2800" dirty="0">
                <a:latin typeface="Calibri"/>
                <a:ea typeface="Calibri"/>
                <a:cs typeface="Times New Roman"/>
              </a:rPr>
              <a:t> It prevents irradiation of the heat in the atmosphere.</a:t>
            </a:r>
            <a:endParaRPr lang="en-US" sz="2400" dirty="0">
              <a:latin typeface="Calibri"/>
              <a:ea typeface="Calibri"/>
              <a:cs typeface="Times New Roman"/>
            </a:endParaRPr>
          </a:p>
          <a:p>
            <a:endParaRPr lang="en-US" dirty="0"/>
          </a:p>
        </p:txBody>
      </p:sp>
    </p:spTree>
    <p:extLst>
      <p:ext uri="{BB962C8B-B14F-4D97-AF65-F5344CB8AC3E}">
        <p14:creationId xmlns:p14="http://schemas.microsoft.com/office/powerpoint/2010/main" val="353945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7"/>
            <a:ext cx="2057400" cy="1337603"/>
          </a:xfrm>
        </p:spPr>
        <p:txBody>
          <a:bodyPr>
            <a:normAutofit/>
          </a:bodyPr>
          <a:lstStyle/>
          <a:p>
            <a:r>
              <a:rPr lang="en-US" sz="2400" dirty="0"/>
              <a:t>Romanian volcanic lakes</a:t>
            </a:r>
          </a:p>
        </p:txBody>
      </p:sp>
      <p:sp>
        <p:nvSpPr>
          <p:cNvPr id="3" name="Text Placeholder 2"/>
          <p:cNvSpPr>
            <a:spLocks noGrp="1"/>
          </p:cNvSpPr>
          <p:nvPr>
            <p:ph type="body" sz="half" idx="2"/>
          </p:nvPr>
        </p:nvSpPr>
        <p:spPr/>
        <p:txBody>
          <a:bodyPr>
            <a:normAutofit/>
          </a:bodyPr>
          <a:lstStyle/>
          <a:p>
            <a:r>
              <a:rPr lang="en-US" sz="2400" b="1" dirty="0"/>
              <a:t>Saint Ana Lake</a:t>
            </a:r>
            <a:r>
              <a:rPr lang="en-US" sz="2400" dirty="0"/>
              <a:t> is the only volcanic lake from Romania</a:t>
            </a:r>
          </a:p>
        </p:txBody>
      </p:sp>
      <p:pic>
        <p:nvPicPr>
          <p:cNvPr id="5" name="Picture Placeholder 4" descr="Image result for lacul sf ana"/>
          <p:cNvPicPr>
            <a:picLocks noGrp="1"/>
          </p:cNvPicPr>
          <p:nvPr>
            <p:ph type="pic" idx="1"/>
          </p:nvPr>
        </p:nvPicPr>
        <p:blipFill>
          <a:blip r:embed="rId2">
            <a:extLst>
              <a:ext uri="{28A0092B-C50C-407E-A947-70E740481C1C}">
                <a14:useLocalDpi xmlns:a14="http://schemas.microsoft.com/office/drawing/2010/main" val="0"/>
              </a:ext>
            </a:extLst>
          </a:blip>
          <a:srcRect l="5981" r="5981"/>
          <a:stretch>
            <a:fillRect/>
          </a:stretch>
        </p:blipFill>
        <p:spPr bwMode="auto">
          <a:prstGeom prst="rect">
            <a:avLst/>
          </a:prstGeom>
          <a:noFill/>
          <a:ln>
            <a:noFill/>
          </a:ln>
        </p:spPr>
      </p:pic>
    </p:spTree>
    <p:extLst>
      <p:ext uri="{BB962C8B-B14F-4D97-AF65-F5344CB8AC3E}">
        <p14:creationId xmlns:p14="http://schemas.microsoft.com/office/powerpoint/2010/main" val="70751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Saint Ana Lake</a:t>
            </a:r>
          </a:p>
        </p:txBody>
      </p:sp>
      <p:sp>
        <p:nvSpPr>
          <p:cNvPr id="3" name="Content Placeholder 2"/>
          <p:cNvSpPr>
            <a:spLocks noGrp="1"/>
          </p:cNvSpPr>
          <p:nvPr>
            <p:ph idx="1"/>
          </p:nvPr>
        </p:nvSpPr>
        <p:spPr/>
        <p:txBody>
          <a:bodyPr/>
          <a:lstStyle/>
          <a:p>
            <a:r>
              <a:rPr lang="en-US" dirty="0"/>
              <a:t>It is located at the bottom of the crater  of an extinct volcano, called </a:t>
            </a:r>
            <a:r>
              <a:rPr lang="en-US" b="1" dirty="0"/>
              <a:t> </a:t>
            </a:r>
            <a:r>
              <a:rPr lang="en-US" b="1" dirty="0" err="1"/>
              <a:t>Ciomatu</a:t>
            </a:r>
            <a:r>
              <a:rPr lang="en-US" b="1" dirty="0"/>
              <a:t> Mare</a:t>
            </a:r>
            <a:r>
              <a:rPr lang="en-US" dirty="0"/>
              <a:t>, from the </a:t>
            </a:r>
            <a:r>
              <a:rPr lang="en-US" b="1" dirty="0" err="1"/>
              <a:t>Puciosu</a:t>
            </a:r>
            <a:r>
              <a:rPr lang="en-US" dirty="0"/>
              <a:t> volcanic mountain.</a:t>
            </a:r>
          </a:p>
          <a:p>
            <a:r>
              <a:rPr lang="en-US" dirty="0"/>
              <a:t>The lake completes its water only from precipitation, having no springs. </a:t>
            </a:r>
          </a:p>
          <a:p>
            <a:r>
              <a:rPr lang="en-US" dirty="0"/>
              <a:t>The purity of the water is close to that of the distilled water, with only 0,0029 milliliters of minerals.</a:t>
            </a:r>
          </a:p>
          <a:p>
            <a:r>
              <a:rPr lang="en-US" dirty="0"/>
              <a:t>The water level does not increase and never decreases</a:t>
            </a:r>
          </a:p>
          <a:p>
            <a:r>
              <a:rPr lang="en-US" dirty="0"/>
              <a:t>Two cracks formed near the lake </a:t>
            </a:r>
          </a:p>
          <a:p>
            <a:endParaRPr lang="en-US" dirty="0"/>
          </a:p>
        </p:txBody>
      </p:sp>
    </p:spTree>
    <p:extLst>
      <p:ext uri="{BB962C8B-B14F-4D97-AF65-F5344CB8AC3E}">
        <p14:creationId xmlns:p14="http://schemas.microsoft.com/office/powerpoint/2010/main" val="55071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Water is an inorganic, transparent, tasteless, odorless, and nearly colorless chemical substance, which is the main constituent of Earth's hydrosphere, and the fluids of most living organisms. </a:t>
            </a:r>
          </a:p>
          <a:p>
            <a:r>
              <a:rPr lang="en-US" dirty="0"/>
              <a:t>It is vital for all known forms of life, even though it provides no calories or organic nutrients.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16" y="1919229"/>
            <a:ext cx="4015483" cy="455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521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Groundwater</a:t>
            </a:r>
          </a:p>
        </p:txBody>
      </p:sp>
      <p:sp>
        <p:nvSpPr>
          <p:cNvPr id="3" name="Content Placeholder 2"/>
          <p:cNvSpPr>
            <a:spLocks noGrp="1"/>
          </p:cNvSpPr>
          <p:nvPr>
            <p:ph idx="1"/>
          </p:nvPr>
        </p:nvSpPr>
        <p:spPr/>
        <p:txBody>
          <a:bodyPr/>
          <a:lstStyle/>
          <a:p>
            <a:r>
              <a:rPr lang="en-US" b="1" dirty="0"/>
              <a:t>The groundwater comes </a:t>
            </a:r>
            <a:r>
              <a:rPr lang="en-US" dirty="0"/>
              <a:t>from the rainfall that seeps into the earth. </a:t>
            </a:r>
          </a:p>
          <a:p>
            <a:r>
              <a:rPr lang="en-US" dirty="0"/>
              <a:t>It is differentiated by depth. Some are located at shallow depths on the first impermeable layer and some are located at big depths, between two impermeable layers called </a:t>
            </a:r>
            <a:r>
              <a:rPr lang="en-US" b="1" dirty="0"/>
              <a:t>captive waters</a:t>
            </a:r>
            <a:r>
              <a:rPr lang="en-US" dirty="0"/>
              <a:t>.</a:t>
            </a:r>
          </a:p>
          <a:p>
            <a:r>
              <a:rPr lang="en-US" b="1" dirty="0"/>
              <a:t>The groundwater </a:t>
            </a:r>
            <a:r>
              <a:rPr lang="en-US" dirty="0"/>
              <a:t>are mineralized:  </a:t>
            </a:r>
            <a:r>
              <a:rPr lang="en-US" dirty="0" err="1"/>
              <a:t>chlorosodic</a:t>
            </a:r>
            <a:r>
              <a:rPr lang="en-US" dirty="0"/>
              <a:t> , </a:t>
            </a:r>
            <a:r>
              <a:rPr lang="en-US" dirty="0" err="1"/>
              <a:t>sulphurous</a:t>
            </a:r>
            <a:r>
              <a:rPr lang="en-US" dirty="0"/>
              <a:t> , carbonated, </a:t>
            </a:r>
            <a:r>
              <a:rPr lang="en-US" dirty="0" err="1"/>
              <a:t>oligomineral</a:t>
            </a:r>
            <a:r>
              <a:rPr lang="en-US" dirty="0"/>
              <a:t> water. Some are thermal or radioactive waters such as </a:t>
            </a:r>
            <a:r>
              <a:rPr lang="en-US" b="1" dirty="0" err="1"/>
              <a:t>Baile</a:t>
            </a:r>
            <a:r>
              <a:rPr lang="en-US" b="1" dirty="0"/>
              <a:t> Felix</a:t>
            </a:r>
            <a:r>
              <a:rPr lang="en-US" dirty="0"/>
              <a:t>.</a:t>
            </a:r>
          </a:p>
        </p:txBody>
      </p:sp>
    </p:spTree>
    <p:extLst>
      <p:ext uri="{BB962C8B-B14F-4D97-AF65-F5344CB8AC3E}">
        <p14:creationId xmlns:p14="http://schemas.microsoft.com/office/powerpoint/2010/main" val="3751295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Băile Felix</a:t>
            </a:r>
            <a:endParaRPr lang="en-US" dirty="0"/>
          </a:p>
        </p:txBody>
      </p:sp>
      <p:pic>
        <p:nvPicPr>
          <p:cNvPr id="4" name="Content Placeholder 3" descr="Image result for baile felix"/>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0587" y="2058194"/>
            <a:ext cx="7362825" cy="4143375"/>
          </a:xfrm>
          <a:prstGeom prst="rect">
            <a:avLst/>
          </a:prstGeom>
          <a:noFill/>
          <a:ln>
            <a:noFill/>
          </a:ln>
        </p:spPr>
      </p:pic>
    </p:spTree>
    <p:extLst>
      <p:ext uri="{BB962C8B-B14F-4D97-AF65-F5344CB8AC3E}">
        <p14:creationId xmlns:p14="http://schemas.microsoft.com/office/powerpoint/2010/main" val="3508423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Tourist attractions</a:t>
            </a:r>
          </a:p>
        </p:txBody>
      </p:sp>
      <p:sp>
        <p:nvSpPr>
          <p:cNvPr id="3" name="Content Placeholder 2"/>
          <p:cNvSpPr>
            <a:spLocks noGrp="1"/>
          </p:cNvSpPr>
          <p:nvPr>
            <p:ph idx="1"/>
          </p:nvPr>
        </p:nvSpPr>
        <p:spPr>
          <a:xfrm>
            <a:off x="457200" y="1847088"/>
            <a:ext cx="8229600" cy="4306824"/>
          </a:xfrm>
        </p:spPr>
        <p:txBody>
          <a:bodyPr>
            <a:normAutofit/>
          </a:bodyPr>
          <a:lstStyle/>
          <a:p>
            <a:r>
              <a:rPr lang="en-US" sz="2400" dirty="0"/>
              <a:t>The resorts host many mineral springs with thermal (20-48°C),  sulfuric, calcic, sodic, rich in bicarbonate waters known since the beginning of the millennium. </a:t>
            </a:r>
          </a:p>
          <a:p>
            <a:r>
              <a:rPr lang="en-US" sz="2400" dirty="0"/>
              <a:t>The soothing effect of the waters on articular and muscular pain and on various rheumatic neuralgias accounts for the fame of cures in the resort for the treatment of inflammatory rheumatic diseases (rheumatic polyarthritis, rheumatoid spondylitis, conditions after acute articular rheumatism), degenerative and articular rheumatic diseases, central and peripheral neurological disorders, post-traumatic conditions, endocrine disorders.</a:t>
            </a:r>
          </a:p>
          <a:p>
            <a:endParaRPr lang="en-US" dirty="0"/>
          </a:p>
        </p:txBody>
      </p:sp>
    </p:spTree>
    <p:extLst>
      <p:ext uri="{BB962C8B-B14F-4D97-AF65-F5344CB8AC3E}">
        <p14:creationId xmlns:p14="http://schemas.microsoft.com/office/powerpoint/2010/main" val="257190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water</a:t>
            </a:r>
          </a:p>
        </p:txBody>
      </p:sp>
      <p:sp>
        <p:nvSpPr>
          <p:cNvPr id="3" name="Content Placeholder 2"/>
          <p:cNvSpPr>
            <a:spLocks noGrp="1"/>
          </p:cNvSpPr>
          <p:nvPr>
            <p:ph idx="1"/>
          </p:nvPr>
        </p:nvSpPr>
        <p:spPr>
          <a:xfrm>
            <a:off x="457200" y="1935480"/>
            <a:ext cx="8229600" cy="3328182"/>
          </a:xfrm>
        </p:spPr>
        <p:txBody>
          <a:bodyPr>
            <a:normAutofit/>
          </a:bodyPr>
          <a:lstStyle/>
          <a:p>
            <a:pPr>
              <a:lnSpc>
                <a:spcPct val="150000"/>
              </a:lnSpc>
            </a:pPr>
            <a:r>
              <a:rPr lang="en-US" dirty="0"/>
              <a:t>The facilities of the two resorts offer treatment of rheumatism and neurological. The modern medical base has at its disposal various facilities for procedures involving electrotherapy, hydrotherapy, aerosols, massage, paraffin packing and other water treatments.</a:t>
            </a:r>
          </a:p>
          <a:p>
            <a:pPr>
              <a:lnSpc>
                <a:spcPct val="150000"/>
              </a:lnSpc>
            </a:pPr>
            <a:endParaRPr lang="en-US" dirty="0"/>
          </a:p>
        </p:txBody>
      </p:sp>
    </p:spTree>
    <p:extLst>
      <p:ext uri="{BB962C8B-B14F-4D97-AF65-F5344CB8AC3E}">
        <p14:creationId xmlns:p14="http://schemas.microsoft.com/office/powerpoint/2010/main" val="2423457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14350"/>
            <a:ext cx="2743200" cy="1162050"/>
          </a:xfrm>
        </p:spPr>
        <p:txBody>
          <a:bodyPr/>
          <a:lstStyle/>
          <a:p>
            <a:r>
              <a:rPr lang="en-US" dirty="0"/>
              <a:t>The Black Sea</a:t>
            </a:r>
          </a:p>
        </p:txBody>
      </p:sp>
      <p:sp>
        <p:nvSpPr>
          <p:cNvPr id="3" name="Text Placeholder 2"/>
          <p:cNvSpPr>
            <a:spLocks noGrp="1"/>
          </p:cNvSpPr>
          <p:nvPr>
            <p:ph type="body" idx="2"/>
          </p:nvPr>
        </p:nvSpPr>
        <p:spPr>
          <a:xfrm>
            <a:off x="457200" y="1676400"/>
            <a:ext cx="2971800" cy="4572000"/>
          </a:xfrm>
        </p:spPr>
        <p:txBody>
          <a:bodyPr/>
          <a:lstStyle/>
          <a:p>
            <a:pPr marL="285750" indent="-285750">
              <a:buFont typeface="Arial" panose="020B0604020202020204" pitchFamily="34" charset="0"/>
              <a:buChar char="•"/>
            </a:pPr>
            <a:r>
              <a:rPr lang="en-US" dirty="0"/>
              <a:t>    </a:t>
            </a:r>
            <a:r>
              <a:rPr lang="en-US" sz="2400" dirty="0"/>
              <a:t>The salt water from the upper layers has a small salinity of only  17 per thousand,</a:t>
            </a:r>
            <a:r>
              <a:rPr lang="ro-RO" sz="2400" dirty="0"/>
              <a:t> </a:t>
            </a:r>
            <a:r>
              <a:rPr lang="en-US" sz="2400" dirty="0"/>
              <a:t>due  to the discharge of the rivers in it with approximately 600 square kilometers of the fresh water.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362200"/>
            <a:ext cx="473177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69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lstStyle/>
          <a:p>
            <a:r>
              <a:rPr lang="en-US" dirty="0"/>
              <a:t>Bibliography </a:t>
            </a:r>
          </a:p>
        </p:txBody>
      </p:sp>
      <p:sp>
        <p:nvSpPr>
          <p:cNvPr id="3" name="Content Placeholder 2"/>
          <p:cNvSpPr>
            <a:spLocks noGrp="1"/>
          </p:cNvSpPr>
          <p:nvPr>
            <p:ph idx="1"/>
          </p:nvPr>
        </p:nvSpPr>
        <p:spPr>
          <a:xfrm>
            <a:off x="457200" y="1935480"/>
            <a:ext cx="8229600" cy="2484120"/>
          </a:xfrm>
        </p:spPr>
        <p:txBody>
          <a:bodyPr/>
          <a:lstStyle/>
          <a:p>
            <a:pPr marL="514350" indent="-514350">
              <a:buFont typeface="+mj-lt"/>
              <a:buAutoNum type="arabicPeriod"/>
            </a:pPr>
            <a:r>
              <a:rPr lang="en-US" dirty="0"/>
              <a:t>The magazine </a:t>
            </a:r>
            <a:r>
              <a:rPr lang="en-US" dirty="0" err="1"/>
              <a:t>EduSoft</a:t>
            </a:r>
            <a:endParaRPr lang="en-US" dirty="0"/>
          </a:p>
          <a:p>
            <a:pPr marL="514350" indent="-514350">
              <a:buFont typeface="+mj-lt"/>
              <a:buAutoNum type="arabicPeriod"/>
            </a:pPr>
            <a:r>
              <a:rPr lang="en-US" dirty="0"/>
              <a:t>The guidebook </a:t>
            </a:r>
            <a:r>
              <a:rPr lang="en-US" dirty="0" err="1"/>
              <a:t>Apenim</a:t>
            </a:r>
            <a:endParaRPr lang="en-US" dirty="0"/>
          </a:p>
          <a:p>
            <a:pPr marL="514350" indent="-514350">
              <a:buFont typeface="+mj-lt"/>
              <a:buAutoNum type="arabicPeriod"/>
            </a:pPr>
            <a:r>
              <a:rPr lang="en-US" dirty="0"/>
              <a:t>The water atlas </a:t>
            </a:r>
            <a:r>
              <a:rPr lang="ro-RO" dirty="0"/>
              <a:t>of </a:t>
            </a:r>
            <a:r>
              <a:rPr lang="en-US" dirty="0"/>
              <a:t> Romania</a:t>
            </a:r>
          </a:p>
          <a:p>
            <a:pPr marL="514350" indent="-514350">
              <a:buFont typeface="+mj-lt"/>
              <a:buAutoNum type="arabicPeriod"/>
            </a:pPr>
            <a:r>
              <a:rPr lang="en-US" dirty="0"/>
              <a:t>The school atlas –Octavian M</a:t>
            </a:r>
            <a:r>
              <a:rPr lang="ro-RO" dirty="0"/>
              <a:t>ândruț</a:t>
            </a:r>
          </a:p>
          <a:p>
            <a:pPr marL="514350" indent="-514350">
              <a:buFont typeface="+mj-lt"/>
              <a:buAutoNum type="arabicPeriod"/>
            </a:pPr>
            <a:r>
              <a:rPr lang="ro-RO" dirty="0"/>
              <a:t>The Romania geography –Octavian </a:t>
            </a:r>
            <a:r>
              <a:rPr lang="en-US" dirty="0"/>
              <a:t> M</a:t>
            </a:r>
            <a:r>
              <a:rPr lang="ro-RO" dirty="0"/>
              <a:t>ândruț</a:t>
            </a:r>
          </a:p>
          <a:p>
            <a:pPr marL="514350" indent="-514350">
              <a:buFont typeface="+mj-lt"/>
              <a:buAutoNum type="arabicPeriod"/>
            </a:pPr>
            <a:endParaRPr lang="en-US" dirty="0"/>
          </a:p>
        </p:txBody>
      </p:sp>
      <p:sp>
        <p:nvSpPr>
          <p:cNvPr id="4" name="Text Box 2">
            <a:extLst>
              <a:ext uri="{FF2B5EF4-FFF2-40B4-BE49-F238E27FC236}">
                <a16:creationId xmlns:a16="http://schemas.microsoft.com/office/drawing/2014/main" id="{6B030585-E4E9-4755-9B1B-C267243609A3}"/>
              </a:ext>
            </a:extLst>
          </p:cNvPr>
          <p:cNvSpPr txBox="1">
            <a:spLocks noChangeArrowheads="1"/>
          </p:cNvSpPr>
          <p:nvPr/>
        </p:nvSpPr>
        <p:spPr bwMode="auto">
          <a:xfrm>
            <a:off x="76200" y="5979827"/>
            <a:ext cx="8974832" cy="80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rebuchet MS" panose="020B0603020202020204" pitchFamily="34" charset="0"/>
              </a:rPr>
              <a:t>"This project has been funded with support from the European Commission. This publication[communication] reflects the views only of the author, and the Commission cannot be held responsible for any use which may be made of the information contained therein."</a:t>
            </a:r>
            <a:r>
              <a:rPr kumimoji="0" lang="en-US" altLang="en-US" sz="1200" b="0" i="0" u="none" strike="noStrike" cap="none" normalizeH="0" baseline="0" dirty="0">
                <a:ln>
                  <a:noFill/>
                </a:ln>
                <a:solidFill>
                  <a:srgbClr val="000000"/>
                </a:solidFill>
                <a:effectLst/>
                <a:latin typeface="Times New Roman" panose="02020603050405020304" pitchFamily="18" charset="0"/>
              </a:rPr>
              <a:t> </a:t>
            </a:r>
          </a:p>
          <a:p>
            <a:pPr lvl="0" algn="ctr" eaLnBrk="0" fontAlgn="base" hangingPunct="0">
              <a:spcBef>
                <a:spcPct val="0"/>
              </a:spcBef>
              <a:spcAft>
                <a:spcPct val="0"/>
              </a:spcAft>
            </a:pPr>
            <a:r>
              <a:rPr lang="ro-RO" sz="1200" dirty="0">
                <a:latin typeface="Trebuchet MS" panose="020B0603020202020204" pitchFamily="34" charset="0"/>
              </a:rPr>
              <a:t>2019-1-RO01-KA229-063127</a:t>
            </a:r>
            <a:r>
              <a:rPr lang="ro-RO" b="1" dirty="0"/>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464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CFE7-152C-462E-86E3-E84CE87E2847}"/>
              </a:ext>
            </a:extLst>
          </p:cNvPr>
          <p:cNvSpPr>
            <a:spLocks noGrp="1"/>
          </p:cNvSpPr>
          <p:nvPr>
            <p:ph type="title"/>
          </p:nvPr>
        </p:nvSpPr>
        <p:spPr/>
        <p:txBody>
          <a:bodyPr/>
          <a:lstStyle/>
          <a:p>
            <a:r>
              <a:rPr lang="en-US" dirty="0"/>
              <a:t>Types of water</a:t>
            </a:r>
            <a:endParaRPr lang="ro-RO" dirty="0"/>
          </a:p>
        </p:txBody>
      </p:sp>
      <p:sp>
        <p:nvSpPr>
          <p:cNvPr id="3" name="Content Placeholder 2">
            <a:extLst>
              <a:ext uri="{FF2B5EF4-FFF2-40B4-BE49-F238E27FC236}">
                <a16:creationId xmlns:a16="http://schemas.microsoft.com/office/drawing/2014/main" id="{BC1693C9-CDBC-4FBB-8829-F268705F74AD}"/>
              </a:ext>
            </a:extLst>
          </p:cNvPr>
          <p:cNvSpPr>
            <a:spLocks noGrp="1"/>
          </p:cNvSpPr>
          <p:nvPr>
            <p:ph idx="1"/>
          </p:nvPr>
        </p:nvSpPr>
        <p:spPr>
          <a:xfrm>
            <a:off x="457200" y="3200400"/>
            <a:ext cx="8229600" cy="3124200"/>
          </a:xfrm>
        </p:spPr>
        <p:txBody>
          <a:bodyPr/>
          <a:lstStyle/>
          <a:p>
            <a:r>
              <a:rPr lang="en-US" dirty="0"/>
              <a:t>In Romania are a lot of types of water  witch can be classified from the point of view of flow regime.</a:t>
            </a:r>
            <a:r>
              <a:rPr lang="ro-RO" dirty="0"/>
              <a:t> </a:t>
            </a:r>
            <a:r>
              <a:rPr lang="en-US" dirty="0"/>
              <a:t>So, can be the temporary flowing water , the permanent flowing water,</a:t>
            </a:r>
            <a:r>
              <a:rPr lang="ro-RO" dirty="0"/>
              <a:t> </a:t>
            </a:r>
            <a:r>
              <a:rPr lang="en-US" dirty="0"/>
              <a:t>standing water and ground water.</a:t>
            </a:r>
            <a:endParaRPr lang="ro-RO" dirty="0"/>
          </a:p>
        </p:txBody>
      </p:sp>
    </p:spTree>
    <p:extLst>
      <p:ext uri="{BB962C8B-B14F-4D97-AF65-F5344CB8AC3E}">
        <p14:creationId xmlns:p14="http://schemas.microsoft.com/office/powerpoint/2010/main" val="343389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84" y="445477"/>
            <a:ext cx="8203915" cy="1078523"/>
          </a:xfrm>
        </p:spPr>
        <p:txBody>
          <a:bodyPr/>
          <a:lstStyle/>
          <a:p>
            <a:r>
              <a:rPr lang="en-US" dirty="0"/>
              <a:t>Types of water</a:t>
            </a:r>
          </a:p>
        </p:txBody>
      </p:sp>
      <p:sp>
        <p:nvSpPr>
          <p:cNvPr id="3" name="Content Placeholder 2"/>
          <p:cNvSpPr>
            <a:spLocks noGrp="1"/>
          </p:cNvSpPr>
          <p:nvPr>
            <p:ph idx="1"/>
          </p:nvPr>
        </p:nvSpPr>
        <p:spPr>
          <a:xfrm>
            <a:off x="482884" y="1524000"/>
            <a:ext cx="8203915" cy="4800599"/>
          </a:xfrm>
        </p:spPr>
        <p:txBody>
          <a:bodyPr>
            <a:normAutofit/>
          </a:bodyPr>
          <a:lstStyle/>
          <a:p>
            <a:r>
              <a:rPr lang="en-US" b="1" dirty="0"/>
              <a:t>The temporary flowing water</a:t>
            </a:r>
            <a:endParaRPr lang="en-US" dirty="0"/>
          </a:p>
          <a:p>
            <a:r>
              <a:rPr lang="en-US" dirty="0"/>
              <a:t>The temporary flowing water is also called torrent is a temporary and powerful water</a:t>
            </a:r>
            <a:r>
              <a:rPr lang="ro-RO" dirty="0"/>
              <a:t> </a:t>
            </a:r>
            <a:r>
              <a:rPr lang="en-US" dirty="0"/>
              <a:t>course,</a:t>
            </a:r>
            <a:r>
              <a:rPr lang="ro-RO" dirty="0"/>
              <a:t> </a:t>
            </a:r>
            <a:r>
              <a:rPr lang="en-US" dirty="0"/>
              <a:t>with an unstable flow that appears after the big rains or after the sudden melting of the snow.</a:t>
            </a:r>
          </a:p>
          <a:p>
            <a:r>
              <a:rPr lang="ro-RO" dirty="0"/>
              <a:t> </a:t>
            </a:r>
            <a:r>
              <a:rPr lang="en-US" dirty="0"/>
              <a:t>A particular category of torrents are </a:t>
            </a:r>
            <a:r>
              <a:rPr lang="en-US" u="sng" dirty="0"/>
              <a:t>muddy torrents</a:t>
            </a:r>
            <a:r>
              <a:rPr lang="en-US" dirty="0"/>
              <a:t>,</a:t>
            </a:r>
            <a:r>
              <a:rPr lang="ro-RO" dirty="0"/>
              <a:t> </a:t>
            </a:r>
            <a:r>
              <a:rPr lang="en-US" dirty="0"/>
              <a:t>represented by </a:t>
            </a:r>
            <a:r>
              <a:rPr lang="en-US" u="sng" dirty="0"/>
              <a:t>rapid lakes</a:t>
            </a:r>
            <a:r>
              <a:rPr lang="en-US" dirty="0"/>
              <a:t>,</a:t>
            </a:r>
            <a:r>
              <a:rPr lang="ro-RO" dirty="0"/>
              <a:t> </a:t>
            </a:r>
            <a:r>
              <a:rPr lang="en-US" dirty="0"/>
              <a:t>with the speed witch is between 1 and 15 met</a:t>
            </a:r>
            <a:r>
              <a:rPr lang="ro-RO" dirty="0"/>
              <a:t>ers</a:t>
            </a:r>
            <a:r>
              <a:rPr lang="en-US" dirty="0"/>
              <a:t> per second,</a:t>
            </a:r>
            <a:r>
              <a:rPr lang="ro-RO" dirty="0"/>
              <a:t> </a:t>
            </a:r>
            <a:r>
              <a:rPr lang="en-US" dirty="0"/>
              <a:t>of masses of mud and </a:t>
            </a:r>
            <a:r>
              <a:rPr lang="en-US" dirty="0" err="1"/>
              <a:t>grevel</a:t>
            </a:r>
            <a:r>
              <a:rPr lang="en-US" dirty="0"/>
              <a:t>,</a:t>
            </a:r>
            <a:r>
              <a:rPr lang="ro-RO" dirty="0"/>
              <a:t> </a:t>
            </a:r>
            <a:r>
              <a:rPr lang="en-US" dirty="0"/>
              <a:t>in w</a:t>
            </a:r>
            <a:r>
              <a:rPr lang="ro-RO" dirty="0"/>
              <a:t>hich</a:t>
            </a:r>
            <a:r>
              <a:rPr lang="en-US" dirty="0"/>
              <a:t> the volume of solids is higher than the volume of the water</a:t>
            </a:r>
          </a:p>
        </p:txBody>
      </p:sp>
    </p:spTree>
    <p:extLst>
      <p:ext uri="{BB962C8B-B14F-4D97-AF65-F5344CB8AC3E}">
        <p14:creationId xmlns:p14="http://schemas.microsoft.com/office/powerpoint/2010/main" val="106328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2212848" cy="1143001"/>
          </a:xfrm>
        </p:spPr>
        <p:txBody>
          <a:bodyPr>
            <a:normAutofit/>
          </a:bodyPr>
          <a:lstStyle/>
          <a:p>
            <a:pPr marL="0" marR="0">
              <a:lnSpc>
                <a:spcPct val="115000"/>
              </a:lnSpc>
              <a:spcBef>
                <a:spcPts val="0"/>
              </a:spcBef>
              <a:spcAft>
                <a:spcPts val="1000"/>
              </a:spcAft>
            </a:pPr>
            <a:r>
              <a:rPr lang="en-US" dirty="0">
                <a:ea typeface="Calibri"/>
                <a:cs typeface="Times New Roman"/>
              </a:rPr>
              <a:t>The permanent flowing water</a:t>
            </a:r>
            <a:br>
              <a:rPr lang="en-US" sz="1600" dirty="0">
                <a:ea typeface="Calibri"/>
                <a:cs typeface="Times New Roman"/>
              </a:rPr>
            </a:br>
            <a:endParaRPr lang="en-US" dirty="0"/>
          </a:p>
        </p:txBody>
      </p:sp>
      <p:sp>
        <p:nvSpPr>
          <p:cNvPr id="3" name="Text Placeholder 2"/>
          <p:cNvSpPr>
            <a:spLocks noGrp="1"/>
          </p:cNvSpPr>
          <p:nvPr>
            <p:ph type="body" sz="half" idx="2"/>
          </p:nvPr>
        </p:nvSpPr>
        <p:spPr>
          <a:xfrm>
            <a:off x="228600" y="1981200"/>
            <a:ext cx="2743200" cy="3733800"/>
          </a:xfrm>
        </p:spPr>
        <p:txBody>
          <a:bodyPr/>
          <a:lstStyle/>
          <a:p>
            <a:pPr>
              <a:lnSpc>
                <a:spcPct val="150000"/>
              </a:lnSpc>
              <a:spcBef>
                <a:spcPts val="0"/>
              </a:spcBef>
              <a:spcAft>
                <a:spcPts val="1000"/>
              </a:spcAft>
            </a:pPr>
            <a:r>
              <a:rPr lang="en-US" sz="2400" dirty="0">
                <a:latin typeface="Calibri"/>
                <a:ea typeface="Calibri"/>
                <a:cs typeface="Times New Roman"/>
              </a:rPr>
              <a:t>The permanent flowing water is divided into rivers and streams.</a:t>
            </a:r>
            <a:r>
              <a:rPr lang="ro-RO" sz="2400" dirty="0">
                <a:latin typeface="Calibri"/>
                <a:ea typeface="Calibri"/>
                <a:cs typeface="Times New Roman"/>
              </a:rPr>
              <a:t> </a:t>
            </a:r>
            <a:r>
              <a:rPr lang="en-US" sz="2400" dirty="0">
                <a:latin typeface="Calibri"/>
                <a:ea typeface="Calibri"/>
                <a:cs typeface="Times New Roman"/>
              </a:rPr>
              <a:t>These fall into fresh water category.</a:t>
            </a:r>
          </a:p>
          <a:p>
            <a:endParaRPr lang="en-US" dirty="0"/>
          </a:p>
        </p:txBody>
      </p:sp>
      <p:pic>
        <p:nvPicPr>
          <p:cNvPr id="5" name="Picture Placeholder 4" descr="Image result for delta dunarii"/>
          <p:cNvPicPr>
            <a:picLocks noGrp="1"/>
          </p:cNvPicPr>
          <p:nvPr>
            <p:ph type="pic" idx="1"/>
          </p:nvPr>
        </p:nvPicPr>
        <p:blipFill>
          <a:blip r:embed="rId2" cstate="print">
            <a:extLst>
              <a:ext uri="{28A0092B-C50C-407E-A947-70E740481C1C}">
                <a14:useLocalDpi xmlns:a14="http://schemas.microsoft.com/office/drawing/2010/main" val="0"/>
              </a:ext>
            </a:extLst>
          </a:blip>
          <a:srcRect l="13911" r="13911"/>
          <a:stretch>
            <a:fillRect/>
          </a:stretch>
        </p:blipFill>
        <p:spPr bwMode="auto">
          <a:xfrm rot="420000">
            <a:off x="3498614" y="1200301"/>
            <a:ext cx="4604850" cy="3931920"/>
          </a:xfrm>
          <a:prstGeom prst="rect">
            <a:avLst/>
          </a:prstGeom>
          <a:noFill/>
          <a:ln>
            <a:noFill/>
          </a:ln>
        </p:spPr>
      </p:pic>
    </p:spTree>
    <p:extLst>
      <p:ext uri="{BB962C8B-B14F-4D97-AF65-F5344CB8AC3E}">
        <p14:creationId xmlns:p14="http://schemas.microsoft.com/office/powerpoint/2010/main" val="246279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FBB9F-5832-4371-933C-B112293BB2C4}"/>
              </a:ext>
            </a:extLst>
          </p:cNvPr>
          <p:cNvSpPr>
            <a:spLocks noGrp="1"/>
          </p:cNvSpPr>
          <p:nvPr>
            <p:ph type="title"/>
          </p:nvPr>
        </p:nvSpPr>
        <p:spPr/>
        <p:txBody>
          <a:bodyPr/>
          <a:lstStyle/>
          <a:p>
            <a:r>
              <a:rPr lang="en-US" dirty="0"/>
              <a:t>Rivers</a:t>
            </a:r>
            <a:endParaRPr lang="ro-RO" dirty="0"/>
          </a:p>
        </p:txBody>
      </p:sp>
      <p:sp>
        <p:nvSpPr>
          <p:cNvPr id="3" name="Content Placeholder 2">
            <a:extLst>
              <a:ext uri="{FF2B5EF4-FFF2-40B4-BE49-F238E27FC236}">
                <a16:creationId xmlns:a16="http://schemas.microsoft.com/office/drawing/2014/main" id="{C576F513-446C-498E-A915-492E604C0C40}"/>
              </a:ext>
            </a:extLst>
          </p:cNvPr>
          <p:cNvSpPr>
            <a:spLocks noGrp="1"/>
          </p:cNvSpPr>
          <p:nvPr>
            <p:ph idx="1"/>
          </p:nvPr>
        </p:nvSpPr>
        <p:spPr/>
        <p:txBody>
          <a:bodyPr/>
          <a:lstStyle/>
          <a:p>
            <a:pPr lvl="0">
              <a:buClr>
                <a:srgbClr val="0BD0D9"/>
              </a:buClr>
            </a:pPr>
            <a:r>
              <a:rPr lang="en-US" b="1" dirty="0">
                <a:solidFill>
                  <a:prstClr val="black"/>
                </a:solidFill>
              </a:rPr>
              <a:t>The rivers</a:t>
            </a:r>
            <a:r>
              <a:rPr lang="en-US" dirty="0">
                <a:solidFill>
                  <a:prstClr val="black"/>
                </a:solidFill>
              </a:rPr>
              <a:t> were formed by the union of several streams,</a:t>
            </a:r>
            <a:r>
              <a:rPr lang="ro-RO" dirty="0">
                <a:solidFill>
                  <a:prstClr val="black"/>
                </a:solidFill>
              </a:rPr>
              <a:t> </a:t>
            </a:r>
            <a:r>
              <a:rPr lang="en-US" dirty="0">
                <a:solidFill>
                  <a:prstClr val="black"/>
                </a:solidFill>
              </a:rPr>
              <a:t>w</a:t>
            </a:r>
            <a:r>
              <a:rPr lang="ro-RO" dirty="0">
                <a:solidFill>
                  <a:prstClr val="black"/>
                </a:solidFill>
              </a:rPr>
              <a:t>hi</a:t>
            </a:r>
            <a:r>
              <a:rPr lang="en-US" dirty="0" err="1">
                <a:solidFill>
                  <a:prstClr val="black"/>
                </a:solidFill>
              </a:rPr>
              <a:t>ch</a:t>
            </a:r>
            <a:r>
              <a:rPr lang="en-US" dirty="0">
                <a:solidFill>
                  <a:prstClr val="black"/>
                </a:solidFill>
              </a:rPr>
              <a:t> flow naturally downstream,</a:t>
            </a:r>
            <a:r>
              <a:rPr lang="ro-RO" dirty="0">
                <a:solidFill>
                  <a:prstClr val="black"/>
                </a:solidFill>
              </a:rPr>
              <a:t> </a:t>
            </a:r>
            <a:r>
              <a:rPr lang="en-US" dirty="0">
                <a:solidFill>
                  <a:prstClr val="black"/>
                </a:solidFill>
              </a:rPr>
              <a:t>under the effect of </a:t>
            </a:r>
            <a:r>
              <a:rPr lang="en-US" dirty="0" err="1">
                <a:solidFill>
                  <a:prstClr val="black"/>
                </a:solidFill>
              </a:rPr>
              <a:t>gravi</a:t>
            </a:r>
            <a:r>
              <a:rPr lang="ro-RO" dirty="0">
                <a:solidFill>
                  <a:prstClr val="black"/>
                </a:solidFill>
              </a:rPr>
              <a:t>ty</a:t>
            </a:r>
            <a:r>
              <a:rPr lang="en-US" dirty="0">
                <a:solidFill>
                  <a:prstClr val="black"/>
                </a:solidFill>
              </a:rPr>
              <a:t>.</a:t>
            </a:r>
          </a:p>
          <a:p>
            <a:pPr lvl="0">
              <a:buClr>
                <a:srgbClr val="0BD0D9"/>
              </a:buClr>
            </a:pPr>
            <a:r>
              <a:rPr lang="en-US" dirty="0">
                <a:solidFill>
                  <a:prstClr val="black"/>
                </a:solidFill>
              </a:rPr>
              <a:t>The river network comprises 78,905 km.</a:t>
            </a:r>
          </a:p>
          <a:p>
            <a:pPr lvl="0">
              <a:buClr>
                <a:srgbClr val="0BD0D9"/>
              </a:buClr>
            </a:pPr>
            <a:r>
              <a:rPr lang="en-US" dirty="0">
                <a:solidFill>
                  <a:prstClr val="black"/>
                </a:solidFill>
              </a:rPr>
              <a:t>In Romania there are 3500 rivers</a:t>
            </a:r>
          </a:p>
          <a:p>
            <a:pPr marL="0" indent="0">
              <a:buNone/>
            </a:pPr>
            <a:endParaRPr lang="ro-RO" dirty="0"/>
          </a:p>
        </p:txBody>
      </p:sp>
    </p:spTree>
    <p:extLst>
      <p:ext uri="{BB962C8B-B14F-4D97-AF65-F5344CB8AC3E}">
        <p14:creationId xmlns:p14="http://schemas.microsoft.com/office/powerpoint/2010/main" val="37551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a:bodyPr>
          <a:lstStyle/>
          <a:p>
            <a:r>
              <a:rPr lang="en-US" dirty="0"/>
              <a:t>  The Danube</a:t>
            </a:r>
          </a:p>
        </p:txBody>
      </p:sp>
      <p:sp>
        <p:nvSpPr>
          <p:cNvPr id="3" name="Content Placeholder 2"/>
          <p:cNvSpPr>
            <a:spLocks noGrp="1"/>
          </p:cNvSpPr>
          <p:nvPr>
            <p:ph idx="1"/>
          </p:nvPr>
        </p:nvSpPr>
        <p:spPr>
          <a:xfrm>
            <a:off x="457200" y="2362200"/>
            <a:ext cx="8229600" cy="3962400"/>
          </a:xfrm>
        </p:spPr>
        <p:txBody>
          <a:bodyPr/>
          <a:lstStyle/>
          <a:p>
            <a:r>
              <a:rPr lang="en-US" dirty="0"/>
              <a:t>The most important river from Romania  is </a:t>
            </a:r>
            <a:r>
              <a:rPr lang="en-US" b="1" dirty="0"/>
              <a:t>Danube Delta </a:t>
            </a:r>
            <a:r>
              <a:rPr lang="en-US" dirty="0"/>
              <a:t>.  It is the second largest river delta in</a:t>
            </a:r>
            <a:r>
              <a:rPr lang="en-US" u="sng" dirty="0"/>
              <a:t> </a:t>
            </a:r>
            <a:r>
              <a:rPr lang="en-US" dirty="0"/>
              <a:t>Europe, after the Volga Delta, and is the best preserved on the continent. </a:t>
            </a:r>
          </a:p>
          <a:p>
            <a:r>
              <a:rPr lang="en-US" dirty="0"/>
              <a:t>The greater part of the Danube Delta lies in Romania (</a:t>
            </a:r>
            <a:r>
              <a:rPr lang="en-US" b="1" dirty="0" err="1"/>
              <a:t>Tulcea</a:t>
            </a:r>
            <a:r>
              <a:rPr lang="en-US" b="1" dirty="0"/>
              <a:t> County</a:t>
            </a:r>
            <a:r>
              <a:rPr lang="en-US" dirty="0"/>
              <a:t>), with a small part in Ukraine (</a:t>
            </a:r>
            <a:r>
              <a:rPr lang="en-US" b="1" dirty="0"/>
              <a:t>Odessa Oblast</a:t>
            </a:r>
            <a:r>
              <a:rPr lang="en-US" dirty="0"/>
              <a:t>).</a:t>
            </a:r>
          </a:p>
        </p:txBody>
      </p:sp>
    </p:spTree>
    <p:extLst>
      <p:ext uri="{BB962C8B-B14F-4D97-AF65-F5344CB8AC3E}">
        <p14:creationId xmlns:p14="http://schemas.microsoft.com/office/powerpoint/2010/main" val="50642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Danube Delta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Area is 4,152 km</a:t>
            </a:r>
            <a:r>
              <a:rPr lang="en-US" baseline="30000" dirty="0"/>
              <a:t>2</a:t>
            </a:r>
            <a:r>
              <a:rPr lang="en-US" dirty="0"/>
              <a:t> (1,603 </a:t>
            </a:r>
            <a:r>
              <a:rPr lang="en-US" dirty="0" err="1"/>
              <a:t>sq</a:t>
            </a:r>
            <a:r>
              <a:rPr lang="en-US" dirty="0"/>
              <a:t> mi), of which 3,446 km</a:t>
            </a:r>
            <a:r>
              <a:rPr lang="en-US" baseline="30000" dirty="0"/>
              <a:t>2</a:t>
            </a:r>
            <a:r>
              <a:rPr lang="en-US" dirty="0"/>
              <a:t> (1,331 </a:t>
            </a:r>
            <a:r>
              <a:rPr lang="en-US" dirty="0" err="1"/>
              <a:t>sq</a:t>
            </a:r>
            <a:r>
              <a:rPr lang="ro-RO" dirty="0"/>
              <a:t>uare</a:t>
            </a:r>
            <a:r>
              <a:rPr lang="en-US" dirty="0"/>
              <a:t> mi</a:t>
            </a:r>
            <a:r>
              <a:rPr lang="ro-RO" dirty="0"/>
              <a:t>les</a:t>
            </a:r>
            <a:r>
              <a:rPr lang="en-US" dirty="0"/>
              <a:t>) is in Romania. </a:t>
            </a:r>
          </a:p>
          <a:p>
            <a:pPr>
              <a:buFont typeface="Arial" panose="020B0604020202020204" pitchFamily="34" charset="0"/>
              <a:buChar char="•"/>
            </a:pPr>
            <a:r>
              <a:rPr lang="en-US" dirty="0"/>
              <a:t>  With the lagoons of </a:t>
            </a:r>
            <a:r>
              <a:rPr lang="en-US" b="1" dirty="0" err="1"/>
              <a:t>Razim</a:t>
            </a:r>
            <a:r>
              <a:rPr lang="en-US" b="1" dirty="0"/>
              <a:t> </a:t>
            </a:r>
            <a:r>
              <a:rPr lang="en-US" b="1" dirty="0" err="1"/>
              <a:t>Sinoe</a:t>
            </a:r>
            <a:r>
              <a:rPr lang="en-US" dirty="0"/>
              <a:t> (1,015 km</a:t>
            </a:r>
            <a:r>
              <a:rPr lang="en-US" baseline="30000" dirty="0"/>
              <a:t>2</a:t>
            </a:r>
            <a:r>
              <a:rPr lang="en-US" dirty="0"/>
              <a:t> ) with 865 km</a:t>
            </a:r>
            <a:r>
              <a:rPr lang="en-US" baseline="30000" dirty="0"/>
              <a:t>2</a:t>
            </a:r>
            <a:r>
              <a:rPr lang="en-US" dirty="0"/>
              <a:t> (334 </a:t>
            </a:r>
            <a:r>
              <a:rPr lang="en-US" dirty="0" err="1"/>
              <a:t>sq</a:t>
            </a:r>
            <a:r>
              <a:rPr lang="en-US" dirty="0"/>
              <a:t> mi) water surface, located south of the main delta, the total area of the Danube Delta is 5,165 km</a:t>
            </a:r>
            <a:r>
              <a:rPr lang="en-US" baseline="30000" dirty="0"/>
              <a:t>2</a:t>
            </a:r>
            <a:r>
              <a:rPr lang="en-US" dirty="0"/>
              <a:t> . </a:t>
            </a:r>
          </a:p>
          <a:p>
            <a:pPr>
              <a:buFont typeface="Arial" panose="020B0604020202020204" pitchFamily="34" charset="0"/>
              <a:buChar char="•"/>
            </a:pPr>
            <a:r>
              <a:rPr lang="en-US" b="1" dirty="0"/>
              <a:t>The </a:t>
            </a:r>
            <a:r>
              <a:rPr lang="en-US" b="1" dirty="0" err="1"/>
              <a:t>Razim</a:t>
            </a:r>
            <a:r>
              <a:rPr lang="en-US" b="1" dirty="0"/>
              <a:t>–</a:t>
            </a:r>
            <a:r>
              <a:rPr lang="en-US" b="1" dirty="0" err="1"/>
              <a:t>Sinoe</a:t>
            </a:r>
            <a:r>
              <a:rPr lang="en-US" b="1" dirty="0"/>
              <a:t> </a:t>
            </a:r>
            <a:r>
              <a:rPr lang="en-US" dirty="0"/>
              <a:t>lagoon complex is geologically and ecologically related to the delta proper and the combined territory is listed as a </a:t>
            </a:r>
            <a:r>
              <a:rPr lang="en-US" b="1" dirty="0"/>
              <a:t>World Heritage Site.</a:t>
            </a:r>
          </a:p>
          <a:p>
            <a:endParaRPr lang="en-US" dirty="0"/>
          </a:p>
        </p:txBody>
      </p:sp>
    </p:spTree>
    <p:extLst>
      <p:ext uri="{BB962C8B-B14F-4D97-AF65-F5344CB8AC3E}">
        <p14:creationId xmlns:p14="http://schemas.microsoft.com/office/powerpoint/2010/main" val="421921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Modern Danube Delta</a:t>
            </a:r>
          </a:p>
        </p:txBody>
      </p:sp>
      <p:sp>
        <p:nvSpPr>
          <p:cNvPr id="3" name="Content Placeholder 2"/>
          <p:cNvSpPr>
            <a:spLocks noGrp="1"/>
          </p:cNvSpPr>
          <p:nvPr>
            <p:ph idx="1"/>
          </p:nvPr>
        </p:nvSpPr>
        <p:spPr/>
        <p:txBody>
          <a:bodyPr>
            <a:normAutofit/>
          </a:bodyPr>
          <a:lstStyle/>
          <a:p>
            <a:r>
              <a:rPr lang="en-US" b="1" dirty="0"/>
              <a:t>The modern Danube Delta </a:t>
            </a:r>
            <a:r>
              <a:rPr lang="en-US" dirty="0"/>
              <a:t>began to form after 4000 BCE in a bay of the Black Sea, when the sea rose to its present level. </a:t>
            </a:r>
          </a:p>
          <a:p>
            <a:r>
              <a:rPr lang="en-US" dirty="0"/>
              <a:t>A sandy barrier blocked the Danube bay where the river initially built its delta. Upon filling the bay with sediment, the delta advanced outside this barrier-blocked estuary after 3500 BCE, building several successive lobes: the St. George I, the </a:t>
            </a:r>
            <a:r>
              <a:rPr lang="en-US" dirty="0" err="1"/>
              <a:t>Sulina</a:t>
            </a:r>
            <a:r>
              <a:rPr lang="en-US" dirty="0"/>
              <a:t>, the St. George II and the </a:t>
            </a:r>
            <a:r>
              <a:rPr lang="en-US" dirty="0" err="1"/>
              <a:t>Chilia</a:t>
            </a:r>
            <a:r>
              <a:rPr lang="en-US" dirty="0"/>
              <a:t> or </a:t>
            </a:r>
            <a:r>
              <a:rPr lang="en-US" dirty="0" err="1"/>
              <a:t>Kilia</a:t>
            </a:r>
            <a:r>
              <a:rPr lang="en-US" dirty="0"/>
              <a:t>.</a:t>
            </a:r>
          </a:p>
        </p:txBody>
      </p:sp>
    </p:spTree>
    <p:extLst>
      <p:ext uri="{BB962C8B-B14F-4D97-AF65-F5344CB8AC3E}">
        <p14:creationId xmlns:p14="http://schemas.microsoft.com/office/powerpoint/2010/main" val="2640098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3426</TotalTime>
  <Words>1354</Words>
  <Application>Microsoft Office PowerPoint</Application>
  <PresentationFormat>Expunere pe ecran (4:3)</PresentationFormat>
  <Paragraphs>85</Paragraphs>
  <Slides>25</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25</vt:i4>
      </vt:variant>
    </vt:vector>
  </HeadingPairs>
  <TitlesOfParts>
    <vt:vector size="32" baseType="lpstr">
      <vt:lpstr>Arial</vt:lpstr>
      <vt:lpstr>Calibri</vt:lpstr>
      <vt:lpstr>Constantia</vt:lpstr>
      <vt:lpstr>Times New Roman</vt:lpstr>
      <vt:lpstr>Trebuchet MS</vt:lpstr>
      <vt:lpstr>Wingdings 2</vt:lpstr>
      <vt:lpstr>Flow</vt:lpstr>
      <vt:lpstr>Types of water in our country </vt:lpstr>
      <vt:lpstr>Water</vt:lpstr>
      <vt:lpstr>Types of water</vt:lpstr>
      <vt:lpstr>Types of water</vt:lpstr>
      <vt:lpstr>The permanent flowing water </vt:lpstr>
      <vt:lpstr>Rivers</vt:lpstr>
      <vt:lpstr>  The Danube</vt:lpstr>
      <vt:lpstr>Danube Delta</vt:lpstr>
      <vt:lpstr>   Modern Danube Delta</vt:lpstr>
      <vt:lpstr>   Modern Danube Delta</vt:lpstr>
      <vt:lpstr>Modern Danube Delta</vt:lpstr>
      <vt:lpstr>The Dunes</vt:lpstr>
      <vt:lpstr>The steams</vt:lpstr>
      <vt:lpstr>The standing waters</vt:lpstr>
      <vt:lpstr>Lakes</vt:lpstr>
      <vt:lpstr>Lake Ursu.</vt:lpstr>
      <vt:lpstr>Lake Ursu</vt:lpstr>
      <vt:lpstr>Romanian volcanic lakes</vt:lpstr>
      <vt:lpstr>Saint Ana Lake</vt:lpstr>
      <vt:lpstr>Groundwater</vt:lpstr>
      <vt:lpstr>Băile Felix</vt:lpstr>
      <vt:lpstr>Tourist attractions</vt:lpstr>
      <vt:lpstr>Thermal water</vt:lpstr>
      <vt:lpstr>The Black Sea</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water in our country</dc:title>
  <dc:creator>Gabi</dc:creator>
  <cp:lastModifiedBy>Gabi</cp:lastModifiedBy>
  <cp:revision>35</cp:revision>
  <dcterms:created xsi:type="dcterms:W3CDTF">2019-12-11T19:41:07Z</dcterms:created>
  <dcterms:modified xsi:type="dcterms:W3CDTF">2020-01-02T12:34:59Z</dcterms:modified>
</cp:coreProperties>
</file>