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6"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95" r:id="rId32"/>
    <p:sldId id="287" r:id="rId33"/>
    <p:sldId id="289" r:id="rId34"/>
    <p:sldId id="292" r:id="rId35"/>
    <p:sldId id="293" r:id="rId36"/>
    <p:sldId id="291" r:id="rId37"/>
    <p:sldId id="288" r:id="rId38"/>
    <p:sldId id="297" r:id="rId39"/>
    <p:sldId id="290" r:id="rId40"/>
    <p:sldId id="294" r:id="rId41"/>
    <p:sldId id="270" r:id="rId42"/>
    <p:sldId id="299" r:id="rId43"/>
    <p:sldId id="298" r:id="rId44"/>
    <p:sldId id="300"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967F4C24-F624-4DFB-B39F-2C2EB55B64F6}" type="datetimeFigureOut">
              <a:rPr lang="el-GR" smtClean="0"/>
              <a:pPr/>
              <a:t>5/6/2017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67F4C24-F624-4DFB-B39F-2C2EB55B64F6}" type="datetimeFigureOut">
              <a:rPr lang="el-GR" smtClean="0"/>
              <a:pPr/>
              <a:t>5/6/2017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67F4C24-F624-4DFB-B39F-2C2EB55B64F6}" type="datetimeFigureOut">
              <a:rPr lang="el-GR" smtClean="0"/>
              <a:pPr/>
              <a:t>5/6/2017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67F4C24-F624-4DFB-B39F-2C2EB55B64F6}" type="datetimeFigureOut">
              <a:rPr lang="el-GR" smtClean="0"/>
              <a:pPr/>
              <a:t>5/6/2017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7F4C24-F624-4DFB-B39F-2C2EB55B64F6}" type="datetimeFigureOut">
              <a:rPr lang="el-GR" smtClean="0"/>
              <a:pPr/>
              <a:t>5/6/2017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967F4C24-F624-4DFB-B39F-2C2EB55B64F6}" type="datetimeFigureOut">
              <a:rPr lang="el-GR" smtClean="0"/>
              <a:pPr/>
              <a:t>5/6/2017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967F4C24-F624-4DFB-B39F-2C2EB55B64F6}" type="datetimeFigureOut">
              <a:rPr lang="el-GR" smtClean="0"/>
              <a:pPr/>
              <a:t>5/6/2017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967F4C24-F624-4DFB-B39F-2C2EB55B64F6}" type="datetimeFigureOut">
              <a:rPr lang="el-GR" smtClean="0"/>
              <a:pPr/>
              <a:t>5/6/2017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F4C24-F624-4DFB-B39F-2C2EB55B64F6}" type="datetimeFigureOut">
              <a:rPr lang="el-GR" smtClean="0"/>
              <a:pPr/>
              <a:t>5/6/2017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7F4C24-F624-4DFB-B39F-2C2EB55B64F6}" type="datetimeFigureOut">
              <a:rPr lang="el-GR" smtClean="0"/>
              <a:pPr/>
              <a:t>5/6/2017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7F4C24-F624-4DFB-B39F-2C2EB55B64F6}" type="datetimeFigureOut">
              <a:rPr lang="el-GR" smtClean="0"/>
              <a:pPr/>
              <a:t>5/6/2017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0307DC5-52D0-4AD6-9290-CA66DC683AD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alpha val="8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F4C24-F624-4DFB-B39F-2C2EB55B64F6}" type="datetimeFigureOut">
              <a:rPr lang="el-GR" smtClean="0"/>
              <a:pPr/>
              <a:t>5/6/2017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07DC5-52D0-4AD6-9290-CA66DC683AD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6.xml"/><Relationship Id="rId5" Type="http://schemas.openxmlformats.org/officeDocument/2006/relationships/image" Target="../media/image40.jpeg"/><Relationship Id="rId4" Type="http://schemas.openxmlformats.org/officeDocument/2006/relationships/image" Target="../media/image39.jpeg"/></Relationships>
</file>

<file path=ppt/slides/_rels/slide3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51.jp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52.jp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53.jp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5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4357694"/>
            <a:ext cx="7772400" cy="2386028"/>
          </a:xfrm>
          <a:solidFill>
            <a:schemeClr val="accent2">
              <a:lumMod val="60000"/>
              <a:lumOff val="40000"/>
            </a:schemeClr>
          </a:solidFill>
          <a:ln w="76200" cmpd="thinThick">
            <a:solidFill>
              <a:schemeClr val="tx1"/>
            </a:solidFill>
          </a:ln>
        </p:spPr>
        <p:txBody>
          <a:bodyPr>
            <a:normAutofit/>
          </a:bodyPr>
          <a:lstStyle/>
          <a:p>
            <a:r>
              <a:rPr lang="en-US" sz="3200" i="1" dirty="0">
                <a:latin typeface="Arial Rounded MT Bold" pitchFamily="34" charset="0"/>
              </a:rPr>
              <a:t>Review on students’ comprehension of the Greek film “</a:t>
            </a:r>
            <a:r>
              <a:rPr lang="en-US" sz="3200" b="1" i="1" dirty="0">
                <a:latin typeface="Arial Rounded MT Bold" pitchFamily="34" charset="0"/>
              </a:rPr>
              <a:t>Another world (worlds apart) </a:t>
            </a:r>
            <a:r>
              <a:rPr lang="en-US" sz="3200" i="1" dirty="0">
                <a:latin typeface="Arial Rounded MT Bold" pitchFamily="34" charset="0"/>
              </a:rPr>
              <a:t>though questionnaire.</a:t>
            </a:r>
            <a:endParaRPr lang="el-GR" sz="3200" i="1" dirty="0"/>
          </a:p>
        </p:txBody>
      </p:sp>
      <p:sp>
        <p:nvSpPr>
          <p:cNvPr id="3" name="Subtitle 2"/>
          <p:cNvSpPr>
            <a:spLocks noGrp="1"/>
          </p:cNvSpPr>
          <p:nvPr>
            <p:ph type="subTitle" idx="1"/>
          </p:nvPr>
        </p:nvSpPr>
        <p:spPr>
          <a:xfrm>
            <a:off x="1214414" y="642918"/>
            <a:ext cx="6400800" cy="2786082"/>
          </a:xfrm>
        </p:spPr>
        <p:txBody>
          <a:bodyPr>
            <a:normAutofit/>
          </a:bodyPr>
          <a:lstStyle/>
          <a:p>
            <a:r>
              <a:rPr lang="en-US" dirty="0">
                <a:solidFill>
                  <a:schemeClr val="tx1"/>
                </a:solidFill>
                <a:latin typeface="Aharoni" pitchFamily="2" charset="-79"/>
                <a:cs typeface="Aharoni" pitchFamily="2" charset="-79"/>
              </a:rPr>
              <a:t>Youth Under Camera</a:t>
            </a:r>
          </a:p>
          <a:p>
            <a:r>
              <a:rPr lang="en-US" dirty="0">
                <a:solidFill>
                  <a:schemeClr val="tx1"/>
                </a:solidFill>
                <a:latin typeface="Aharoni" pitchFamily="2" charset="-79"/>
                <a:cs typeface="Aharoni" pitchFamily="2" charset="-79"/>
              </a:rPr>
              <a:t>E-twinning project</a:t>
            </a:r>
          </a:p>
          <a:p>
            <a:r>
              <a:rPr lang="en-US" sz="4000" dirty="0">
                <a:solidFill>
                  <a:schemeClr val="tx1"/>
                </a:solidFill>
                <a:latin typeface="Aharoni" pitchFamily="2" charset="-79"/>
                <a:cs typeface="Aharoni" pitchFamily="2" charset="-79"/>
              </a:rPr>
              <a:t>2016-17</a:t>
            </a:r>
          </a:p>
          <a:p>
            <a:r>
              <a:rPr lang="en-US" dirty="0">
                <a:solidFill>
                  <a:schemeClr val="tx1"/>
                </a:solidFill>
                <a:latin typeface="Aharoni" pitchFamily="2" charset="-79"/>
                <a:cs typeface="Aharoni" pitchFamily="2" charset="-79"/>
              </a:rPr>
              <a:t>Latvia-Czech Republic-Greece</a:t>
            </a:r>
          </a:p>
          <a:p>
            <a:endParaRPr lang="el-GR" dirty="0">
              <a:solidFill>
                <a:schemeClr val="tx1"/>
              </a:solidFill>
              <a:cs typeface="Aharoni" pitchFamily="2" charset="-79"/>
            </a:endParaRPr>
          </a:p>
        </p:txBody>
      </p:sp>
      <p:pic>
        <p:nvPicPr>
          <p:cNvPr id="4" name="Picture 3" descr="images2.jpg"/>
          <p:cNvPicPr>
            <a:picLocks noChangeAspect="1"/>
          </p:cNvPicPr>
          <p:nvPr/>
        </p:nvPicPr>
        <p:blipFill>
          <a:blip r:embed="rId2" cstate="print"/>
          <a:stretch>
            <a:fillRect/>
          </a:stretch>
        </p:blipFill>
        <p:spPr>
          <a:xfrm>
            <a:off x="214282" y="214290"/>
            <a:ext cx="1214446" cy="1238259"/>
          </a:xfrm>
          <a:prstGeom prst="rect">
            <a:avLst/>
          </a:prstGeom>
        </p:spPr>
      </p:pic>
      <p:pic>
        <p:nvPicPr>
          <p:cNvPr id="5" name="Picture 4" descr="imgres1.png"/>
          <p:cNvPicPr>
            <a:picLocks noChangeAspect="1"/>
          </p:cNvPicPr>
          <p:nvPr/>
        </p:nvPicPr>
        <p:blipFill>
          <a:blip r:embed="rId3" cstate="print"/>
          <a:stretch>
            <a:fillRect/>
          </a:stretch>
        </p:blipFill>
        <p:spPr>
          <a:xfrm>
            <a:off x="3357554" y="3429000"/>
            <a:ext cx="2071702" cy="826353"/>
          </a:xfrm>
          <a:prstGeom prst="rect">
            <a:avLst/>
          </a:prstGeom>
        </p:spPr>
      </p:pic>
      <p:pic>
        <p:nvPicPr>
          <p:cNvPr id="7" name="Picture 6" descr="unnamed.jpg"/>
          <p:cNvPicPr>
            <a:picLocks noChangeAspect="1"/>
          </p:cNvPicPr>
          <p:nvPr/>
        </p:nvPicPr>
        <p:blipFill>
          <a:blip r:embed="rId4" cstate="print"/>
          <a:stretch>
            <a:fillRect/>
          </a:stretch>
        </p:blipFill>
        <p:spPr>
          <a:xfrm>
            <a:off x="7643834" y="285728"/>
            <a:ext cx="1300829" cy="12144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936104"/>
          </a:xfrm>
          <a:solidFill>
            <a:schemeClr val="accent2">
              <a:lumMod val="60000"/>
              <a:lumOff val="40000"/>
            </a:schemeClr>
          </a:solidFill>
        </p:spPr>
        <p:txBody>
          <a:bodyPr>
            <a:noAutofit/>
          </a:bodyPr>
          <a:lstStyle/>
          <a:p>
            <a:pPr algn="l"/>
            <a:r>
              <a:rPr lang="en-US" sz="2800" b="1" i="1" dirty="0"/>
              <a:t>Correct answer c: Maria and Sebastian (74%)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 2</a:t>
            </a:r>
            <a:endParaRPr lang="el-GR" sz="28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151307"/>
            <a:ext cx="8101323" cy="4173763"/>
          </a:xfrm>
          <a:prstGeom prst="rect">
            <a:avLst/>
          </a:prstGeom>
          <a:ln>
            <a:solidFill>
              <a:schemeClr val="tx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90269"/>
            <a:ext cx="8229600" cy="1350482"/>
          </a:xfrm>
          <a:solidFill>
            <a:schemeClr val="accent2">
              <a:lumMod val="60000"/>
              <a:lumOff val="40000"/>
            </a:schemeClr>
          </a:solidFill>
        </p:spPr>
        <p:txBody>
          <a:bodyPr>
            <a:noAutofit/>
          </a:bodyPr>
          <a:lstStyle/>
          <a:p>
            <a:pPr algn="l"/>
            <a:r>
              <a:rPr lang="en-US" sz="2800" b="1" i="1" dirty="0"/>
              <a:t>Correct answer c : Farris was a Syrian refugee. 88,4%</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 3</a:t>
            </a:r>
            <a:endParaRPr lang="el-GR" sz="28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843" y="2492896"/>
            <a:ext cx="8143370" cy="3906077"/>
          </a:xfrm>
          <a:prstGeom prst="rect">
            <a:avLst/>
          </a:prstGeom>
          <a:ln>
            <a:solidFill>
              <a:schemeClr val="tx1"/>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278474"/>
          </a:xfrm>
          <a:solidFill>
            <a:schemeClr val="accent2">
              <a:lumMod val="60000"/>
              <a:lumOff val="40000"/>
            </a:schemeClr>
          </a:solidFill>
        </p:spPr>
        <p:txBody>
          <a:bodyPr>
            <a:noAutofit/>
          </a:bodyPr>
          <a:lstStyle/>
          <a:p>
            <a:r>
              <a:rPr lang="en-US" sz="2800" b="1" i="1" dirty="0"/>
              <a:t>Correct answer a : On a bus. (84,4%) </a:t>
            </a:r>
            <a:br>
              <a:rPr lang="en-US" sz="2800" b="1" i="1" dirty="0"/>
            </a:br>
            <a:r>
              <a:rPr lang="en-US" sz="2800" b="1" i="1" dirty="0"/>
              <a:t>(was it accidental or on purpose?)</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 4</a:t>
            </a:r>
            <a:endParaRPr lang="el-GR" sz="28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493677"/>
            <a:ext cx="7992888" cy="3904835"/>
          </a:xfrm>
          <a:prstGeom prst="rect">
            <a:avLst/>
          </a:prstGeom>
          <a:ln>
            <a:solidFill>
              <a:schemeClr val="tx1"/>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630402"/>
          </a:xfrm>
          <a:solidFill>
            <a:schemeClr val="accent2">
              <a:lumMod val="60000"/>
              <a:lumOff val="40000"/>
            </a:schemeClr>
          </a:solidFill>
        </p:spPr>
        <p:txBody>
          <a:bodyPr>
            <a:noAutofit/>
          </a:bodyPr>
          <a:lstStyle/>
          <a:p>
            <a:pPr algn="l"/>
            <a:r>
              <a:rPr lang="en-US" sz="2800" b="1" i="1" dirty="0"/>
              <a:t>Correct answer c:  In a deserted old airplane (62,5%)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 5</a:t>
            </a:r>
            <a:endParaRPr lang="el-GR" sz="28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1" y="2103214"/>
            <a:ext cx="8710954" cy="4138014"/>
          </a:xfrm>
          <a:prstGeom prst="rect">
            <a:avLst/>
          </a:prstGeom>
          <a:ln>
            <a:solidFill>
              <a:schemeClr val="tx1"/>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51824"/>
            <a:ext cx="8229600" cy="820992"/>
          </a:xfrm>
          <a:solidFill>
            <a:schemeClr val="accent2">
              <a:lumMod val="60000"/>
              <a:lumOff val="40000"/>
            </a:schemeClr>
          </a:solidFill>
        </p:spPr>
        <p:txBody>
          <a:bodyPr>
            <a:noAutofit/>
          </a:bodyPr>
          <a:lstStyle/>
          <a:p>
            <a:r>
              <a:rPr lang="en-US" sz="2800" b="1" i="1" dirty="0"/>
              <a:t>Correct answer c: </a:t>
            </a:r>
            <a:br>
              <a:rPr lang="en-US" sz="2800" b="1" i="1" dirty="0"/>
            </a:br>
            <a:r>
              <a:rPr lang="en-US" sz="2800" b="1" i="1" dirty="0"/>
              <a:t>A picture of the Ancient Greek God Eros (71,9%)</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 6</a:t>
            </a:r>
            <a:endParaRPr lang="el-GR" sz="2800" b="1"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132856"/>
            <a:ext cx="8834581" cy="4009932"/>
          </a:xfrm>
          <a:prstGeom prst="rect">
            <a:avLst/>
          </a:prstGeom>
          <a:ln>
            <a:solidFill>
              <a:schemeClr val="tx1"/>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10" y="984314"/>
            <a:ext cx="7076412" cy="774418"/>
          </a:xfrm>
          <a:solidFill>
            <a:schemeClr val="accent2">
              <a:lumMod val="60000"/>
              <a:lumOff val="40000"/>
            </a:schemeClr>
          </a:solidFill>
        </p:spPr>
        <p:txBody>
          <a:bodyPr>
            <a:noAutofit/>
          </a:bodyPr>
          <a:lstStyle/>
          <a:p>
            <a:pPr algn="l"/>
            <a:r>
              <a:rPr lang="en-US" sz="2800" b="1" i="1" dirty="0"/>
              <a:t>Correct answer a: He disgusted them (90,6%)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 7</a:t>
            </a:r>
            <a:endParaRPr lang="el-GR" sz="28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986197"/>
            <a:ext cx="8622392" cy="4329806"/>
          </a:xfrm>
          <a:prstGeom prst="rect">
            <a:avLst/>
          </a:prstGeom>
          <a:ln>
            <a:solidFill>
              <a:schemeClr val="tx1"/>
            </a:solid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182" y="1147585"/>
            <a:ext cx="4680520" cy="774418"/>
          </a:xfrm>
          <a:solidFill>
            <a:schemeClr val="accent2">
              <a:lumMod val="60000"/>
              <a:lumOff val="40000"/>
            </a:schemeClr>
          </a:solidFill>
        </p:spPr>
        <p:txBody>
          <a:bodyPr>
            <a:noAutofit/>
          </a:bodyPr>
          <a:lstStyle/>
          <a:p>
            <a:pPr algn="l"/>
            <a:r>
              <a:rPr lang="en-US" sz="2800" b="1" i="1" dirty="0"/>
              <a:t>Correct answer a: Yes (93,8%)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8</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80" y="2132856"/>
            <a:ext cx="8727798" cy="4394162"/>
          </a:xfrm>
          <a:prstGeom prst="rect">
            <a:avLst/>
          </a:prstGeom>
          <a:ln>
            <a:solidFill>
              <a:schemeClr val="tx1"/>
            </a:solid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20341"/>
            <a:ext cx="8229600" cy="774418"/>
          </a:xfrm>
          <a:solidFill>
            <a:schemeClr val="accent2">
              <a:lumMod val="60000"/>
              <a:lumOff val="40000"/>
            </a:schemeClr>
          </a:solidFill>
        </p:spPr>
        <p:txBody>
          <a:bodyPr>
            <a:noAutofit/>
          </a:bodyPr>
          <a:lstStyle/>
          <a:p>
            <a:pPr algn="l"/>
            <a:r>
              <a:rPr lang="en-US" sz="2800" b="1" i="1" dirty="0"/>
              <a:t>Correct answer b: Her demand to stop smoking(81,3%) </a:t>
            </a:r>
            <a:endParaRPr lang="el-GR" sz="2800" b="1" i="1" dirty="0"/>
          </a:p>
        </p:txBody>
      </p:sp>
      <p:sp>
        <p:nvSpPr>
          <p:cNvPr id="3" name="TextBox 2"/>
          <p:cNvSpPr txBox="1"/>
          <p:nvPr/>
        </p:nvSpPr>
        <p:spPr>
          <a:xfrm>
            <a:off x="1835696" y="597121"/>
            <a:ext cx="5072098" cy="523220"/>
          </a:xfrm>
          <a:prstGeom prst="rect">
            <a:avLst/>
          </a:prstGeom>
          <a:noFill/>
        </p:spPr>
        <p:txBody>
          <a:bodyPr wrap="square" rtlCol="0">
            <a:spAutoFit/>
          </a:bodyPr>
          <a:lstStyle/>
          <a:p>
            <a:pPr algn="ctr"/>
            <a:r>
              <a:rPr lang="en-US" sz="2800" b="1" dirty="0"/>
              <a:t>Question</a:t>
            </a:r>
            <a:r>
              <a:rPr lang="en-US" sz="2400" b="1" dirty="0"/>
              <a:t> 9</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133" y="2060848"/>
            <a:ext cx="8461401" cy="4458021"/>
          </a:xfrm>
          <a:prstGeom prst="rect">
            <a:avLst/>
          </a:prstGeom>
          <a:ln>
            <a:solidFill>
              <a:schemeClr val="tx1"/>
            </a:solid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1124744"/>
            <a:ext cx="4143974" cy="702410"/>
          </a:xfrm>
          <a:solidFill>
            <a:schemeClr val="accent2">
              <a:lumMod val="60000"/>
              <a:lumOff val="40000"/>
            </a:schemeClr>
          </a:solidFill>
        </p:spPr>
        <p:txBody>
          <a:bodyPr>
            <a:noAutofit/>
          </a:bodyPr>
          <a:lstStyle/>
          <a:p>
            <a:pPr algn="l"/>
            <a:r>
              <a:rPr lang="en-US" sz="2800" b="1" i="1" dirty="0"/>
              <a:t>Correct answer b :(68,8%)</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10</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348880"/>
            <a:ext cx="8566671" cy="4003582"/>
          </a:xfrm>
          <a:prstGeom prst="rect">
            <a:avLst/>
          </a:prstGeom>
          <a:ln>
            <a:solidFill>
              <a:schemeClr val="tx1"/>
            </a:solid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51824"/>
            <a:ext cx="8229600" cy="1181032"/>
          </a:xfrm>
        </p:spPr>
        <p:txBody>
          <a:bodyPr>
            <a:noAutofit/>
          </a:bodyPr>
          <a:lstStyle/>
          <a:p>
            <a:pPr algn="l"/>
            <a:r>
              <a:rPr lang="en-US" sz="2800" b="1" i="1" dirty="0"/>
              <a:t>Correct answer c: </a:t>
            </a:r>
            <a:br>
              <a:rPr lang="en-US" sz="2800" b="1" i="1" dirty="0"/>
            </a:br>
            <a:r>
              <a:rPr lang="en-US" sz="2800" b="1" i="1" dirty="0"/>
              <a:t>Senior executor/manager/businesswoman assigned with purging of the company (59,4%)</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11</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117" y="2276872"/>
            <a:ext cx="8660749" cy="41761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54149"/>
            <a:ext cx="7772400" cy="1110755"/>
          </a:xfrm>
        </p:spPr>
        <p:txBody>
          <a:bodyPr>
            <a:normAutofit fontScale="90000"/>
          </a:bodyPr>
          <a:lstStyle/>
          <a:p>
            <a:br>
              <a:rPr lang="en-US" sz="2400" dirty="0"/>
            </a:br>
            <a:r>
              <a:rPr lang="en-US" sz="2400" dirty="0">
                <a:latin typeface="Comic Sans MS" panose="030F0702030302020204" pitchFamily="66" charset="0"/>
              </a:rPr>
              <a:t>32 students answered the questionnaire about the Greek film. </a:t>
            </a:r>
            <a:br>
              <a:rPr lang="en-US" sz="2400" dirty="0">
                <a:latin typeface="Comic Sans MS" panose="030F0702030302020204" pitchFamily="66" charset="0"/>
              </a:rPr>
            </a:br>
            <a:br>
              <a:rPr lang="en-US" sz="2400" dirty="0">
                <a:latin typeface="Comic Sans MS" panose="030F0702030302020204" pitchFamily="66" charset="0"/>
              </a:rPr>
            </a:br>
            <a:endParaRPr lang="el-GR" sz="2400" dirty="0">
              <a:latin typeface="Comic Sans MS" panose="030F0702030302020204" pitchFamily="66" charset="0"/>
            </a:endParaRPr>
          </a:p>
        </p:txBody>
      </p:sp>
      <p:sp>
        <p:nvSpPr>
          <p:cNvPr id="4" name="Rectangle 3"/>
          <p:cNvSpPr/>
          <p:nvPr/>
        </p:nvSpPr>
        <p:spPr>
          <a:xfrm>
            <a:off x="2000232" y="500042"/>
            <a:ext cx="5452005" cy="954107"/>
          </a:xfrm>
          <a:prstGeom prst="rect">
            <a:avLst/>
          </a:prstGeom>
        </p:spPr>
        <p:txBody>
          <a:bodyPr wrap="square">
            <a:spAutoFit/>
          </a:bodyPr>
          <a:lstStyle/>
          <a:p>
            <a:r>
              <a:rPr lang="en-US" sz="2800" i="1" dirty="0">
                <a:latin typeface="Arial Rounded MT Bold" pitchFamily="34" charset="0"/>
              </a:rPr>
              <a:t>“</a:t>
            </a:r>
            <a:r>
              <a:rPr lang="en-US" sz="2800" b="1" i="1" dirty="0">
                <a:latin typeface="Arial Rounded MT Bold" pitchFamily="34" charset="0"/>
              </a:rPr>
              <a:t>Another world (worlds apart) </a:t>
            </a:r>
          </a:p>
          <a:p>
            <a:r>
              <a:rPr lang="en-US" sz="2800" b="1" i="1" dirty="0">
                <a:latin typeface="Arial Rounded MT Bold" pitchFamily="34" charset="0"/>
              </a:rPr>
              <a:t>by </a:t>
            </a:r>
            <a:r>
              <a:rPr lang="en-US" sz="2800" b="1" i="1" dirty="0" err="1">
                <a:latin typeface="Arial Rounded MT Bold" pitchFamily="34" charset="0"/>
              </a:rPr>
              <a:t>Christoforos</a:t>
            </a:r>
            <a:r>
              <a:rPr lang="en-US" sz="2800" b="1" i="1" dirty="0">
                <a:latin typeface="Arial Rounded MT Bold" pitchFamily="34" charset="0"/>
              </a:rPr>
              <a:t> </a:t>
            </a:r>
            <a:r>
              <a:rPr lang="en-US" sz="2800" b="1" i="1" dirty="0" err="1">
                <a:latin typeface="Arial Rounded MT Bold" pitchFamily="34" charset="0"/>
              </a:rPr>
              <a:t>Papakaliatis</a:t>
            </a:r>
            <a:endParaRPr lang="el-GR" sz="2800" dirty="0"/>
          </a:p>
        </p:txBody>
      </p:sp>
      <p:pic>
        <p:nvPicPr>
          <p:cNvPr id="5" name="Picture 4" descr="imgres1.jpg"/>
          <p:cNvPicPr>
            <a:picLocks noChangeAspect="1"/>
          </p:cNvPicPr>
          <p:nvPr/>
        </p:nvPicPr>
        <p:blipFill>
          <a:blip r:embed="rId2" cstate="print"/>
          <a:stretch>
            <a:fillRect/>
          </a:stretch>
        </p:blipFill>
        <p:spPr>
          <a:xfrm>
            <a:off x="777968" y="2813427"/>
            <a:ext cx="2219980" cy="3336035"/>
          </a:xfrm>
          <a:prstGeom prst="rect">
            <a:avLst/>
          </a:prstGeom>
          <a:ln>
            <a:solidFill>
              <a:schemeClr val="bg1"/>
            </a:solidFill>
          </a:ln>
        </p:spPr>
      </p:pic>
      <p:pic>
        <p:nvPicPr>
          <p:cNvPr id="6" name="Picture 5" descr="imgres3.jpg"/>
          <p:cNvPicPr>
            <a:picLocks noChangeAspect="1"/>
          </p:cNvPicPr>
          <p:nvPr/>
        </p:nvPicPr>
        <p:blipFill>
          <a:blip r:embed="rId3" cstate="print"/>
          <a:stretch>
            <a:fillRect/>
          </a:stretch>
        </p:blipFill>
        <p:spPr>
          <a:xfrm>
            <a:off x="3347864" y="2132856"/>
            <a:ext cx="2298885" cy="4372113"/>
          </a:xfrm>
          <a:prstGeom prst="rect">
            <a:avLst/>
          </a:prstGeom>
          <a:ln>
            <a:solidFill>
              <a:schemeClr val="bg1"/>
            </a:solidFill>
          </a:ln>
        </p:spPr>
      </p:pic>
      <p:pic>
        <p:nvPicPr>
          <p:cNvPr id="7" name="Picture 6" descr="images2.jpg"/>
          <p:cNvPicPr>
            <a:picLocks noChangeAspect="1"/>
          </p:cNvPicPr>
          <p:nvPr/>
        </p:nvPicPr>
        <p:blipFill>
          <a:blip r:embed="rId4" cstate="print"/>
          <a:stretch>
            <a:fillRect/>
          </a:stretch>
        </p:blipFill>
        <p:spPr>
          <a:xfrm>
            <a:off x="5834292" y="3717033"/>
            <a:ext cx="2950600" cy="1963490"/>
          </a:xfrm>
          <a:prstGeom prst="rect">
            <a:avLst/>
          </a:prstGeom>
          <a:ln>
            <a:solidFill>
              <a:schemeClr val="bg1"/>
            </a:solid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14422"/>
            <a:ext cx="8229600" cy="630402"/>
          </a:xfrm>
        </p:spPr>
        <p:txBody>
          <a:bodyPr>
            <a:noAutofit/>
          </a:bodyPr>
          <a:lstStyle/>
          <a:p>
            <a:pPr algn="l"/>
            <a:r>
              <a:rPr lang="en-US" sz="2800" b="1" i="1" dirty="0"/>
              <a:t>Correct answer b :  Absolutely not (53,1%)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12</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492896"/>
            <a:ext cx="8540086" cy="396716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834" y="1124744"/>
            <a:ext cx="8229600" cy="774418"/>
          </a:xfrm>
          <a:solidFill>
            <a:schemeClr val="accent2">
              <a:lumMod val="60000"/>
              <a:lumOff val="40000"/>
            </a:schemeClr>
          </a:solidFill>
        </p:spPr>
        <p:txBody>
          <a:bodyPr>
            <a:noAutofit/>
          </a:bodyPr>
          <a:lstStyle/>
          <a:p>
            <a:pPr algn="l"/>
            <a:r>
              <a:rPr lang="en-US" sz="2800" b="1" i="1" dirty="0"/>
              <a:t>Correct answer a: Tough, </a:t>
            </a:r>
            <a:r>
              <a:rPr lang="en-US" sz="2800" b="1" i="1" dirty="0" err="1"/>
              <a:t>cold,austere</a:t>
            </a:r>
            <a:r>
              <a:rPr lang="en-US" sz="2800" b="1" i="1" dirty="0"/>
              <a:t>, organized, focused on her job. (75%)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13</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834" y="2492896"/>
            <a:ext cx="8175521" cy="3890831"/>
          </a:xfrm>
          <a:prstGeom prst="rect">
            <a:avLst/>
          </a:prstGeom>
          <a:ln>
            <a:solidFill>
              <a:schemeClr val="tx1"/>
            </a:solid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45" y="1052736"/>
            <a:ext cx="8229600" cy="1278474"/>
          </a:xfrm>
          <a:solidFill>
            <a:schemeClr val="accent2">
              <a:lumMod val="60000"/>
              <a:lumOff val="40000"/>
            </a:schemeClr>
          </a:solidFill>
        </p:spPr>
        <p:txBody>
          <a:bodyPr>
            <a:noAutofit/>
          </a:bodyPr>
          <a:lstStyle/>
          <a:p>
            <a:pPr algn="l"/>
            <a:r>
              <a:rPr lang="en-US" sz="2800" b="1" i="1" dirty="0"/>
              <a:t>Correct answer b:  She is totally scolding, criticizing and abrupt, telling him that she thinks he is handling his affairs the wrong way. (59,4%)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14</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708920"/>
            <a:ext cx="8379589" cy="3773829"/>
          </a:xfrm>
          <a:prstGeom prst="rect">
            <a:avLst/>
          </a:prstGeom>
          <a:ln>
            <a:solidFill>
              <a:schemeClr val="tx1"/>
            </a:solid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214422"/>
            <a:ext cx="7024294" cy="702410"/>
          </a:xfrm>
          <a:solidFill>
            <a:schemeClr val="accent2">
              <a:lumMod val="60000"/>
              <a:lumOff val="40000"/>
            </a:schemeClr>
          </a:solidFill>
        </p:spPr>
        <p:txBody>
          <a:bodyPr>
            <a:noAutofit/>
          </a:bodyPr>
          <a:lstStyle/>
          <a:p>
            <a:pPr algn="l"/>
            <a:r>
              <a:rPr lang="en-US" sz="2800" b="1" i="1" dirty="0"/>
              <a:t>Correct answer c:    Daphne’s mother (59,4%)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15</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179430"/>
            <a:ext cx="8629612" cy="4314806"/>
          </a:xfrm>
          <a:prstGeom prst="rect">
            <a:avLst/>
          </a:prstGeom>
          <a:ln>
            <a:solidFill>
              <a:schemeClr val="tx1"/>
            </a:solid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7" y="1052736"/>
            <a:ext cx="8447214" cy="1638514"/>
          </a:xfrm>
          <a:solidFill>
            <a:schemeClr val="accent2">
              <a:lumMod val="60000"/>
              <a:lumOff val="40000"/>
            </a:schemeClr>
          </a:solidFill>
        </p:spPr>
        <p:txBody>
          <a:bodyPr>
            <a:noAutofit/>
          </a:bodyPr>
          <a:lstStyle/>
          <a:p>
            <a:pPr algn="l"/>
            <a:r>
              <a:rPr lang="en-US" sz="2800" b="1" i="1" dirty="0"/>
              <a:t>Correct answer a:    His shops had been robbed again and again and he has lost all his property. He is accusing Immigrants and refugees for every misfortune of his (81,3%)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16</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7" y="2924944"/>
            <a:ext cx="8473147" cy="35494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14422"/>
            <a:ext cx="8229600" cy="702410"/>
          </a:xfrm>
          <a:solidFill>
            <a:schemeClr val="accent2">
              <a:lumMod val="60000"/>
              <a:lumOff val="40000"/>
            </a:schemeClr>
          </a:solidFill>
        </p:spPr>
        <p:txBody>
          <a:bodyPr>
            <a:noAutofit/>
          </a:bodyPr>
          <a:lstStyle/>
          <a:p>
            <a:pPr algn="l"/>
            <a:r>
              <a:rPr lang="en-US" sz="2800" b="1" i="1" dirty="0"/>
              <a:t>Correct answer b: No, she is ashamed of him (84,4%)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17</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257" y="2492896"/>
            <a:ext cx="8645153" cy="3870213"/>
          </a:xfrm>
          <a:prstGeom prst="rect">
            <a:avLst/>
          </a:prstGeom>
          <a:ln>
            <a:solidFill>
              <a:schemeClr val="tx1"/>
            </a:solid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14422"/>
            <a:ext cx="8229600" cy="702410"/>
          </a:xfrm>
          <a:solidFill>
            <a:schemeClr val="accent2">
              <a:lumMod val="60000"/>
              <a:lumOff val="40000"/>
            </a:schemeClr>
          </a:solidFill>
        </p:spPr>
        <p:txBody>
          <a:bodyPr>
            <a:noAutofit/>
          </a:bodyPr>
          <a:lstStyle/>
          <a:p>
            <a:pPr algn="l"/>
            <a:r>
              <a:rPr lang="en-US" sz="2800" b="1" i="1" dirty="0"/>
              <a:t>Correct answer b:    Germany (78,1%)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18</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208330"/>
            <a:ext cx="7960398" cy="4233970"/>
          </a:xfrm>
          <a:prstGeom prst="rect">
            <a:avLst/>
          </a:prstGeom>
          <a:ln>
            <a:solidFill>
              <a:schemeClr val="tx1"/>
            </a:solid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52736"/>
            <a:ext cx="8229600" cy="1728192"/>
          </a:xfrm>
          <a:solidFill>
            <a:srgbClr val="FF0000"/>
          </a:solidFill>
        </p:spPr>
        <p:txBody>
          <a:bodyPr>
            <a:noAutofit/>
          </a:bodyPr>
          <a:lstStyle/>
          <a:p>
            <a:r>
              <a:rPr lang="en-US" sz="2800" b="1" i="1" dirty="0"/>
              <a:t>Correct answer c:   Historian (43,8%) </a:t>
            </a:r>
            <a:br>
              <a:rPr lang="en-US" sz="2800" b="1" i="1" dirty="0"/>
            </a:br>
            <a:r>
              <a:rPr lang="en-US" sz="2800" dirty="0"/>
              <a:t>This is the only question that students’ majority lost. It is because we find Sebastian working in a library so we mistook his profession. </a:t>
            </a:r>
            <a:endParaRPr lang="el-GR" sz="2800" dirty="0"/>
          </a:p>
        </p:txBody>
      </p:sp>
      <p:sp>
        <p:nvSpPr>
          <p:cNvPr id="3" name="TextBox 2"/>
          <p:cNvSpPr txBox="1"/>
          <p:nvPr/>
        </p:nvSpPr>
        <p:spPr>
          <a:xfrm>
            <a:off x="1571604" y="428604"/>
            <a:ext cx="5072098" cy="461665"/>
          </a:xfrm>
          <a:prstGeom prst="rect">
            <a:avLst/>
          </a:prstGeom>
          <a:noFill/>
        </p:spPr>
        <p:txBody>
          <a:bodyPr wrap="square" rtlCol="0">
            <a:spAutoFit/>
          </a:bodyPr>
          <a:lstStyle/>
          <a:p>
            <a:pPr algn="ctr"/>
            <a:r>
              <a:rPr lang="en-US" sz="2400" b="1" dirty="0"/>
              <a:t>Question 19</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3" y="2924658"/>
            <a:ext cx="6840760" cy="3662583"/>
          </a:xfrm>
          <a:prstGeom prst="rect">
            <a:avLst/>
          </a:prstGeom>
          <a:ln>
            <a:solidFill>
              <a:schemeClr val="tx1"/>
            </a:solid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14422"/>
            <a:ext cx="8229600" cy="990442"/>
          </a:xfrm>
          <a:solidFill>
            <a:schemeClr val="accent2">
              <a:lumMod val="60000"/>
              <a:lumOff val="40000"/>
            </a:schemeClr>
          </a:solidFill>
        </p:spPr>
        <p:txBody>
          <a:bodyPr>
            <a:noAutofit/>
          </a:bodyPr>
          <a:lstStyle/>
          <a:p>
            <a:pPr algn="l"/>
            <a:r>
              <a:rPr lang="en-US" sz="2800" b="1" i="1" dirty="0"/>
              <a:t>Dominant answer “yes”. (93,8%) This is encouraging!!</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20</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033" y="2564904"/>
            <a:ext cx="8253127" cy="3901479"/>
          </a:xfrm>
          <a:prstGeom prst="rect">
            <a:avLst/>
          </a:prstGeom>
          <a:ln>
            <a:solidFill>
              <a:schemeClr val="tx1"/>
            </a:solid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739" y="1109176"/>
            <a:ext cx="7852188" cy="1523402"/>
          </a:xfrm>
          <a:solidFill>
            <a:schemeClr val="accent2">
              <a:lumMod val="60000"/>
              <a:lumOff val="40000"/>
            </a:schemeClr>
          </a:solidFill>
        </p:spPr>
        <p:txBody>
          <a:bodyPr>
            <a:noAutofit/>
          </a:bodyPr>
          <a:lstStyle/>
          <a:p>
            <a:pPr algn="l"/>
            <a:r>
              <a:rPr lang="en-US" sz="2000" b="1" i="1" dirty="0"/>
              <a:t>Dominant answer “b”. (46,9%). She was right to follow her heart. </a:t>
            </a:r>
            <a:br>
              <a:rPr lang="en-US" sz="2000" b="1" i="1" dirty="0"/>
            </a:br>
            <a:r>
              <a:rPr lang="en-US" sz="2000" b="1" i="1" dirty="0"/>
              <a:t>The second option  is “c” (37,5%). It seems that it isn’t so easy to decide whether that was the right thing for Daphne </a:t>
            </a:r>
            <a:r>
              <a:rPr lang="en-US" sz="2000" b="1" i="1" dirty="0">
                <a:solidFill>
                  <a:prstClr val="black"/>
                </a:solidFill>
              </a:rPr>
              <a:t>to do </a:t>
            </a:r>
            <a:r>
              <a:rPr lang="en-US" sz="2000" b="1" i="1" dirty="0"/>
              <a:t>.</a:t>
            </a:r>
            <a:br>
              <a:rPr lang="en-US" sz="2000" b="1" i="1" dirty="0"/>
            </a:br>
            <a:r>
              <a:rPr lang="en-US" sz="2000" b="1" i="1" dirty="0"/>
              <a:t>Only a little minority thinks that it was wrong for </a:t>
            </a:r>
            <a:r>
              <a:rPr lang="en-US" sz="2000" b="1" i="1" dirty="0" err="1"/>
              <a:t>Dafne</a:t>
            </a:r>
            <a:r>
              <a:rPr lang="en-US" sz="2000" b="1" i="1" dirty="0"/>
              <a:t> to have a relationship with Farris (15,6%)</a:t>
            </a:r>
            <a:endParaRPr lang="el-GR" sz="20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21</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846" y="2789930"/>
            <a:ext cx="8013973" cy="3658063"/>
          </a:xfrm>
          <a:prstGeom prst="rect">
            <a:avLst/>
          </a:prstGeom>
          <a:ln>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900153"/>
            <a:ext cx="6192688" cy="1903413"/>
          </a:xfrm>
        </p:spPr>
        <p:txBody>
          <a:bodyPr>
            <a:normAutofit fontScale="90000"/>
          </a:bodyPr>
          <a:lstStyle/>
          <a:p>
            <a:pPr algn="l"/>
            <a:br>
              <a:rPr lang="en-US" sz="2400" dirty="0"/>
            </a:br>
            <a:br>
              <a:rPr lang="en-US" sz="2400" dirty="0"/>
            </a:br>
            <a:r>
              <a:rPr lang="en-US" sz="2400" dirty="0"/>
              <a:t>34,4% of the answers were given by Latvian students</a:t>
            </a:r>
            <a:br>
              <a:rPr lang="en-US" sz="2400" dirty="0"/>
            </a:br>
            <a:r>
              <a:rPr lang="en-US" sz="2400" dirty="0"/>
              <a:t>34,4% of the answers were given by Greek students</a:t>
            </a:r>
            <a:br>
              <a:rPr lang="en-US" sz="2400" dirty="0"/>
            </a:br>
            <a:r>
              <a:rPr lang="en-US" sz="2400" dirty="0"/>
              <a:t>28,1% of the answers were given by Czech students</a:t>
            </a:r>
            <a:br>
              <a:rPr lang="en-US" sz="2400" dirty="0"/>
            </a:br>
            <a:r>
              <a:rPr lang="en-US" sz="2400" dirty="0"/>
              <a:t>the rest percentage of the answers were given other nationalities.</a:t>
            </a:r>
            <a:br>
              <a:rPr lang="en-US" sz="2400" dirty="0"/>
            </a:br>
            <a:br>
              <a:rPr lang="en-US" sz="2400" dirty="0"/>
            </a:br>
            <a:endParaRPr lang="el-GR" sz="2400" dirty="0"/>
          </a:p>
        </p:txBody>
      </p:sp>
      <p:sp>
        <p:nvSpPr>
          <p:cNvPr id="4" name="Rectangle 3"/>
          <p:cNvSpPr/>
          <p:nvPr/>
        </p:nvSpPr>
        <p:spPr>
          <a:xfrm>
            <a:off x="2411759" y="500042"/>
            <a:ext cx="4248473" cy="523220"/>
          </a:xfrm>
          <a:prstGeom prst="rect">
            <a:avLst/>
          </a:prstGeom>
          <a:solidFill>
            <a:schemeClr val="accent2">
              <a:lumMod val="75000"/>
            </a:schemeClr>
          </a:solidFill>
        </p:spPr>
        <p:txBody>
          <a:bodyPr wrap="square">
            <a:spAutoFit/>
          </a:bodyPr>
          <a:lstStyle/>
          <a:p>
            <a:r>
              <a:rPr lang="en-US" sz="2800" i="1" dirty="0">
                <a:latin typeface="Arial Rounded MT Bold" pitchFamily="34" charset="0"/>
              </a:rPr>
              <a:t>Participants’ nationality</a:t>
            </a:r>
            <a:endParaRPr lang="el-GR" sz="2800"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708920"/>
            <a:ext cx="6752895" cy="3829999"/>
          </a:xfrm>
          <a:prstGeom prst="rect">
            <a:avLst/>
          </a:prstGeom>
        </p:spPr>
      </p:pic>
    </p:spTree>
    <p:extLst>
      <p:ext uri="{BB962C8B-B14F-4D97-AF65-F5344CB8AC3E}">
        <p14:creationId xmlns:p14="http://schemas.microsoft.com/office/powerpoint/2010/main" val="892080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422490"/>
          </a:xfrm>
          <a:solidFill>
            <a:schemeClr val="accent2">
              <a:lumMod val="60000"/>
              <a:lumOff val="40000"/>
            </a:schemeClr>
          </a:solidFill>
        </p:spPr>
        <p:txBody>
          <a:bodyPr>
            <a:noAutofit/>
          </a:bodyPr>
          <a:lstStyle/>
          <a:p>
            <a:pPr algn="l"/>
            <a:r>
              <a:rPr lang="en-US" sz="2800" b="1" i="1" dirty="0"/>
              <a:t>Dominant answer “b”: Risk for losing their life by terrorists during war conflicts, if they stay behind in their country. (87,5%)</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22</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951" y="2755215"/>
            <a:ext cx="8102785" cy="3624031"/>
          </a:xfrm>
          <a:prstGeom prst="rect">
            <a:avLst/>
          </a:prstGeom>
          <a:ln>
            <a:solidFill>
              <a:schemeClr val="tx1"/>
            </a:solid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229600" cy="1166969"/>
          </a:xfrm>
          <a:solidFill>
            <a:schemeClr val="accent2">
              <a:lumMod val="60000"/>
              <a:lumOff val="40000"/>
            </a:schemeClr>
          </a:solidFill>
        </p:spPr>
        <p:txBody>
          <a:bodyPr>
            <a:noAutofit/>
          </a:bodyPr>
          <a:lstStyle/>
          <a:p>
            <a:r>
              <a:rPr lang="en-US" sz="2800" b="1" i="1" dirty="0"/>
              <a:t>The pictures speak themselves! </a:t>
            </a:r>
            <a:br>
              <a:rPr lang="en-US" sz="2800" b="1" i="1" dirty="0"/>
            </a:br>
            <a:r>
              <a:rPr lang="en-US" sz="2400" b="1" i="1" dirty="0"/>
              <a:t>No need for explanation. Not an ideal place to live. Rather an ideal place to die.</a:t>
            </a:r>
            <a:endParaRPr lang="el-GR" sz="24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22</a:t>
            </a:r>
            <a:endParaRPr lang="el-GR" sz="2400" b="1" dirty="0"/>
          </a:p>
        </p:txBody>
      </p:sp>
      <p:pic>
        <p:nvPicPr>
          <p:cNvPr id="4" name="Picture 3" descr="images7.jpg"/>
          <p:cNvPicPr>
            <a:picLocks noChangeAspect="1"/>
          </p:cNvPicPr>
          <p:nvPr/>
        </p:nvPicPr>
        <p:blipFill>
          <a:blip r:embed="rId2" cstate="print"/>
          <a:stretch>
            <a:fillRect/>
          </a:stretch>
        </p:blipFill>
        <p:spPr>
          <a:xfrm>
            <a:off x="473415" y="2288734"/>
            <a:ext cx="3455643" cy="2009914"/>
          </a:xfrm>
          <a:prstGeom prst="rect">
            <a:avLst/>
          </a:prstGeom>
          <a:ln>
            <a:solidFill>
              <a:schemeClr val="tx1"/>
            </a:solidFill>
          </a:ln>
        </p:spPr>
      </p:pic>
      <p:pic>
        <p:nvPicPr>
          <p:cNvPr id="5" name="Picture 4" descr="images8.jpg"/>
          <p:cNvPicPr>
            <a:picLocks noChangeAspect="1"/>
          </p:cNvPicPr>
          <p:nvPr/>
        </p:nvPicPr>
        <p:blipFill>
          <a:blip r:embed="rId3" cstate="print"/>
          <a:stretch>
            <a:fillRect/>
          </a:stretch>
        </p:blipFill>
        <p:spPr>
          <a:xfrm>
            <a:off x="4929191" y="2428868"/>
            <a:ext cx="3429024" cy="1878607"/>
          </a:xfrm>
          <a:prstGeom prst="rect">
            <a:avLst/>
          </a:prstGeom>
          <a:ln>
            <a:solidFill>
              <a:schemeClr val="tx1"/>
            </a:solidFill>
          </a:ln>
        </p:spPr>
      </p:pic>
      <p:pic>
        <p:nvPicPr>
          <p:cNvPr id="6" name="Picture 5" descr="imgres5.jpg"/>
          <p:cNvPicPr>
            <a:picLocks noChangeAspect="1"/>
          </p:cNvPicPr>
          <p:nvPr/>
        </p:nvPicPr>
        <p:blipFill>
          <a:blip r:embed="rId4" cstate="print"/>
          <a:stretch>
            <a:fillRect/>
          </a:stretch>
        </p:blipFill>
        <p:spPr>
          <a:xfrm>
            <a:off x="474977" y="4456110"/>
            <a:ext cx="3455643" cy="2262328"/>
          </a:xfrm>
          <a:prstGeom prst="rect">
            <a:avLst/>
          </a:prstGeom>
          <a:ln>
            <a:solidFill>
              <a:schemeClr val="tx1"/>
            </a:solidFill>
          </a:ln>
        </p:spPr>
      </p:pic>
      <p:pic>
        <p:nvPicPr>
          <p:cNvPr id="7" name="Picture 6" descr="images10.jpg"/>
          <p:cNvPicPr>
            <a:picLocks noChangeAspect="1"/>
          </p:cNvPicPr>
          <p:nvPr/>
        </p:nvPicPr>
        <p:blipFill>
          <a:blip r:embed="rId5" cstate="print"/>
          <a:stretch>
            <a:fillRect/>
          </a:stretch>
        </p:blipFill>
        <p:spPr>
          <a:xfrm>
            <a:off x="4730225" y="4429132"/>
            <a:ext cx="3594490" cy="2240228"/>
          </a:xfrm>
          <a:prstGeom prst="rect">
            <a:avLst/>
          </a:prstGeom>
          <a:ln>
            <a:solidFill>
              <a:schemeClr val="tx1"/>
            </a:solid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64352"/>
            <a:ext cx="8229600" cy="2104608"/>
          </a:xfrm>
          <a:solidFill>
            <a:schemeClr val="accent2">
              <a:lumMod val="60000"/>
              <a:lumOff val="40000"/>
            </a:schemeClr>
          </a:solidFill>
        </p:spPr>
        <p:txBody>
          <a:bodyPr>
            <a:noAutofit/>
          </a:bodyPr>
          <a:lstStyle/>
          <a:p>
            <a:pPr algn="l"/>
            <a:r>
              <a:rPr lang="en-US" sz="2800" b="1" i="1" dirty="0"/>
              <a:t>Dominant answer “a”  (68,8%)</a:t>
            </a:r>
            <a:br>
              <a:rPr lang="en-US" sz="2800" b="1" i="1" dirty="0"/>
            </a:br>
            <a:r>
              <a:rPr lang="en-US" sz="2000" dirty="0"/>
              <a:t>Here we see most students’ attitude is that the refugee’s issue should be of European concern as unavoidably it affects and will affect our lives too. This is relieving and consolidating as there seems to be a sensitivity over this subtle matter. A small percentage (9,4%) thinks that we are suffering terrorism because of them. Is that really so? </a:t>
            </a:r>
            <a:endParaRPr lang="el-GR" sz="2000" b="1" i="1" dirty="0"/>
          </a:p>
        </p:txBody>
      </p:sp>
      <p:sp>
        <p:nvSpPr>
          <p:cNvPr id="3" name="TextBox 2"/>
          <p:cNvSpPr txBox="1"/>
          <p:nvPr/>
        </p:nvSpPr>
        <p:spPr>
          <a:xfrm>
            <a:off x="1547664" y="441132"/>
            <a:ext cx="5072098" cy="523220"/>
          </a:xfrm>
          <a:prstGeom prst="rect">
            <a:avLst/>
          </a:prstGeom>
          <a:noFill/>
        </p:spPr>
        <p:txBody>
          <a:bodyPr wrap="square" rtlCol="0">
            <a:spAutoFit/>
          </a:bodyPr>
          <a:lstStyle/>
          <a:p>
            <a:pPr algn="ctr"/>
            <a:r>
              <a:rPr lang="en-US" sz="2800" b="1" dirty="0"/>
              <a:t>Question</a:t>
            </a:r>
            <a:r>
              <a:rPr lang="en-US" sz="2400" b="1" dirty="0"/>
              <a:t> 23</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3212976"/>
            <a:ext cx="7272808" cy="3353456"/>
          </a:xfrm>
          <a:prstGeom prst="rect">
            <a:avLst/>
          </a:prstGeom>
          <a:ln>
            <a:solidFill>
              <a:schemeClr val="tx1"/>
            </a:solid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14422"/>
            <a:ext cx="8229600" cy="2430602"/>
          </a:xfrm>
          <a:solidFill>
            <a:schemeClr val="accent2">
              <a:lumMod val="60000"/>
              <a:lumOff val="40000"/>
            </a:schemeClr>
          </a:solidFill>
        </p:spPr>
        <p:txBody>
          <a:bodyPr>
            <a:noAutofit/>
          </a:bodyPr>
          <a:lstStyle/>
          <a:p>
            <a:pPr algn="just"/>
            <a:r>
              <a:rPr lang="en-US" sz="2000" dirty="0"/>
              <a:t>     </a:t>
            </a:r>
            <a:br>
              <a:rPr lang="en-US" sz="2000" dirty="0"/>
            </a:br>
            <a:br>
              <a:rPr lang="en-US" sz="2000" dirty="0"/>
            </a:br>
            <a:r>
              <a:rPr lang="en-US" sz="2000" dirty="0"/>
              <a:t>Of course there are other views too, like it isn’t our fault that they have country problems, so why should we suffer too? </a:t>
            </a:r>
            <a:br>
              <a:rPr lang="en-US" sz="2000" dirty="0"/>
            </a:br>
            <a:r>
              <a:rPr lang="en-US" sz="2000" dirty="0"/>
              <a:t>One would contradict that since we tend to become a universal community in our time, one country is just going to affect the other in many ways. Financially, technologically, culturally and so on. </a:t>
            </a:r>
            <a:br>
              <a:rPr lang="en-US" sz="2000" dirty="0"/>
            </a:br>
            <a:r>
              <a:rPr lang="en-US" sz="2000" dirty="0"/>
              <a:t>      A percentage of 18,8% doesn’t think that the answers represent their thoughts or they can’t say what is the cause or the solution to the problem. </a:t>
            </a:r>
            <a:br>
              <a:rPr lang="en-US" sz="2000" dirty="0"/>
            </a:br>
            <a:br>
              <a:rPr lang="en-US" sz="2000" dirty="0"/>
            </a:br>
            <a:br>
              <a:rPr lang="en-US" sz="2000" dirty="0"/>
            </a:br>
            <a:endParaRPr lang="el-GR" sz="2000" b="1" i="1" dirty="0"/>
          </a:p>
        </p:txBody>
      </p:sp>
      <p:sp>
        <p:nvSpPr>
          <p:cNvPr id="3" name="TextBox 2"/>
          <p:cNvSpPr txBox="1"/>
          <p:nvPr/>
        </p:nvSpPr>
        <p:spPr>
          <a:xfrm>
            <a:off x="1571604" y="428604"/>
            <a:ext cx="5072098" cy="461665"/>
          </a:xfrm>
          <a:prstGeom prst="rect">
            <a:avLst/>
          </a:prstGeom>
          <a:noFill/>
        </p:spPr>
        <p:txBody>
          <a:bodyPr wrap="square" rtlCol="0">
            <a:spAutoFit/>
          </a:bodyPr>
          <a:lstStyle/>
          <a:p>
            <a:pPr algn="ctr"/>
            <a:r>
              <a:rPr lang="en-US" sz="2400" b="1" dirty="0"/>
              <a:t>Question 23</a:t>
            </a:r>
            <a:endParaRPr lang="el-GR" sz="2400" b="1" dirty="0"/>
          </a:p>
        </p:txBody>
      </p:sp>
      <p:pic>
        <p:nvPicPr>
          <p:cNvPr id="4" name="Picture 3" descr="imgres6.jpg"/>
          <p:cNvPicPr>
            <a:picLocks noChangeAspect="1"/>
          </p:cNvPicPr>
          <p:nvPr/>
        </p:nvPicPr>
        <p:blipFill>
          <a:blip r:embed="rId2" cstate="print"/>
          <a:stretch>
            <a:fillRect/>
          </a:stretch>
        </p:blipFill>
        <p:spPr>
          <a:xfrm>
            <a:off x="2278094" y="3933056"/>
            <a:ext cx="4365608" cy="2562746"/>
          </a:xfrm>
          <a:prstGeom prst="rect">
            <a:avLst/>
          </a:prstGeom>
          <a:ln>
            <a:solidFill>
              <a:schemeClr val="tx1"/>
            </a:solid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90269"/>
            <a:ext cx="8229600" cy="2786082"/>
          </a:xfrm>
          <a:solidFill>
            <a:schemeClr val="accent2">
              <a:lumMod val="60000"/>
              <a:lumOff val="40000"/>
            </a:schemeClr>
          </a:solidFill>
        </p:spPr>
        <p:txBody>
          <a:bodyPr>
            <a:noAutofit/>
          </a:bodyPr>
          <a:lstStyle/>
          <a:p>
            <a:pPr algn="just"/>
            <a:br>
              <a:rPr lang="en-US" sz="2000" dirty="0"/>
            </a:br>
            <a:r>
              <a:rPr lang="en-US" sz="2000" dirty="0"/>
              <a:t>     Now that transport and information is far easier than it was in the past, we all should turn to good neighboring and cooperation than just ignore what happens next door or even farther.</a:t>
            </a:r>
            <a:br>
              <a:rPr lang="en-US" sz="2000" dirty="0"/>
            </a:br>
            <a:r>
              <a:rPr lang="en-US" sz="2000" dirty="0"/>
              <a:t>    There  are others to that they approach the matter thoughtfully and they just don’t know what is really right way to face the problem.</a:t>
            </a:r>
            <a:br>
              <a:rPr lang="en-US" sz="2000" dirty="0"/>
            </a:br>
            <a:r>
              <a:rPr lang="en-US" sz="2000" dirty="0"/>
              <a:t>    And of course the matter doesn’t seem to bother only a minority of students who are vertical to the attitude that they have to stay back even if their lives are in danger. They are far from us, it is their problem. </a:t>
            </a:r>
            <a:br>
              <a:rPr lang="en-US" sz="2000" dirty="0"/>
            </a:br>
            <a:r>
              <a:rPr lang="en-US" sz="2000" dirty="0"/>
              <a:t>     Is this really the case? </a:t>
            </a:r>
            <a:br>
              <a:rPr lang="en-US" sz="2000" dirty="0"/>
            </a:br>
            <a:endParaRPr lang="el-GR" sz="2000" b="1" i="1" dirty="0"/>
          </a:p>
        </p:txBody>
      </p:sp>
      <p:sp>
        <p:nvSpPr>
          <p:cNvPr id="3" name="TextBox 2"/>
          <p:cNvSpPr txBox="1"/>
          <p:nvPr/>
        </p:nvSpPr>
        <p:spPr>
          <a:xfrm>
            <a:off x="1571604" y="428604"/>
            <a:ext cx="5072098" cy="461665"/>
          </a:xfrm>
          <a:prstGeom prst="rect">
            <a:avLst/>
          </a:prstGeom>
          <a:noFill/>
        </p:spPr>
        <p:txBody>
          <a:bodyPr wrap="square" rtlCol="0">
            <a:spAutoFit/>
          </a:bodyPr>
          <a:lstStyle/>
          <a:p>
            <a:pPr algn="ctr"/>
            <a:r>
              <a:rPr lang="en-US" sz="2400" b="1" dirty="0"/>
              <a:t>Question 23</a:t>
            </a:r>
            <a:endParaRPr lang="el-GR" sz="2400" b="1" dirty="0"/>
          </a:p>
        </p:txBody>
      </p:sp>
      <p:pic>
        <p:nvPicPr>
          <p:cNvPr id="4" name="Picture 3" descr="url.jpg"/>
          <p:cNvPicPr>
            <a:picLocks noChangeAspect="1"/>
          </p:cNvPicPr>
          <p:nvPr/>
        </p:nvPicPr>
        <p:blipFill>
          <a:blip r:embed="rId2" cstate="print"/>
          <a:stretch>
            <a:fillRect/>
          </a:stretch>
        </p:blipFill>
        <p:spPr>
          <a:xfrm>
            <a:off x="2555776" y="3796875"/>
            <a:ext cx="4277506" cy="2872486"/>
          </a:xfrm>
          <a:prstGeom prst="rect">
            <a:avLst/>
          </a:prstGeom>
          <a:ln>
            <a:solidFill>
              <a:schemeClr val="bg1"/>
            </a:solid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294" y="1124744"/>
            <a:ext cx="8229600" cy="2140290"/>
          </a:xfrm>
          <a:solidFill>
            <a:schemeClr val="accent2">
              <a:lumMod val="60000"/>
              <a:lumOff val="40000"/>
            </a:schemeClr>
          </a:solidFill>
        </p:spPr>
        <p:txBody>
          <a:bodyPr>
            <a:noAutofit/>
          </a:bodyPr>
          <a:lstStyle/>
          <a:p>
            <a:pPr algn="l"/>
            <a:br>
              <a:rPr lang="en-US" sz="2000" dirty="0"/>
            </a:br>
            <a:r>
              <a:rPr lang="en-US" sz="2000" dirty="0"/>
              <a:t>     No one contradicts the fact that uncontrolled invasion of immigrants in Europe is the right policy.  A well organized way to face it, standing by those people, should rather be the proper way European countries should follow.         </a:t>
            </a:r>
            <a:br>
              <a:rPr lang="en-US" sz="2000" dirty="0"/>
            </a:br>
            <a:r>
              <a:rPr lang="en-US" sz="2000" dirty="0"/>
              <a:t>     Working together on the issue, trying to heal and correct the causes of the problem is one way road towards to ending it. But just ignoring the problem might prove fatal for Europe and the whole world.</a:t>
            </a:r>
            <a:br>
              <a:rPr lang="en-US" sz="2000" dirty="0"/>
            </a:br>
            <a:br>
              <a:rPr lang="en-US" sz="2000" dirty="0"/>
            </a:br>
            <a:endParaRPr lang="el-GR" sz="20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23</a:t>
            </a:r>
            <a:endParaRPr lang="el-GR" sz="2400" b="1" dirty="0"/>
          </a:p>
        </p:txBody>
      </p:sp>
      <p:pic>
        <p:nvPicPr>
          <p:cNvPr id="4" name="Picture 3" descr="images3.jpg"/>
          <p:cNvPicPr>
            <a:picLocks noChangeAspect="1"/>
          </p:cNvPicPr>
          <p:nvPr/>
        </p:nvPicPr>
        <p:blipFill>
          <a:blip r:embed="rId2" cstate="print"/>
          <a:stretch>
            <a:fillRect/>
          </a:stretch>
        </p:blipFill>
        <p:spPr>
          <a:xfrm>
            <a:off x="383294" y="3717032"/>
            <a:ext cx="4095562" cy="2180754"/>
          </a:xfrm>
          <a:prstGeom prst="rect">
            <a:avLst/>
          </a:prstGeom>
          <a:ln>
            <a:solidFill>
              <a:schemeClr val="tx1"/>
            </a:solidFill>
          </a:ln>
        </p:spPr>
      </p:pic>
      <p:pic>
        <p:nvPicPr>
          <p:cNvPr id="5" name="Picture 4" descr="imgres1.jpg"/>
          <p:cNvPicPr>
            <a:picLocks noChangeAspect="1"/>
          </p:cNvPicPr>
          <p:nvPr/>
        </p:nvPicPr>
        <p:blipFill>
          <a:blip r:embed="rId3" cstate="print"/>
          <a:stretch>
            <a:fillRect/>
          </a:stretch>
        </p:blipFill>
        <p:spPr>
          <a:xfrm>
            <a:off x="4786313" y="3717032"/>
            <a:ext cx="3275449" cy="2159898"/>
          </a:xfrm>
          <a:prstGeom prst="rect">
            <a:avLst/>
          </a:prstGeom>
          <a:ln>
            <a:solidFill>
              <a:schemeClr val="tx1"/>
            </a:solid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7920"/>
            <a:ext cx="8136904" cy="2677656"/>
          </a:xfrm>
          <a:prstGeom prst="rect">
            <a:avLst/>
          </a:prstGeom>
          <a:solidFill>
            <a:schemeClr val="accent2">
              <a:lumMod val="60000"/>
              <a:lumOff val="40000"/>
            </a:schemeClr>
          </a:solidFill>
        </p:spPr>
        <p:txBody>
          <a:bodyPr wrap="square">
            <a:spAutoFit/>
          </a:bodyPr>
          <a:lstStyle/>
          <a:p>
            <a:r>
              <a:rPr lang="en-US" sz="2400" dirty="0"/>
              <a:t>It seems that the phenomenon existed long ago but it was controllable. It also seems that the powerful of the world didn’t estimate the whole situation well or underestimated it or have been acting only according their interests. Now we taste the results of bad policies. It’s really a quite difficult and dangerous situation for  all the world. No one knows an effective way to face the problem.</a:t>
            </a:r>
            <a:endParaRPr lang="el-GR" sz="2400" dirty="0"/>
          </a:p>
        </p:txBody>
      </p:sp>
      <p:pic>
        <p:nvPicPr>
          <p:cNvPr id="4" name="Picture 3" descr="images4.jpg"/>
          <p:cNvPicPr>
            <a:picLocks noChangeAspect="1"/>
          </p:cNvPicPr>
          <p:nvPr/>
        </p:nvPicPr>
        <p:blipFill>
          <a:blip r:embed="rId2" cstate="print"/>
          <a:stretch>
            <a:fillRect/>
          </a:stretch>
        </p:blipFill>
        <p:spPr>
          <a:xfrm>
            <a:off x="3347864" y="2996952"/>
            <a:ext cx="4680520" cy="3505872"/>
          </a:xfrm>
          <a:prstGeom prst="rect">
            <a:avLst/>
          </a:prstGeom>
          <a:ln>
            <a:solidFill>
              <a:schemeClr val="tx1"/>
            </a:solid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90269"/>
            <a:ext cx="8229600" cy="1357322"/>
          </a:xfrm>
        </p:spPr>
        <p:txBody>
          <a:bodyPr>
            <a:noAutofit/>
          </a:bodyPr>
          <a:lstStyle/>
          <a:p>
            <a:pPr algn="l"/>
            <a:r>
              <a:rPr lang="en-US" sz="2400" dirty="0"/>
              <a:t>How do you think immigration could stop? Choose as many answers as you think match the question. </a:t>
            </a:r>
            <a:br>
              <a:rPr lang="en-US" sz="3200" dirty="0"/>
            </a:br>
            <a:r>
              <a:rPr lang="en-US" sz="2800" b="1" i="1" dirty="0"/>
              <a:t>Dominant answer “b” (65,6%) and “c”(71,9%) . </a:t>
            </a:r>
            <a:endParaRPr lang="el-GR" sz="2800" b="1" i="1" dirty="0"/>
          </a:p>
        </p:txBody>
      </p:sp>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24</a:t>
            </a:r>
            <a:endParaRPr lang="el-GR" sz="2400" b="1" dirty="0"/>
          </a:p>
        </p:txBody>
      </p:sp>
      <p:sp>
        <p:nvSpPr>
          <p:cNvPr id="4" name="TextBox 3"/>
          <p:cNvSpPr txBox="1"/>
          <p:nvPr/>
        </p:nvSpPr>
        <p:spPr>
          <a:xfrm>
            <a:off x="492216" y="2241336"/>
            <a:ext cx="8237418" cy="1200329"/>
          </a:xfrm>
          <a:prstGeom prst="rect">
            <a:avLst/>
          </a:prstGeom>
          <a:noFill/>
        </p:spPr>
        <p:txBody>
          <a:bodyPr wrap="square" rtlCol="0">
            <a:spAutoFit/>
          </a:bodyPr>
          <a:lstStyle/>
          <a:p>
            <a:r>
              <a:rPr lang="en-US" sz="2400" dirty="0"/>
              <a:t>b. By stopping the war in Syria, Middle East and other places in war,</a:t>
            </a:r>
          </a:p>
          <a:p>
            <a:r>
              <a:rPr lang="en-US" sz="2400" dirty="0"/>
              <a:t>c. By extinguishing poverty all over the world</a:t>
            </a:r>
            <a:endParaRPr lang="el-GR" sz="2400" dirty="0"/>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527745"/>
            <a:ext cx="6754168" cy="311511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604" y="428604"/>
            <a:ext cx="5072098" cy="461665"/>
          </a:xfrm>
          <a:prstGeom prst="rect">
            <a:avLst/>
          </a:prstGeom>
          <a:noFill/>
        </p:spPr>
        <p:txBody>
          <a:bodyPr wrap="square" rtlCol="0">
            <a:spAutoFit/>
          </a:bodyPr>
          <a:lstStyle/>
          <a:p>
            <a:pPr algn="ctr"/>
            <a:r>
              <a:rPr lang="en-US" sz="2400" b="1" dirty="0"/>
              <a:t>Question 24</a:t>
            </a:r>
            <a:endParaRPr lang="el-GR" sz="2400" b="1" dirty="0"/>
          </a:p>
        </p:txBody>
      </p:sp>
      <p:sp>
        <p:nvSpPr>
          <p:cNvPr id="4" name="TextBox 3"/>
          <p:cNvSpPr txBox="1"/>
          <p:nvPr/>
        </p:nvSpPr>
        <p:spPr>
          <a:xfrm>
            <a:off x="467544" y="1268760"/>
            <a:ext cx="4357718" cy="4678204"/>
          </a:xfrm>
          <a:prstGeom prst="rect">
            <a:avLst/>
          </a:prstGeom>
          <a:solidFill>
            <a:schemeClr val="accent2">
              <a:lumMod val="60000"/>
              <a:lumOff val="40000"/>
            </a:schemeClr>
          </a:solidFill>
        </p:spPr>
        <p:txBody>
          <a:bodyPr wrap="square" rtlCol="0">
            <a:spAutoFit/>
          </a:bodyPr>
          <a:lstStyle/>
          <a:p>
            <a:r>
              <a:rPr lang="en-US" sz="2000" dirty="0"/>
              <a:t>Definitely, governments shouldn’t work for the extermination of mankind. On the contrary they should promote peace in the world. General welfare should be in the picture. International lobbies don’t allow this to happen in the name of profits. </a:t>
            </a:r>
          </a:p>
          <a:p>
            <a:endParaRPr lang="en-US" sz="2000" dirty="0"/>
          </a:p>
          <a:p>
            <a:r>
              <a:rPr lang="en-US" sz="2000" dirty="0"/>
              <a:t>People must fight for their rights no matter the cost. Especially young people should fight for justice in the world but with peaceful weapons. Not using terrorism and attacks against innocent people. </a:t>
            </a:r>
          </a:p>
          <a:p>
            <a:endParaRPr lang="el-GR" dirty="0"/>
          </a:p>
        </p:txBody>
      </p:sp>
      <p:pic>
        <p:nvPicPr>
          <p:cNvPr id="5" name="Picture 4" descr="images1.jpg"/>
          <p:cNvPicPr>
            <a:picLocks noChangeAspect="1"/>
          </p:cNvPicPr>
          <p:nvPr/>
        </p:nvPicPr>
        <p:blipFill>
          <a:blip r:embed="rId2" cstate="print"/>
          <a:stretch>
            <a:fillRect/>
          </a:stretch>
        </p:blipFill>
        <p:spPr>
          <a:xfrm>
            <a:off x="5004048" y="2524391"/>
            <a:ext cx="3873409" cy="2166942"/>
          </a:xfrm>
          <a:prstGeom prst="rect">
            <a:avLst/>
          </a:prstGeom>
          <a:ln>
            <a:solidFill>
              <a:schemeClr val="tx1"/>
            </a:solidFill>
          </a:ln>
        </p:spPr>
      </p:pic>
    </p:spTree>
    <p:extLst>
      <p:ext uri="{BB962C8B-B14F-4D97-AF65-F5344CB8AC3E}">
        <p14:creationId xmlns:p14="http://schemas.microsoft.com/office/powerpoint/2010/main" val="3677343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604" y="428604"/>
            <a:ext cx="5072098" cy="461665"/>
          </a:xfrm>
          <a:prstGeom prst="rect">
            <a:avLst/>
          </a:prstGeom>
          <a:noFill/>
        </p:spPr>
        <p:txBody>
          <a:bodyPr wrap="square" rtlCol="0">
            <a:spAutoFit/>
          </a:bodyPr>
          <a:lstStyle/>
          <a:p>
            <a:pPr algn="ctr"/>
            <a:r>
              <a:rPr lang="en-US" sz="2400" b="1" dirty="0"/>
              <a:t>Question 24</a:t>
            </a:r>
            <a:endParaRPr lang="el-GR" sz="2400" b="1" dirty="0"/>
          </a:p>
        </p:txBody>
      </p:sp>
      <p:sp>
        <p:nvSpPr>
          <p:cNvPr id="4" name="TextBox 3"/>
          <p:cNvSpPr txBox="1"/>
          <p:nvPr/>
        </p:nvSpPr>
        <p:spPr>
          <a:xfrm>
            <a:off x="607191" y="1282916"/>
            <a:ext cx="3500462" cy="5170646"/>
          </a:xfrm>
          <a:prstGeom prst="rect">
            <a:avLst/>
          </a:prstGeom>
          <a:solidFill>
            <a:schemeClr val="accent2">
              <a:lumMod val="60000"/>
              <a:lumOff val="40000"/>
            </a:schemeClr>
          </a:solidFill>
        </p:spPr>
        <p:txBody>
          <a:bodyPr wrap="square" rtlCol="0">
            <a:spAutoFit/>
          </a:bodyPr>
          <a:lstStyle/>
          <a:p>
            <a:r>
              <a:rPr lang="en-US" sz="2400" dirty="0"/>
              <a:t>Most students believe that extinguishing poverty on Earth, stopping wars and killings is the most wise thing man should strangle for. </a:t>
            </a:r>
          </a:p>
          <a:p>
            <a:r>
              <a:rPr lang="en-US" sz="2400" dirty="0"/>
              <a:t>Less students believe that we should close borders so as to stop the problem reach our own countries and homes? Is this the solution to the case? </a:t>
            </a:r>
          </a:p>
          <a:p>
            <a:endParaRPr lang="en-US" sz="2400" dirty="0"/>
          </a:p>
          <a:p>
            <a:endParaRPr lang="el-GR" dirty="0"/>
          </a:p>
        </p:txBody>
      </p:sp>
      <p:pic>
        <p:nvPicPr>
          <p:cNvPr id="5" name="Picture 4" descr="imgres2.jpg"/>
          <p:cNvPicPr>
            <a:picLocks noChangeAspect="1"/>
          </p:cNvPicPr>
          <p:nvPr/>
        </p:nvPicPr>
        <p:blipFill>
          <a:blip r:embed="rId2" cstate="print"/>
          <a:stretch>
            <a:fillRect/>
          </a:stretch>
        </p:blipFill>
        <p:spPr>
          <a:xfrm>
            <a:off x="4427984" y="1916832"/>
            <a:ext cx="4544767" cy="3024336"/>
          </a:xfrm>
          <a:prstGeom prst="rect">
            <a:avLst/>
          </a:prstGeom>
          <a:ln>
            <a:solidFill>
              <a:schemeClr val="tx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5786" y="1844824"/>
            <a:ext cx="7429552" cy="2655746"/>
          </a:xfrm>
          <a:solidFill>
            <a:schemeClr val="accent2">
              <a:lumMod val="75000"/>
            </a:schemeClr>
          </a:solidFill>
          <a:ln w="76200">
            <a:solidFill>
              <a:schemeClr val="tx1"/>
            </a:solidFill>
          </a:ln>
        </p:spPr>
        <p:txBody>
          <a:bodyPr>
            <a:noAutofit/>
          </a:bodyPr>
          <a:lstStyle/>
          <a:p>
            <a:pPr algn="ctr"/>
            <a:r>
              <a:rPr lang="en-US" sz="4000" i="1" dirty="0">
                <a:solidFill>
                  <a:schemeClr val="tx1"/>
                </a:solidFill>
                <a:latin typeface="Berlin Sans FB" pitchFamily="34" charset="0"/>
              </a:rPr>
              <a:t>It’s seems that most students have a good memory so most answers were on the correct option.</a:t>
            </a:r>
            <a:endParaRPr lang="el-GR" sz="4000" i="1"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604" y="428604"/>
            <a:ext cx="5072098" cy="523220"/>
          </a:xfrm>
          <a:prstGeom prst="rect">
            <a:avLst/>
          </a:prstGeom>
          <a:noFill/>
        </p:spPr>
        <p:txBody>
          <a:bodyPr wrap="square" rtlCol="0">
            <a:spAutoFit/>
          </a:bodyPr>
          <a:lstStyle/>
          <a:p>
            <a:pPr algn="ctr"/>
            <a:r>
              <a:rPr lang="en-US" sz="2800" b="1" dirty="0"/>
              <a:t>Question</a:t>
            </a:r>
            <a:r>
              <a:rPr lang="en-US" sz="2400" b="1" dirty="0"/>
              <a:t> 24</a:t>
            </a:r>
            <a:endParaRPr lang="el-GR" sz="2400" b="1" dirty="0"/>
          </a:p>
        </p:txBody>
      </p:sp>
      <p:sp>
        <p:nvSpPr>
          <p:cNvPr id="4" name="TextBox 3"/>
          <p:cNvSpPr txBox="1"/>
          <p:nvPr/>
        </p:nvSpPr>
        <p:spPr>
          <a:xfrm>
            <a:off x="323528" y="925544"/>
            <a:ext cx="4605662" cy="5632311"/>
          </a:xfrm>
          <a:prstGeom prst="rect">
            <a:avLst/>
          </a:prstGeom>
          <a:solidFill>
            <a:schemeClr val="accent2">
              <a:lumMod val="60000"/>
              <a:lumOff val="40000"/>
            </a:schemeClr>
          </a:solidFill>
        </p:spPr>
        <p:txBody>
          <a:bodyPr wrap="square" rtlCol="0">
            <a:spAutoFit/>
          </a:bodyPr>
          <a:lstStyle/>
          <a:p>
            <a:r>
              <a:rPr lang="en-US" sz="2400" dirty="0"/>
              <a:t>Even worse a minority thinks that we have nothing to do with some peoples’ distress and they have to go back to fire and war and destruction. Their lives are of no value for us when we think so. </a:t>
            </a:r>
          </a:p>
          <a:p>
            <a:endParaRPr lang="en-US" sz="2400" dirty="0"/>
          </a:p>
          <a:p>
            <a:r>
              <a:rPr lang="en-US" sz="2400" dirty="0"/>
              <a:t>Definitely the </a:t>
            </a:r>
            <a:r>
              <a:rPr lang="en-US" sz="2400" b="1" u="sng" dirty="0"/>
              <a:t>French Revolution </a:t>
            </a:r>
            <a:r>
              <a:rPr lang="en-US" sz="2400" dirty="0"/>
              <a:t>conquests shouldn’t be abandoned. This could mean the end of life on Earth. We can’t go back to the past and repeat the same mistakes. Man has got reason and we have to use it for the world benefit and preservation. </a:t>
            </a:r>
            <a:endParaRPr lang="el-GR" dirty="0"/>
          </a:p>
        </p:txBody>
      </p:sp>
      <p:pic>
        <p:nvPicPr>
          <p:cNvPr id="5" name="Picture 4" descr="img2_22.jpg"/>
          <p:cNvPicPr>
            <a:picLocks noChangeAspect="1"/>
          </p:cNvPicPr>
          <p:nvPr/>
        </p:nvPicPr>
        <p:blipFill>
          <a:blip r:embed="rId2" cstate="print"/>
          <a:stretch>
            <a:fillRect/>
          </a:stretch>
        </p:blipFill>
        <p:spPr>
          <a:xfrm>
            <a:off x="4572000" y="2060848"/>
            <a:ext cx="4464496" cy="3350565"/>
          </a:xfrm>
          <a:prstGeom prst="rect">
            <a:avLst/>
          </a:prstGeom>
          <a:ln>
            <a:solidFill>
              <a:schemeClr val="tx1"/>
            </a:solid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i="1" u="sng" dirty="0"/>
              <a:t>Conclusion</a:t>
            </a:r>
            <a:endParaRPr lang="el-GR" i="1" u="sng" dirty="0"/>
          </a:p>
        </p:txBody>
      </p:sp>
      <p:sp>
        <p:nvSpPr>
          <p:cNvPr id="3" name="TextBox 2"/>
          <p:cNvSpPr txBox="1"/>
          <p:nvPr/>
        </p:nvSpPr>
        <p:spPr>
          <a:xfrm>
            <a:off x="771250" y="1196752"/>
            <a:ext cx="7601498" cy="3139321"/>
          </a:xfrm>
          <a:prstGeom prst="rect">
            <a:avLst/>
          </a:prstGeom>
          <a:solidFill>
            <a:schemeClr val="accent2">
              <a:lumMod val="50000"/>
            </a:schemeClr>
          </a:solidFill>
        </p:spPr>
        <p:txBody>
          <a:bodyPr wrap="square" rtlCol="0">
            <a:spAutoFit/>
          </a:bodyPr>
          <a:lstStyle/>
          <a:p>
            <a:pPr algn="ctr"/>
            <a:r>
              <a:rPr lang="en-US" sz="2800" dirty="0">
                <a:solidFill>
                  <a:schemeClr val="bg1"/>
                </a:solidFill>
                <a:latin typeface="Arial Rounded MT Bold" pitchFamily="34" charset="0"/>
              </a:rPr>
              <a:t>(Boomerang-1rst story)</a:t>
            </a:r>
          </a:p>
          <a:p>
            <a:pPr algn="just"/>
            <a:endParaRPr lang="en-US" sz="2800" dirty="0">
              <a:solidFill>
                <a:schemeClr val="bg1"/>
              </a:solidFill>
              <a:latin typeface="Arial Rounded MT Bold" pitchFamily="34" charset="0"/>
            </a:endParaRPr>
          </a:p>
          <a:p>
            <a:pPr algn="just"/>
            <a:r>
              <a:rPr lang="en-US" sz="2800" dirty="0">
                <a:solidFill>
                  <a:schemeClr val="bg1"/>
                </a:solidFill>
                <a:latin typeface="Arial Rounded MT Bold" pitchFamily="34" charset="0"/>
              </a:rPr>
              <a:t>     </a:t>
            </a:r>
            <a:r>
              <a:rPr lang="en-US" sz="2400" dirty="0">
                <a:solidFill>
                  <a:schemeClr val="bg1"/>
                </a:solidFill>
                <a:latin typeface="Arial Rounded MT Bold" pitchFamily="34" charset="0"/>
              </a:rPr>
              <a:t>All people have the right to live in safety. Governments should provide it to their civilians. International benefits often don’t allow it. Then war and crime threatens peoples’ lives who flee away abroad as refuges and immigrants. </a:t>
            </a:r>
          </a:p>
          <a:p>
            <a:pPr marL="342900" indent="-342900">
              <a:buAutoNum type="alphaLcPeriod"/>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509" y="4437112"/>
            <a:ext cx="5392981" cy="2225184"/>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i="1" u="sng" dirty="0"/>
              <a:t>Conclusion</a:t>
            </a:r>
            <a:endParaRPr lang="el-GR" i="1" u="sng" dirty="0"/>
          </a:p>
        </p:txBody>
      </p:sp>
      <p:sp>
        <p:nvSpPr>
          <p:cNvPr id="3" name="TextBox 2"/>
          <p:cNvSpPr txBox="1"/>
          <p:nvPr/>
        </p:nvSpPr>
        <p:spPr>
          <a:xfrm>
            <a:off x="699243" y="1134330"/>
            <a:ext cx="7745514" cy="3354765"/>
          </a:xfrm>
          <a:prstGeom prst="rect">
            <a:avLst/>
          </a:prstGeom>
          <a:solidFill>
            <a:schemeClr val="accent2">
              <a:lumMod val="50000"/>
            </a:schemeClr>
          </a:solidFill>
        </p:spPr>
        <p:txBody>
          <a:bodyPr wrap="square" rtlCol="0">
            <a:spAutoFit/>
          </a:bodyPr>
          <a:lstStyle/>
          <a:p>
            <a:pPr lvl="0" algn="ctr"/>
            <a:r>
              <a:rPr lang="en-US" sz="2800" dirty="0">
                <a:solidFill>
                  <a:prstClr val="white"/>
                </a:solidFill>
                <a:latin typeface="Arial Rounded MT Bold" pitchFamily="34" charset="0"/>
              </a:rPr>
              <a:t>(</a:t>
            </a:r>
            <a:r>
              <a:rPr lang="en-US" sz="2800" dirty="0" err="1">
                <a:solidFill>
                  <a:prstClr val="white"/>
                </a:solidFill>
                <a:latin typeface="Arial Rounded MT Bold" pitchFamily="34" charset="0"/>
              </a:rPr>
              <a:t>Loseft</a:t>
            </a:r>
            <a:r>
              <a:rPr lang="en-US" sz="2800" dirty="0">
                <a:solidFill>
                  <a:prstClr val="white"/>
                </a:solidFill>
                <a:latin typeface="Arial Rounded MT Bold" pitchFamily="34" charset="0"/>
              </a:rPr>
              <a:t> 50mg-2</a:t>
            </a:r>
            <a:r>
              <a:rPr lang="en-US" sz="2800" baseline="30000" dirty="0">
                <a:solidFill>
                  <a:prstClr val="white"/>
                </a:solidFill>
                <a:latin typeface="Arial Rounded MT Bold" pitchFamily="34" charset="0"/>
              </a:rPr>
              <a:t>nd</a:t>
            </a:r>
            <a:r>
              <a:rPr lang="en-US" sz="2800" dirty="0">
                <a:solidFill>
                  <a:prstClr val="white"/>
                </a:solidFill>
                <a:latin typeface="Arial Rounded MT Bold" pitchFamily="34" charset="0"/>
              </a:rPr>
              <a:t> story)</a:t>
            </a:r>
          </a:p>
          <a:p>
            <a:pPr algn="just"/>
            <a:endParaRPr lang="en-US" dirty="0">
              <a:solidFill>
                <a:schemeClr val="bg1"/>
              </a:solidFill>
              <a:latin typeface="Arial Rounded MT Bold" pitchFamily="34" charset="0"/>
            </a:endParaRPr>
          </a:p>
          <a:p>
            <a:pPr algn="just"/>
            <a:r>
              <a:rPr lang="en-US" sz="2800" dirty="0">
                <a:solidFill>
                  <a:schemeClr val="bg1"/>
                </a:solidFill>
                <a:latin typeface="Arial Rounded MT Bold" pitchFamily="34" charset="0"/>
              </a:rPr>
              <a:t>     </a:t>
            </a:r>
            <a:r>
              <a:rPr lang="en-US" sz="2400" dirty="0">
                <a:solidFill>
                  <a:schemeClr val="bg1"/>
                </a:solidFill>
                <a:latin typeface="Arial Rounded MT Bold" pitchFamily="34" charset="0"/>
              </a:rPr>
              <a:t>All people have the right to live a decent way. The economic crises has marked the young people who see their dreams flying away. They are often driven to despair about their uncertain future. They also end up immigrants to some other country, away from their folks and home. </a:t>
            </a:r>
          </a:p>
          <a:p>
            <a:pPr marL="342900" indent="-342900">
              <a:buAutoNum type="alphaLcPeriod"/>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914223"/>
            <a:ext cx="4074790" cy="2758320"/>
          </a:xfrm>
          <a:prstGeom prst="rect">
            <a:avLst/>
          </a:prstGeom>
          <a:ln>
            <a:solidFill>
              <a:schemeClr val="bg1"/>
            </a:solidFill>
          </a:ln>
        </p:spPr>
      </p:pic>
    </p:spTree>
    <p:extLst>
      <p:ext uri="{BB962C8B-B14F-4D97-AF65-F5344CB8AC3E}">
        <p14:creationId xmlns:p14="http://schemas.microsoft.com/office/powerpoint/2010/main" val="42902200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a:t>Conclusion</a:t>
            </a:r>
            <a:endParaRPr lang="el-GR" i="1" u="sng" dirty="0"/>
          </a:p>
        </p:txBody>
      </p:sp>
      <p:sp>
        <p:nvSpPr>
          <p:cNvPr id="3" name="TextBox 2"/>
          <p:cNvSpPr txBox="1"/>
          <p:nvPr/>
        </p:nvSpPr>
        <p:spPr>
          <a:xfrm>
            <a:off x="827584" y="1417638"/>
            <a:ext cx="7488832" cy="2492990"/>
          </a:xfrm>
          <a:prstGeom prst="rect">
            <a:avLst/>
          </a:prstGeom>
          <a:solidFill>
            <a:schemeClr val="accent2">
              <a:lumMod val="50000"/>
            </a:schemeClr>
          </a:solidFill>
        </p:spPr>
        <p:txBody>
          <a:bodyPr wrap="square" rtlCol="0">
            <a:spAutoFit/>
          </a:bodyPr>
          <a:lstStyle/>
          <a:p>
            <a:pPr lvl="0" algn="ctr"/>
            <a:r>
              <a:rPr lang="en-US" sz="3200" dirty="0">
                <a:solidFill>
                  <a:prstClr val="white"/>
                </a:solidFill>
                <a:latin typeface="Arial Rounded MT Bold" pitchFamily="34" charset="0"/>
              </a:rPr>
              <a:t>(Second Chance-3</a:t>
            </a:r>
            <a:r>
              <a:rPr lang="en-US" sz="3200" baseline="30000" dirty="0">
                <a:solidFill>
                  <a:prstClr val="white"/>
                </a:solidFill>
                <a:latin typeface="Arial Rounded MT Bold" pitchFamily="34" charset="0"/>
              </a:rPr>
              <a:t>rd</a:t>
            </a:r>
            <a:r>
              <a:rPr lang="en-US" sz="3200" dirty="0">
                <a:solidFill>
                  <a:prstClr val="white"/>
                </a:solidFill>
                <a:latin typeface="Arial Rounded MT Bold" pitchFamily="34" charset="0"/>
              </a:rPr>
              <a:t> story)</a:t>
            </a:r>
          </a:p>
          <a:p>
            <a:pPr algn="just"/>
            <a:endParaRPr lang="en-US" sz="3200" dirty="0">
              <a:solidFill>
                <a:schemeClr val="bg1"/>
              </a:solidFill>
              <a:latin typeface="Arial Rounded MT Bold" pitchFamily="34" charset="0"/>
            </a:endParaRPr>
          </a:p>
          <a:p>
            <a:pPr algn="just"/>
            <a:r>
              <a:rPr lang="en-US" sz="3200" dirty="0">
                <a:solidFill>
                  <a:schemeClr val="bg1"/>
                </a:solidFill>
                <a:latin typeface="Arial Rounded MT Bold" pitchFamily="34" charset="0"/>
              </a:rPr>
              <a:t>    </a:t>
            </a:r>
            <a:r>
              <a:rPr lang="en-US" sz="2800" dirty="0">
                <a:solidFill>
                  <a:schemeClr val="bg1"/>
                </a:solidFill>
                <a:latin typeface="Arial Rounded MT Bold" pitchFamily="34" charset="0"/>
              </a:rPr>
              <a:t>All people, no matter their age is,  have the right to a second chance in love, if something goes wrong with their former relationship</a:t>
            </a:r>
            <a:r>
              <a:rPr lang="en-US" sz="3200" dirty="0">
                <a:solidFill>
                  <a:schemeClr val="bg1"/>
                </a:solidFill>
                <a:latin typeface="Arial Rounded MT Bold" pitchFamily="34" charset="0"/>
              </a:rPr>
              <a:t>. </a:t>
            </a: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071948"/>
            <a:ext cx="3600400" cy="2696825"/>
          </a:xfrm>
          <a:prstGeom prst="rect">
            <a:avLst/>
          </a:prstGeom>
          <a:ln>
            <a:solidFill>
              <a:schemeClr val="tx1"/>
            </a:solidFill>
          </a:ln>
        </p:spPr>
      </p:pic>
    </p:spTree>
    <p:extLst>
      <p:ext uri="{BB962C8B-B14F-4D97-AF65-F5344CB8AC3E}">
        <p14:creationId xmlns:p14="http://schemas.microsoft.com/office/powerpoint/2010/main" val="37581325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solidFill>
                  <a:prstClr val="white"/>
                </a:solidFill>
                <a:latin typeface="Arial Rounded MT Bold" pitchFamily="34" charset="0"/>
              </a:rPr>
            </a:br>
            <a:r>
              <a:rPr lang="en-US" dirty="0">
                <a:solidFill>
                  <a:prstClr val="white"/>
                </a:solidFill>
                <a:latin typeface="Arial Rounded MT Bold" pitchFamily="34" charset="0"/>
              </a:rPr>
              <a:t>Another world  (Worlds apart)</a:t>
            </a:r>
            <a:br>
              <a:rPr lang="el-GR" dirty="0"/>
            </a:br>
            <a:endParaRPr lang="el-GR" i="1" u="sng" dirty="0"/>
          </a:p>
        </p:txBody>
      </p:sp>
      <p:sp>
        <p:nvSpPr>
          <p:cNvPr id="3" name="TextBox 2"/>
          <p:cNvSpPr txBox="1"/>
          <p:nvPr/>
        </p:nvSpPr>
        <p:spPr>
          <a:xfrm>
            <a:off x="683568" y="1844824"/>
            <a:ext cx="7488832" cy="707886"/>
          </a:xfrm>
          <a:prstGeom prst="rect">
            <a:avLst/>
          </a:prstGeom>
          <a:solidFill>
            <a:schemeClr val="accent2">
              <a:lumMod val="50000"/>
            </a:schemeClr>
          </a:solidFill>
        </p:spPr>
        <p:txBody>
          <a:bodyPr wrap="square" rtlCol="0">
            <a:spAutoFit/>
          </a:bodyPr>
          <a:lstStyle/>
          <a:p>
            <a:pPr lvl="0" algn="ctr"/>
            <a:r>
              <a:rPr lang="en-US" sz="4000" dirty="0"/>
              <a:t>Cooperation of the Greek team</a:t>
            </a:r>
            <a:endParaRPr lang="el-GR" sz="4000"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2852936"/>
            <a:ext cx="5410437" cy="3600400"/>
          </a:xfrm>
          <a:prstGeom prst="rect">
            <a:avLst/>
          </a:prstGeom>
          <a:ln>
            <a:solidFill>
              <a:schemeClr val="tx1"/>
            </a:solidFill>
          </a:ln>
        </p:spPr>
      </p:pic>
    </p:spTree>
    <p:extLst>
      <p:ext uri="{BB962C8B-B14F-4D97-AF65-F5344CB8AC3E}">
        <p14:creationId xmlns:p14="http://schemas.microsoft.com/office/powerpoint/2010/main" val="296844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Boomerang (story 1)</a:t>
            </a:r>
            <a:endParaRPr lang="el-GR" dirty="0"/>
          </a:p>
        </p:txBody>
      </p:sp>
      <p:sp>
        <p:nvSpPr>
          <p:cNvPr id="3" name="Content Placeholder 2"/>
          <p:cNvSpPr>
            <a:spLocks noGrp="1"/>
          </p:cNvSpPr>
          <p:nvPr>
            <p:ph sz="half" idx="1"/>
          </p:nvPr>
        </p:nvSpPr>
        <p:spPr/>
        <p:txBody>
          <a:bodyPr/>
          <a:lstStyle/>
          <a:p>
            <a:r>
              <a:rPr lang="en-US" dirty="0" err="1"/>
              <a:t>Dafni</a:t>
            </a:r>
            <a:r>
              <a:rPr lang="en-US" dirty="0"/>
              <a:t> (Greek)</a:t>
            </a:r>
          </a:p>
          <a:p>
            <a:r>
              <a:rPr lang="en-US" dirty="0" err="1"/>
              <a:t>Farel</a:t>
            </a:r>
            <a:r>
              <a:rPr lang="en-US" dirty="0"/>
              <a:t> (Syrian)</a:t>
            </a:r>
            <a:endParaRPr lang="el-GR" dirty="0"/>
          </a:p>
        </p:txBody>
      </p:sp>
      <p:pic>
        <p:nvPicPr>
          <p:cNvPr id="5" name="Content Placeholder 4" descr="images1.jpg"/>
          <p:cNvPicPr>
            <a:picLocks noGrp="1" noChangeAspect="1"/>
          </p:cNvPicPr>
          <p:nvPr>
            <p:ph sz="half" idx="2"/>
          </p:nvPr>
        </p:nvPicPr>
        <p:blipFill>
          <a:blip r:embed="rId2" cstate="print"/>
          <a:stretch>
            <a:fillRect/>
          </a:stretch>
        </p:blipFill>
        <p:spPr>
          <a:xfrm rot="756097">
            <a:off x="571472" y="3357562"/>
            <a:ext cx="3571900" cy="2000264"/>
          </a:xfrm>
          <a:ln>
            <a:solidFill>
              <a:schemeClr val="bg1"/>
            </a:solidFill>
          </a:ln>
        </p:spPr>
      </p:pic>
      <p:pic>
        <p:nvPicPr>
          <p:cNvPr id="6" name="Picture 5" descr="images9.jpg"/>
          <p:cNvPicPr>
            <a:picLocks noChangeAspect="1"/>
          </p:cNvPicPr>
          <p:nvPr/>
        </p:nvPicPr>
        <p:blipFill>
          <a:blip r:embed="rId3" cstate="print"/>
          <a:stretch>
            <a:fillRect/>
          </a:stretch>
        </p:blipFill>
        <p:spPr>
          <a:xfrm rot="20997793">
            <a:off x="4822228" y="1857364"/>
            <a:ext cx="3649975" cy="2428892"/>
          </a:xfrm>
          <a:prstGeom prst="rect">
            <a:avLst/>
          </a:prstGeom>
          <a:ln>
            <a:solidFill>
              <a:schemeClr val="bg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Loseft</a:t>
            </a:r>
            <a:r>
              <a:rPr lang="en-US" dirty="0"/>
              <a:t> (story 2)</a:t>
            </a:r>
            <a:endParaRPr lang="el-GR" dirty="0"/>
          </a:p>
        </p:txBody>
      </p:sp>
      <p:sp>
        <p:nvSpPr>
          <p:cNvPr id="3" name="Text Placeholder 2"/>
          <p:cNvSpPr>
            <a:spLocks noGrp="1"/>
          </p:cNvSpPr>
          <p:nvPr>
            <p:ph type="body" idx="1"/>
          </p:nvPr>
        </p:nvSpPr>
        <p:spPr>
          <a:xfrm>
            <a:off x="1000100" y="1571612"/>
            <a:ext cx="3114668" cy="639762"/>
          </a:xfrm>
        </p:spPr>
        <p:txBody>
          <a:bodyPr/>
          <a:lstStyle/>
          <a:p>
            <a:r>
              <a:rPr lang="en-US" dirty="0" err="1"/>
              <a:t>Giorgos</a:t>
            </a:r>
            <a:r>
              <a:rPr lang="en-US" dirty="0"/>
              <a:t> (Greek)</a:t>
            </a:r>
            <a:endParaRPr lang="el-GR" dirty="0"/>
          </a:p>
        </p:txBody>
      </p:sp>
      <p:pic>
        <p:nvPicPr>
          <p:cNvPr id="7" name="Content Placeholder 6" descr="imgres2.jpg"/>
          <p:cNvPicPr>
            <a:picLocks noGrp="1" noChangeAspect="1"/>
          </p:cNvPicPr>
          <p:nvPr>
            <p:ph sz="half" idx="2"/>
          </p:nvPr>
        </p:nvPicPr>
        <p:blipFill>
          <a:blip r:embed="rId2" cstate="print"/>
          <a:stretch>
            <a:fillRect/>
          </a:stretch>
        </p:blipFill>
        <p:spPr>
          <a:xfrm>
            <a:off x="714348" y="3071810"/>
            <a:ext cx="3942478" cy="1804990"/>
          </a:xfrm>
          <a:ln>
            <a:solidFill>
              <a:schemeClr val="bg1"/>
            </a:solidFill>
          </a:ln>
        </p:spPr>
      </p:pic>
      <p:sp>
        <p:nvSpPr>
          <p:cNvPr id="5" name="Text Placeholder 4"/>
          <p:cNvSpPr>
            <a:spLocks noGrp="1"/>
          </p:cNvSpPr>
          <p:nvPr>
            <p:ph type="body" sz="quarter" idx="3"/>
          </p:nvPr>
        </p:nvSpPr>
        <p:spPr>
          <a:xfrm>
            <a:off x="5143504" y="1535113"/>
            <a:ext cx="3543296" cy="639762"/>
          </a:xfrm>
        </p:spPr>
        <p:txBody>
          <a:bodyPr/>
          <a:lstStyle/>
          <a:p>
            <a:r>
              <a:rPr lang="en-US" dirty="0"/>
              <a:t>Elisa (German)</a:t>
            </a:r>
            <a:endParaRPr lang="el-GR" dirty="0"/>
          </a:p>
        </p:txBody>
      </p:sp>
      <p:pic>
        <p:nvPicPr>
          <p:cNvPr id="8" name="Content Placeholder 7" descr="images6.jpg"/>
          <p:cNvPicPr>
            <a:picLocks noGrp="1" noChangeAspect="1"/>
          </p:cNvPicPr>
          <p:nvPr>
            <p:ph sz="quarter" idx="4"/>
          </p:nvPr>
        </p:nvPicPr>
        <p:blipFill>
          <a:blip r:embed="rId3" cstate="print"/>
          <a:stretch>
            <a:fillRect/>
          </a:stretch>
        </p:blipFill>
        <p:spPr>
          <a:xfrm>
            <a:off x="5567771" y="2500307"/>
            <a:ext cx="1969679" cy="2959900"/>
          </a:xfrm>
          <a:ln>
            <a:solidFill>
              <a:schemeClr val="bg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Chance (story 3)</a:t>
            </a:r>
            <a:endParaRPr lang="el-GR" dirty="0"/>
          </a:p>
        </p:txBody>
      </p:sp>
      <p:sp>
        <p:nvSpPr>
          <p:cNvPr id="3" name="Text Placeholder 2"/>
          <p:cNvSpPr>
            <a:spLocks noGrp="1"/>
          </p:cNvSpPr>
          <p:nvPr>
            <p:ph type="body" idx="1"/>
          </p:nvPr>
        </p:nvSpPr>
        <p:spPr>
          <a:xfrm>
            <a:off x="457200" y="1535113"/>
            <a:ext cx="6186502" cy="639762"/>
          </a:xfrm>
        </p:spPr>
        <p:txBody>
          <a:bodyPr/>
          <a:lstStyle/>
          <a:p>
            <a:r>
              <a:rPr lang="en-US" dirty="0"/>
              <a:t>Maria (Greek) and Sebastian (German)</a:t>
            </a:r>
            <a:endParaRPr lang="el-GR" dirty="0"/>
          </a:p>
        </p:txBody>
      </p:sp>
      <p:pic>
        <p:nvPicPr>
          <p:cNvPr id="7" name="Content Placeholder 6" descr="enas-allos-kosmos-2016-fragman_9469856-17320_640x360.jpg"/>
          <p:cNvPicPr>
            <a:picLocks noGrp="1" noChangeAspect="1"/>
          </p:cNvPicPr>
          <p:nvPr>
            <p:ph sz="half" idx="2"/>
          </p:nvPr>
        </p:nvPicPr>
        <p:blipFill>
          <a:blip r:embed="rId2" cstate="print"/>
          <a:stretch>
            <a:fillRect/>
          </a:stretch>
        </p:blipFill>
        <p:spPr>
          <a:xfrm rot="20425348">
            <a:off x="457200" y="3014216"/>
            <a:ext cx="4040188" cy="2272606"/>
          </a:xfrm>
          <a:ln>
            <a:solidFill>
              <a:schemeClr val="bg1"/>
            </a:solidFill>
          </a:ln>
        </p:spPr>
      </p:pic>
      <p:pic>
        <p:nvPicPr>
          <p:cNvPr id="8" name="Content Placeholder 7" descr="images3.jpg"/>
          <p:cNvPicPr>
            <a:picLocks noGrp="1" noChangeAspect="1"/>
          </p:cNvPicPr>
          <p:nvPr>
            <p:ph sz="quarter" idx="4"/>
          </p:nvPr>
        </p:nvPicPr>
        <p:blipFill>
          <a:blip r:embed="rId3" cstate="print"/>
          <a:stretch>
            <a:fillRect/>
          </a:stretch>
        </p:blipFill>
        <p:spPr>
          <a:xfrm rot="1111984">
            <a:off x="5061566" y="3192895"/>
            <a:ext cx="3808011" cy="2139618"/>
          </a:xfrm>
          <a:ln>
            <a:solidFill>
              <a:schemeClr val="bg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immigrants’ persecutor</a:t>
            </a:r>
            <a:endParaRPr lang="el-GR" dirty="0"/>
          </a:p>
        </p:txBody>
      </p:sp>
      <p:sp>
        <p:nvSpPr>
          <p:cNvPr id="3" name="Content Placeholder 2"/>
          <p:cNvSpPr>
            <a:spLocks noGrp="1"/>
          </p:cNvSpPr>
          <p:nvPr>
            <p:ph idx="1"/>
          </p:nvPr>
        </p:nvSpPr>
        <p:spPr/>
        <p:txBody>
          <a:bodyPr/>
          <a:lstStyle/>
          <a:p>
            <a:r>
              <a:rPr lang="en-US" dirty="0" err="1"/>
              <a:t>Dafni’s</a:t>
            </a:r>
            <a:r>
              <a:rPr lang="en-US" dirty="0"/>
              <a:t> father (Greek maniac,  </a:t>
            </a:r>
            <a:r>
              <a:rPr lang="en-US" dirty="0" err="1"/>
              <a:t>bankraupt</a:t>
            </a:r>
            <a:r>
              <a:rPr lang="en-US" dirty="0"/>
              <a:t> company owner)</a:t>
            </a:r>
            <a:endParaRPr lang="el-GR" dirty="0"/>
          </a:p>
        </p:txBody>
      </p:sp>
      <p:pic>
        <p:nvPicPr>
          <p:cNvPr id="4" name="Picture 3" descr="images5.jpg"/>
          <p:cNvPicPr>
            <a:picLocks noChangeAspect="1"/>
          </p:cNvPicPr>
          <p:nvPr/>
        </p:nvPicPr>
        <p:blipFill>
          <a:blip r:embed="rId2" cstate="print"/>
          <a:stretch>
            <a:fillRect/>
          </a:stretch>
        </p:blipFill>
        <p:spPr>
          <a:xfrm>
            <a:off x="1857356" y="2714620"/>
            <a:ext cx="5375825" cy="2571768"/>
          </a:xfrm>
          <a:prstGeom prst="rect">
            <a:avLst/>
          </a:prstGeom>
          <a:ln>
            <a:solidFill>
              <a:schemeClr val="bg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79" y="890268"/>
            <a:ext cx="8229600" cy="2466723"/>
          </a:xfrm>
          <a:solidFill>
            <a:schemeClr val="accent2">
              <a:lumMod val="60000"/>
              <a:lumOff val="40000"/>
            </a:schemeClr>
          </a:solidFill>
        </p:spPr>
        <p:txBody>
          <a:bodyPr>
            <a:noAutofit/>
          </a:bodyPr>
          <a:lstStyle/>
          <a:p>
            <a:r>
              <a:rPr lang="en-US" sz="2000" dirty="0">
                <a:latin typeface="Arial" panose="020B0604020202020204" pitchFamily="34" charset="0"/>
                <a:cs typeface="Arial" panose="020B0604020202020204" pitchFamily="34" charset="0"/>
              </a:rPr>
              <a:t>The film consists of three stories that are combined finally to one: </a:t>
            </a:r>
            <a:r>
              <a:rPr lang="en-US" sz="2000" b="1" dirty="0">
                <a:latin typeface="Arial" panose="020B0604020202020204" pitchFamily="34" charset="0"/>
                <a:cs typeface="Arial" panose="020B0604020202020204" pitchFamily="34" charset="0"/>
              </a:rPr>
              <a:t>Boomerang” ( 1st story), </a:t>
            </a:r>
            <a:r>
              <a:rPr lang="en-US" sz="2000" b="1" dirty="0" err="1">
                <a:latin typeface="Arial" panose="020B0604020202020204" pitchFamily="34" charset="0"/>
                <a:cs typeface="Arial" panose="020B0604020202020204" pitchFamily="34" charset="0"/>
              </a:rPr>
              <a:t>Loseft</a:t>
            </a:r>
            <a:r>
              <a:rPr lang="en-US" sz="2000" b="1" dirty="0">
                <a:latin typeface="Arial" panose="020B0604020202020204" pitchFamily="34" charset="0"/>
                <a:cs typeface="Arial" panose="020B0604020202020204" pitchFamily="34" charset="0"/>
              </a:rPr>
              <a:t> 50mg ( 2nd story),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Second chance (3rd story). </a:t>
            </a:r>
            <a:br>
              <a:rPr lang="en-US" sz="2000" dirty="0"/>
            </a:br>
            <a:r>
              <a:rPr lang="en-US" sz="2400" b="1" i="1" dirty="0"/>
              <a:t>What are the names of the actors in the film stories according to the above sequence?</a:t>
            </a:r>
            <a:br>
              <a:rPr lang="en-US" sz="2400" b="1" i="1" dirty="0"/>
            </a:br>
            <a:r>
              <a:rPr lang="en-US" sz="2800" b="1" i="1" dirty="0"/>
              <a:t>Correct answer b :Dafni and Farris, </a:t>
            </a:r>
            <a:r>
              <a:rPr lang="en-US" sz="2800" b="1" i="1" dirty="0" err="1"/>
              <a:t>Giorgos</a:t>
            </a:r>
            <a:r>
              <a:rPr lang="en-US" sz="2800" b="1" i="1" dirty="0"/>
              <a:t> and Elise, Maria and Sebastian. (65,2%)</a:t>
            </a:r>
            <a:endParaRPr lang="el-GR" sz="2800" b="1" i="1" dirty="0"/>
          </a:p>
        </p:txBody>
      </p:sp>
      <p:sp>
        <p:nvSpPr>
          <p:cNvPr id="3" name="TextBox 2"/>
          <p:cNvSpPr txBox="1"/>
          <p:nvPr/>
        </p:nvSpPr>
        <p:spPr>
          <a:xfrm>
            <a:off x="1619672" y="367048"/>
            <a:ext cx="5072098" cy="523220"/>
          </a:xfrm>
          <a:prstGeom prst="rect">
            <a:avLst/>
          </a:prstGeom>
          <a:noFill/>
        </p:spPr>
        <p:txBody>
          <a:bodyPr wrap="square" rtlCol="0">
            <a:spAutoFit/>
          </a:bodyPr>
          <a:lstStyle/>
          <a:p>
            <a:pPr algn="ctr"/>
            <a:r>
              <a:rPr lang="en-US" sz="2800" b="1" dirty="0"/>
              <a:t>Question 1</a:t>
            </a:r>
            <a:endParaRPr lang="el-GR" sz="2800" b="1" dirty="0"/>
          </a:p>
        </p:txBody>
      </p:sp>
      <p:pic>
        <p:nvPicPr>
          <p:cNvPr id="4" name="Picture 3" descr="q1.png"/>
          <p:cNvPicPr>
            <a:picLocks noChangeAspect="1"/>
          </p:cNvPicPr>
          <p:nvPr/>
        </p:nvPicPr>
        <p:blipFill>
          <a:blip r:embed="rId2" cstate="print"/>
          <a:stretch>
            <a:fillRect/>
          </a:stretch>
        </p:blipFill>
        <p:spPr>
          <a:xfrm>
            <a:off x="745110" y="3501008"/>
            <a:ext cx="7710738" cy="3240361"/>
          </a:xfrm>
          <a:prstGeom prst="rect">
            <a:avLst/>
          </a:prstGeom>
          <a:ln>
            <a:solidFill>
              <a:schemeClr val="tx1"/>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974</Words>
  <Application>Microsoft Office PowerPoint</Application>
  <PresentationFormat>Προβολή στην οθόνη (4:3)</PresentationFormat>
  <Paragraphs>105</Paragraphs>
  <Slides>44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44</vt:i4>
      </vt:variant>
    </vt:vector>
  </HeadingPairs>
  <TitlesOfParts>
    <vt:vector size="51" baseType="lpstr">
      <vt:lpstr>Aharoni</vt:lpstr>
      <vt:lpstr>Arial</vt:lpstr>
      <vt:lpstr>Arial Rounded MT Bold</vt:lpstr>
      <vt:lpstr>Berlin Sans FB</vt:lpstr>
      <vt:lpstr>Calibri</vt:lpstr>
      <vt:lpstr>Comic Sans MS</vt:lpstr>
      <vt:lpstr>Office Theme</vt:lpstr>
      <vt:lpstr>Review on students’ comprehension of the Greek film “Another world (worlds apart) though questionnaire.</vt:lpstr>
      <vt:lpstr> 32 students answered the questionnaire about the Greek film.   </vt:lpstr>
      <vt:lpstr>  34,4% of the answers were given by Latvian students 34,4% of the answers were given by Greek students 28,1% of the answers were given by Czech students the rest percentage of the answers were given other nationalities.  </vt:lpstr>
      <vt:lpstr>Παρουσίαση του PowerPoint</vt:lpstr>
      <vt:lpstr>Boomerang (story 1)</vt:lpstr>
      <vt:lpstr>Loseft (story 2)</vt:lpstr>
      <vt:lpstr>Second Chance (story 3)</vt:lpstr>
      <vt:lpstr>The immigrants’ persecutor</vt:lpstr>
      <vt:lpstr>The film consists of three stories that are combined finally to one: Boomerang” ( 1st story), Loseft 50mg ( 2nd story),  Second chance (3rd story).  What are the names of the actors in the film stories according to the above sequence? Correct answer b :Dafni and Farris, Giorgos and Elise, Maria and Sebastian. (65,2%)</vt:lpstr>
      <vt:lpstr>Correct answer c: Maria and Sebastian (74%) </vt:lpstr>
      <vt:lpstr>Correct answer c : Farris was a Syrian refugee. 88,4%</vt:lpstr>
      <vt:lpstr>Correct answer a : On a bus. (84,4%)  (was it accidental or on purpose?)</vt:lpstr>
      <vt:lpstr>Correct answer c:  In a deserted old airplane (62,5%) </vt:lpstr>
      <vt:lpstr>Correct answer c:  A picture of the Ancient Greek God Eros (71,9%)</vt:lpstr>
      <vt:lpstr>Correct answer a: He disgusted them (90,6%) </vt:lpstr>
      <vt:lpstr>Correct answer a: Yes (93,8%) </vt:lpstr>
      <vt:lpstr>Correct answer b: Her demand to stop smoking(81,3%) </vt:lpstr>
      <vt:lpstr>Correct answer b :(68,8%)</vt:lpstr>
      <vt:lpstr>Correct answer c:  Senior executor/manager/businesswoman assigned with purging of the company (59,4%)</vt:lpstr>
      <vt:lpstr>Correct answer b :  Absolutely not (53,1%) </vt:lpstr>
      <vt:lpstr>Correct answer a: Tough, cold,austere, organized, focused on her job. (75%) </vt:lpstr>
      <vt:lpstr>Correct answer b:  She is totally scolding, criticizing and abrupt, telling him that she thinks he is handling his affairs the wrong way. (59,4%) </vt:lpstr>
      <vt:lpstr>Correct answer c:    Daphne’s mother (59,4%) </vt:lpstr>
      <vt:lpstr>Correct answer a:    His shops had been robbed again and again and he has lost all his property. He is accusing Immigrants and refugees for every misfortune of his (81,3%) </vt:lpstr>
      <vt:lpstr>Correct answer b: No, she is ashamed of him (84,4%) </vt:lpstr>
      <vt:lpstr>Correct answer b:    Germany (78,1%) </vt:lpstr>
      <vt:lpstr>Correct answer c:   Historian (43,8%)  This is the only question that students’ majority lost. It is because we find Sebastian working in a library so we mistook his profession. </vt:lpstr>
      <vt:lpstr>Dominant answer “yes”. (93,8%) This is encouraging!!</vt:lpstr>
      <vt:lpstr>Dominant answer “b”. (46,9%). She was right to follow her heart.  The second option  is “c” (37,5%). It seems that it isn’t so easy to decide whether that was the right thing for Daphne to do . Only a little minority thinks that it was wrong for Dafne to have a relationship with Farris (15,6%)</vt:lpstr>
      <vt:lpstr>Dominant answer “b”: Risk for losing their life by terrorists during war conflicts, if they stay behind in their country. (87,5%)</vt:lpstr>
      <vt:lpstr>The pictures speak themselves!  No need for explanation. Not an ideal place to live. Rather an ideal place to die.</vt:lpstr>
      <vt:lpstr>Dominant answer “a”  (68,8%) Here we see most students’ attitude is that the refugee’s issue should be of European concern as unavoidably it affects and will affect our lives too. This is relieving and consolidating as there seems to be a sensitivity over this subtle matter. A small percentage (9,4%) thinks that we are suffering terrorism because of them. Is that really so? </vt:lpstr>
      <vt:lpstr>       Of course there are other views too, like it isn’t our fault that they have country problems, so why should we suffer too?  One would contradict that since we tend to become a universal community in our time, one country is just going to affect the other in many ways. Financially, technologically, culturally and so on.        A percentage of 18,8% doesn’t think that the answers represent their thoughts or they can’t say what is the cause or the solution to the problem.    </vt:lpstr>
      <vt:lpstr>      Now that transport and information is far easier than it was in the past, we all should turn to good neighboring and cooperation than just ignore what happens next door or even farther.     There  are others to that they approach the matter thoughtfully and they just don’t know what is really right way to face the problem.     And of course the matter doesn’t seem to bother only a minority of students who are vertical to the attitude that they have to stay back even if their lives are in danger. They are far from us, it is their problem.       Is this really the case?  </vt:lpstr>
      <vt:lpstr>      No one contradicts the fact that uncontrolled invasion of immigrants in Europe is the right policy.  A well organized way to face it, standing by those people, should rather be the proper way European countries should follow.               Working together on the issue, trying to heal and correct the causes of the problem is one way road towards to ending it. But just ignoring the problem might prove fatal for Europe and the whole world.  </vt:lpstr>
      <vt:lpstr>Παρουσίαση του PowerPoint</vt:lpstr>
      <vt:lpstr>How do you think immigration could stop? Choose as many answers as you think match the question.  Dominant answer “b” (65,6%) and “c”(71,9%) . </vt:lpstr>
      <vt:lpstr>Παρουσίαση του PowerPoint</vt:lpstr>
      <vt:lpstr>Παρουσίαση του PowerPoint</vt:lpstr>
      <vt:lpstr>Παρουσίαση του PowerPoint</vt:lpstr>
      <vt:lpstr>Conclusion</vt:lpstr>
      <vt:lpstr>Conclusion</vt:lpstr>
      <vt:lpstr>Conclusion</vt:lpstr>
      <vt:lpstr> Another world  (Worlds apart)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on students’ comprehension of the Greek film “Another world (worlds apart) though questionnaire.</dc:title>
  <dc:creator>admin</dc:creator>
  <cp:lastModifiedBy>6ο ΓΕΛ ΑΙΓΑΛΕΩ</cp:lastModifiedBy>
  <cp:revision>43</cp:revision>
  <dcterms:created xsi:type="dcterms:W3CDTF">2017-05-09T13:01:37Z</dcterms:created>
  <dcterms:modified xsi:type="dcterms:W3CDTF">2017-06-05T11:53:29Z</dcterms:modified>
</cp:coreProperties>
</file>