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5" r:id="rId8"/>
    <p:sldId id="266" r:id="rId9"/>
    <p:sldId id="267" r:id="rId10"/>
    <p:sldId id="269" r:id="rId11"/>
    <p:sldId id="270" r:id="rId12"/>
    <p:sldId id="268" r:id="rId13"/>
    <p:sldId id="272" r:id="rId14"/>
    <p:sldId id="271" r:id="rId15"/>
    <p:sldId id="263" r:id="rId16"/>
    <p:sldId id="264" r:id="rId17"/>
    <p:sldId id="274" r:id="rId18"/>
    <p:sldId id="275" r:id="rId19"/>
    <p:sldId id="276" r:id="rId20"/>
    <p:sldId id="277" r:id="rId21"/>
    <p:sldId id="278" r:id="rId22"/>
    <p:sldId id="273" r:id="rId23"/>
    <p:sldId id="280" r:id="rId24"/>
    <p:sldId id="279" r:id="rId25"/>
    <p:sldId id="281" r:id="rId26"/>
    <p:sldId id="283" r:id="rId27"/>
    <p:sldId id="282" r:id="rId28"/>
    <p:sldId id="284" r:id="rId29"/>
    <p:sldId id="285"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412E"/>
    <a:srgbClr val="FC02A9"/>
    <a:srgbClr val="FD35BA"/>
    <a:srgbClr val="FF3300"/>
    <a:srgbClr val="BD75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7DAA41C-B90E-4033-A410-BBF9C9FF5875}" type="datetimeFigureOut">
              <a:rPr lang="el-GR" smtClean="0"/>
              <a:t>18/3/2017</a:t>
            </a:fld>
            <a:endParaRPr 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A36993E7-7B75-4342-A1C7-8753971878D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7DAA41C-B90E-4033-A410-BBF9C9FF5875}" type="datetimeFigureOut">
              <a:rPr lang="el-GR" smtClean="0"/>
              <a:t>18/3/2017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6993E7-7B75-4342-A1C7-8753971878D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27DAA41C-B90E-4033-A410-BBF9C9FF5875}" type="datetimeFigureOut">
              <a:rPr lang="el-GR" smtClean="0"/>
              <a:t>18/3/2017</a:t>
            </a:fld>
            <a:endParaRPr lang="el-GR"/>
          </a:p>
        </p:txBody>
      </p:sp>
      <p:sp>
        <p:nvSpPr>
          <p:cNvPr id="5" name="Θέση υποσέλιδου 4"/>
          <p:cNvSpPr>
            <a:spLocks noGrp="1"/>
          </p:cNvSpPr>
          <p:nvPr>
            <p:ph type="ftr" sz="quarter" idx="11"/>
          </p:nvPr>
        </p:nvSpPr>
        <p:spPr>
          <a:xfrm>
            <a:off x="457201" y="6248207"/>
            <a:ext cx="5573483" cy="365125"/>
          </a:xfrm>
        </p:spPr>
        <p:txBody>
          <a:bodyPr/>
          <a:lstStyle/>
          <a:p>
            <a:endParaRPr lang="el-GR"/>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A36993E7-7B75-4342-A1C7-8753971878D1}"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27DAA41C-B90E-4033-A410-BBF9C9FF5875}" type="datetimeFigureOut">
              <a:rPr lang="el-GR" smtClean="0"/>
              <a:t>18/3/2017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A36993E7-7B75-4342-A1C7-8753971878D1}" type="slidenum">
              <a:rPr lang="el-GR" smtClean="0"/>
              <a:t>‹#›</a:t>
            </a:fld>
            <a:endParaRPr 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27DAA41C-B90E-4033-A410-BBF9C9FF5875}" type="datetimeFigureOut">
              <a:rPr lang="el-GR" smtClean="0"/>
              <a:t>18/3/2017</a:t>
            </a:fld>
            <a:endParaRPr 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36993E7-7B75-4342-A1C7-8753971878D1}" type="slidenum">
              <a:rPr lang="el-GR" smtClean="0"/>
              <a:t>‹#›</a:t>
            </a:fld>
            <a:endParaRPr lang="el-GR"/>
          </a:p>
        </p:txBody>
      </p:sp>
      <p:sp>
        <p:nvSpPr>
          <p:cNvPr id="14" name="Θέση υποσέλιδου 13"/>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fld id="{27DAA41C-B90E-4033-A410-BBF9C9FF5875}" type="datetimeFigureOut">
              <a:rPr lang="el-GR" smtClean="0"/>
              <a:t>18/3/2017</a:t>
            </a:fld>
            <a:endParaRPr lang="el-GR"/>
          </a:p>
        </p:txBody>
      </p:sp>
      <p:sp>
        <p:nvSpPr>
          <p:cNvPr id="10" name="Θέση αριθμού διαφάνειας 9"/>
          <p:cNvSpPr>
            <a:spLocks noGrp="1"/>
          </p:cNvSpPr>
          <p:nvPr>
            <p:ph type="sldNum" sz="quarter" idx="16"/>
          </p:nvPr>
        </p:nvSpPr>
        <p:spPr/>
        <p:txBody>
          <a:bodyPr rtlCol="0"/>
          <a:lstStyle/>
          <a:p>
            <a:fld id="{A36993E7-7B75-4342-A1C7-8753971878D1}" type="slidenum">
              <a:rPr lang="el-GR" smtClean="0"/>
              <a:t>‹#›</a:t>
            </a:fld>
            <a:endParaRPr lang="el-GR"/>
          </a:p>
        </p:txBody>
      </p:sp>
      <p:sp>
        <p:nvSpPr>
          <p:cNvPr id="12" name="Θέση υποσέλιδου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fld id="{27DAA41C-B90E-4033-A410-BBF9C9FF5875}" type="datetimeFigureOut">
              <a:rPr lang="el-GR" smtClean="0"/>
              <a:t>18/3/2017</a:t>
            </a:fld>
            <a:endParaRPr lang="el-GR"/>
          </a:p>
        </p:txBody>
      </p:sp>
      <p:sp>
        <p:nvSpPr>
          <p:cNvPr id="12" name="Θέση αριθμού διαφάνειας 11"/>
          <p:cNvSpPr>
            <a:spLocks noGrp="1"/>
          </p:cNvSpPr>
          <p:nvPr>
            <p:ph type="sldNum" sz="quarter" idx="16"/>
          </p:nvPr>
        </p:nvSpPr>
        <p:spPr/>
        <p:txBody>
          <a:bodyPr rtlCol="0"/>
          <a:lstStyle/>
          <a:p>
            <a:fld id="{A36993E7-7B75-4342-A1C7-8753971878D1}" type="slidenum">
              <a:rPr lang="el-GR" smtClean="0"/>
              <a:t>‹#›</a:t>
            </a:fld>
            <a:endParaRPr lang="el-GR"/>
          </a:p>
        </p:txBody>
      </p:sp>
      <p:sp>
        <p:nvSpPr>
          <p:cNvPr id="14" name="Θέση υποσέλιδου 13"/>
          <p:cNvSpPr>
            <a:spLocks noGrp="1"/>
          </p:cNvSpPr>
          <p:nvPr>
            <p:ph type="ftr" sz="quarter" idx="17"/>
          </p:nvPr>
        </p:nvSpPr>
        <p:spPr/>
        <p:txBody>
          <a:bodyPr rtlCol="0"/>
          <a:lstStyle/>
          <a:p>
            <a:endParaRPr lang="el-GR"/>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27DAA41C-B90E-4033-A410-BBF9C9FF5875}" type="datetimeFigureOut">
              <a:rPr lang="el-GR" smtClean="0"/>
              <a:t>18/3/2017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A36993E7-7B75-4342-A1C7-8753971878D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7DAA41C-B90E-4033-A410-BBF9C9FF5875}" type="datetimeFigureOut">
              <a:rPr lang="el-GR" smtClean="0"/>
              <a:t>18/3/2017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A36993E7-7B75-4342-A1C7-8753971878D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27DAA41C-B90E-4033-A410-BBF9C9FF5875}" type="datetimeFigureOut">
              <a:rPr lang="el-GR" smtClean="0"/>
              <a:t>18/3/2017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A36993E7-7B75-4342-A1C7-8753971878D1}" type="slidenum">
              <a:rPr lang="el-GR" smtClean="0"/>
              <a:t>‹#›</a:t>
            </a:fld>
            <a:endParaRPr 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fld id="{27DAA41C-B90E-4033-A410-BBF9C9FF5875}" type="datetimeFigureOut">
              <a:rPr lang="el-GR" smtClean="0"/>
              <a:t>18/3/2017</a:t>
            </a:fld>
            <a:endParaRPr 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A36993E7-7B75-4342-A1C7-8753971878D1}" type="slidenum">
              <a:rPr lang="el-GR" smtClean="0"/>
              <a:t>‹#›</a:t>
            </a:fld>
            <a:endParaRPr 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7DAA41C-B90E-4033-A410-BBF9C9FF5875}" type="datetimeFigureOut">
              <a:rPr lang="el-GR" smtClean="0"/>
              <a:t>18/3/2017</a:t>
            </a:fld>
            <a:endParaRPr 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36993E7-7B75-4342-A1C7-8753971878D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1124744"/>
            <a:ext cx="3960440" cy="3672408"/>
          </a:xfrm>
        </p:spPr>
        <p:txBody>
          <a:bodyPr>
            <a:noAutofit/>
          </a:bodyPr>
          <a:lstStyle/>
          <a:p>
            <a:r>
              <a:rPr lang="en-US" sz="3600" dirty="0" smtClean="0"/>
              <a:t>Summaries of students’ comments on documenters on life of young people</a:t>
            </a:r>
            <a:endParaRPr lang="el-GR" sz="3600" dirty="0"/>
          </a:p>
        </p:txBody>
      </p:sp>
      <p:sp>
        <p:nvSpPr>
          <p:cNvPr id="3" name="Υπότιτλος 2"/>
          <p:cNvSpPr>
            <a:spLocks noGrp="1"/>
          </p:cNvSpPr>
          <p:nvPr>
            <p:ph type="subTitle" idx="1"/>
          </p:nvPr>
        </p:nvSpPr>
        <p:spPr/>
        <p:txBody>
          <a:bodyPr>
            <a:normAutofit fontScale="92500" lnSpcReduction="10000"/>
          </a:bodyPr>
          <a:lstStyle/>
          <a:p>
            <a:r>
              <a:rPr lang="en-US" sz="4400" dirty="0" smtClean="0"/>
              <a:t>Youth Under Camera</a:t>
            </a:r>
            <a:endParaRPr lang="el-GR" sz="44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1700808"/>
            <a:ext cx="3014464" cy="2814285"/>
          </a:xfrm>
          <a:prstGeom prst="rect">
            <a:avLst/>
          </a:prstGeom>
        </p:spPr>
      </p:pic>
    </p:spTree>
    <p:extLst>
      <p:ext uri="{BB962C8B-B14F-4D97-AF65-F5344CB8AC3E}">
        <p14:creationId xmlns:p14="http://schemas.microsoft.com/office/powerpoint/2010/main" val="2975073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“The greatest wish”</a:t>
            </a:r>
            <a:endParaRPr lang="el-GR" b="1" dirty="0">
              <a:solidFill>
                <a:schemeClr val="bg1"/>
              </a:solidFill>
            </a:endParaRPr>
          </a:p>
        </p:txBody>
      </p:sp>
      <p:sp>
        <p:nvSpPr>
          <p:cNvPr id="3" name="Θέση κειμένου 2"/>
          <p:cNvSpPr>
            <a:spLocks noGrp="1"/>
          </p:cNvSpPr>
          <p:nvPr>
            <p:ph type="body" idx="2"/>
          </p:nvPr>
        </p:nvSpPr>
        <p:spPr>
          <a:solidFill>
            <a:schemeClr val="tx2">
              <a:lumMod val="60000"/>
              <a:lumOff val="40000"/>
            </a:schemeClr>
          </a:solidFill>
        </p:spPr>
        <p:txBody>
          <a:bodyPr vert="vert270" anchor="ctr">
            <a:normAutofit/>
          </a:bodyPr>
          <a:lstStyle/>
          <a:p>
            <a:pPr algn="ctr"/>
            <a:r>
              <a:rPr lang="en-US" sz="3200" b="1" dirty="0" smtClean="0"/>
              <a:t>The greatest wish</a:t>
            </a:r>
            <a:endParaRPr lang="el-GR" sz="3200" b="1" dirty="0"/>
          </a:p>
        </p:txBody>
      </p:sp>
      <p:sp>
        <p:nvSpPr>
          <p:cNvPr id="4" name="Θέση περιεχομένου 3"/>
          <p:cNvSpPr>
            <a:spLocks noGrp="1"/>
          </p:cNvSpPr>
          <p:nvPr>
            <p:ph sz="quarter" idx="1"/>
          </p:nvPr>
        </p:nvSpPr>
        <p:spPr/>
        <p:txBody>
          <a:bodyPr>
            <a:normAutofit/>
          </a:bodyPr>
          <a:lstStyle/>
          <a:p>
            <a:pPr marL="0" indent="0">
              <a:buNone/>
            </a:pPr>
            <a:r>
              <a:rPr lang="en-US" sz="4000" dirty="0" smtClean="0">
                <a:solidFill>
                  <a:schemeClr val="bg1"/>
                </a:solidFill>
              </a:rPr>
              <a:t>Maria has made a comparison between the greatest wish of the old couple and our own ones.</a:t>
            </a:r>
          </a:p>
          <a:p>
            <a:pPr marL="0" indent="0">
              <a:buNone/>
            </a:pPr>
            <a:r>
              <a:rPr lang="en-US" dirty="0" smtClean="0">
                <a:solidFill>
                  <a:schemeClr val="bg1"/>
                </a:solidFill>
              </a:rPr>
              <a:t>“...what </a:t>
            </a:r>
            <a:r>
              <a:rPr lang="en-US" dirty="0">
                <a:solidFill>
                  <a:schemeClr val="bg1"/>
                </a:solidFill>
              </a:rPr>
              <a:t>we consider now as granted, like freedom or living in your own home when </a:t>
            </a:r>
            <a:r>
              <a:rPr lang="en-US" dirty="0" smtClean="0">
                <a:solidFill>
                  <a:schemeClr val="bg1"/>
                </a:solidFill>
              </a:rPr>
              <a:t>we </a:t>
            </a:r>
            <a:r>
              <a:rPr lang="en-US" dirty="0">
                <a:solidFill>
                  <a:schemeClr val="bg1"/>
                </a:solidFill>
              </a:rPr>
              <a:t>create </a:t>
            </a:r>
            <a:r>
              <a:rPr lang="en-US" dirty="0" smtClean="0">
                <a:solidFill>
                  <a:schemeClr val="bg1"/>
                </a:solidFill>
              </a:rPr>
              <a:t>our </a:t>
            </a:r>
            <a:r>
              <a:rPr lang="en-US" dirty="0">
                <a:solidFill>
                  <a:schemeClr val="bg1"/>
                </a:solidFill>
              </a:rPr>
              <a:t>own family, seemed to be the greatest </a:t>
            </a:r>
            <a:r>
              <a:rPr lang="en-US" dirty="0" smtClean="0">
                <a:solidFill>
                  <a:schemeClr val="bg1"/>
                </a:solidFill>
              </a:rPr>
              <a:t>wish for those </a:t>
            </a:r>
            <a:r>
              <a:rPr lang="en-US" dirty="0">
                <a:solidFill>
                  <a:schemeClr val="bg1"/>
                </a:solidFill>
              </a:rPr>
              <a:t>people</a:t>
            </a:r>
            <a:r>
              <a:rPr lang="en-US" dirty="0" smtClean="0">
                <a:solidFill>
                  <a:schemeClr val="bg1"/>
                </a:solidFill>
              </a:rPr>
              <a:t>.”</a:t>
            </a:r>
            <a:r>
              <a:rPr lang="en-US" dirty="0">
                <a:solidFill>
                  <a:schemeClr val="bg1"/>
                </a:solidFill>
              </a:rPr>
              <a:t> </a:t>
            </a:r>
            <a:endParaRPr lang="en-US" dirty="0" smtClean="0">
              <a:solidFill>
                <a:schemeClr val="bg1"/>
              </a:solidFill>
            </a:endParaRPr>
          </a:p>
        </p:txBody>
      </p:sp>
    </p:spTree>
    <p:extLst>
      <p:ext uri="{BB962C8B-B14F-4D97-AF65-F5344CB8AC3E}">
        <p14:creationId xmlns:p14="http://schemas.microsoft.com/office/powerpoint/2010/main" val="2113798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“The greatest wish”</a:t>
            </a:r>
            <a:endParaRPr lang="el-GR" b="1" dirty="0">
              <a:solidFill>
                <a:schemeClr val="bg1"/>
              </a:solidFill>
            </a:endParaRPr>
          </a:p>
        </p:txBody>
      </p:sp>
      <p:sp>
        <p:nvSpPr>
          <p:cNvPr id="3" name="Θέση κειμένου 2"/>
          <p:cNvSpPr>
            <a:spLocks noGrp="1"/>
          </p:cNvSpPr>
          <p:nvPr>
            <p:ph type="body" idx="2"/>
          </p:nvPr>
        </p:nvSpPr>
        <p:spPr>
          <a:solidFill>
            <a:schemeClr val="tx2">
              <a:lumMod val="60000"/>
              <a:lumOff val="40000"/>
            </a:schemeClr>
          </a:solidFill>
        </p:spPr>
        <p:txBody>
          <a:bodyPr vert="vert270" anchor="ctr">
            <a:normAutofit/>
          </a:bodyPr>
          <a:lstStyle/>
          <a:p>
            <a:pPr algn="ctr"/>
            <a:r>
              <a:rPr lang="en-US" sz="3200" b="1" dirty="0" smtClean="0"/>
              <a:t>The greatest wish</a:t>
            </a:r>
            <a:endParaRPr lang="el-GR" sz="3200" b="1" dirty="0"/>
          </a:p>
        </p:txBody>
      </p:sp>
      <p:sp>
        <p:nvSpPr>
          <p:cNvPr id="4" name="Θέση περιεχομένου 3"/>
          <p:cNvSpPr>
            <a:spLocks noGrp="1"/>
          </p:cNvSpPr>
          <p:nvPr>
            <p:ph sz="quarter" idx="1"/>
          </p:nvPr>
        </p:nvSpPr>
        <p:spPr/>
        <p:txBody>
          <a:bodyPr>
            <a:normAutofit/>
          </a:bodyPr>
          <a:lstStyle/>
          <a:p>
            <a:pPr marL="0" indent="0">
              <a:buNone/>
            </a:pPr>
            <a:r>
              <a:rPr lang="en-US" sz="4000" dirty="0" smtClean="0">
                <a:solidFill>
                  <a:schemeClr val="bg1"/>
                </a:solidFill>
              </a:rPr>
              <a:t>Lena also remarks that:</a:t>
            </a:r>
          </a:p>
          <a:p>
            <a:pPr marL="0" indent="0">
              <a:buNone/>
            </a:pPr>
            <a:endParaRPr lang="en-US" sz="4000" dirty="0">
              <a:solidFill>
                <a:schemeClr val="bg1"/>
              </a:solidFill>
            </a:endParaRPr>
          </a:p>
          <a:p>
            <a:pPr marL="0" indent="0">
              <a:buNone/>
            </a:pPr>
            <a:r>
              <a:rPr lang="en-US" dirty="0" smtClean="0">
                <a:solidFill>
                  <a:schemeClr val="bg1"/>
                </a:solidFill>
              </a:rPr>
              <a:t>“They </a:t>
            </a:r>
            <a:r>
              <a:rPr lang="en-US" dirty="0">
                <a:solidFill>
                  <a:schemeClr val="bg1"/>
                </a:solidFill>
              </a:rPr>
              <a:t>seem to have fought in their lives and seem also to have </a:t>
            </a:r>
            <a:r>
              <a:rPr lang="en-US" dirty="0" smtClean="0">
                <a:solidFill>
                  <a:schemeClr val="bg1"/>
                </a:solidFill>
              </a:rPr>
              <a:t>spent </a:t>
            </a:r>
            <a:r>
              <a:rPr lang="en-US" dirty="0">
                <a:solidFill>
                  <a:schemeClr val="bg1"/>
                </a:solidFill>
              </a:rPr>
              <a:t>a difficult but happy life together</a:t>
            </a:r>
            <a:r>
              <a:rPr lang="en-US" dirty="0" smtClean="0">
                <a:solidFill>
                  <a:schemeClr val="bg1"/>
                </a:solidFill>
              </a:rPr>
              <a:t>.”</a:t>
            </a:r>
            <a:endParaRPr lang="el-GR" dirty="0">
              <a:solidFill>
                <a:schemeClr val="bg1"/>
              </a:solidFill>
            </a:endParaRPr>
          </a:p>
        </p:txBody>
      </p:sp>
    </p:spTree>
    <p:extLst>
      <p:ext uri="{BB962C8B-B14F-4D97-AF65-F5344CB8AC3E}">
        <p14:creationId xmlns:p14="http://schemas.microsoft.com/office/powerpoint/2010/main" val="621587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“The greatest wish”</a:t>
            </a:r>
            <a:endParaRPr lang="el-GR" b="1" dirty="0">
              <a:solidFill>
                <a:schemeClr val="bg1"/>
              </a:solidFill>
            </a:endParaRPr>
          </a:p>
        </p:txBody>
      </p:sp>
      <p:sp>
        <p:nvSpPr>
          <p:cNvPr id="3" name="Θέση κειμένου 2"/>
          <p:cNvSpPr>
            <a:spLocks noGrp="1"/>
          </p:cNvSpPr>
          <p:nvPr>
            <p:ph type="body" idx="2"/>
          </p:nvPr>
        </p:nvSpPr>
        <p:spPr>
          <a:solidFill>
            <a:schemeClr val="tx2">
              <a:lumMod val="60000"/>
              <a:lumOff val="40000"/>
            </a:schemeClr>
          </a:solidFill>
        </p:spPr>
        <p:txBody>
          <a:bodyPr vert="vert270" anchor="ctr">
            <a:normAutofit/>
          </a:bodyPr>
          <a:lstStyle/>
          <a:p>
            <a:pPr algn="ctr"/>
            <a:r>
              <a:rPr lang="en-US" sz="3200" b="1" dirty="0" smtClean="0"/>
              <a:t>The greatest wish</a:t>
            </a:r>
            <a:endParaRPr lang="el-GR" sz="3200" b="1" dirty="0"/>
          </a:p>
        </p:txBody>
      </p:sp>
      <p:sp>
        <p:nvSpPr>
          <p:cNvPr id="4" name="Θέση περιεχομένου 3"/>
          <p:cNvSpPr>
            <a:spLocks noGrp="1"/>
          </p:cNvSpPr>
          <p:nvPr>
            <p:ph sz="quarter" idx="1"/>
          </p:nvPr>
        </p:nvSpPr>
        <p:spPr/>
        <p:txBody>
          <a:bodyPr>
            <a:normAutofit fontScale="92500" lnSpcReduction="10000"/>
          </a:bodyPr>
          <a:lstStyle/>
          <a:p>
            <a:pPr marL="0" indent="0" algn="just">
              <a:buNone/>
            </a:pPr>
            <a:r>
              <a:rPr lang="en-US" sz="4000" dirty="0" smtClean="0">
                <a:solidFill>
                  <a:schemeClr val="bg1"/>
                </a:solidFill>
              </a:rPr>
              <a:t>The Czech students conclude:</a:t>
            </a:r>
          </a:p>
          <a:p>
            <a:pPr marL="0" indent="0" algn="just">
              <a:buNone/>
            </a:pPr>
            <a:r>
              <a:rPr lang="en-US" sz="4000" dirty="0" smtClean="0">
                <a:solidFill>
                  <a:schemeClr val="bg1"/>
                </a:solidFill>
              </a:rPr>
              <a:t>We </a:t>
            </a:r>
            <a:r>
              <a:rPr lang="en-US" sz="4000" dirty="0">
                <a:solidFill>
                  <a:schemeClr val="bg1"/>
                </a:solidFill>
              </a:rPr>
              <a:t>agree with most of the </a:t>
            </a:r>
            <a:r>
              <a:rPr lang="en-US" sz="4000" dirty="0" smtClean="0">
                <a:solidFill>
                  <a:schemeClr val="bg1"/>
                </a:solidFill>
              </a:rPr>
              <a:t>student`s </a:t>
            </a:r>
            <a:r>
              <a:rPr lang="en-US" sz="4000" dirty="0">
                <a:solidFill>
                  <a:schemeClr val="bg1"/>
                </a:solidFill>
              </a:rPr>
              <a:t>opinions, because our thoughts match about their biggest wish</a:t>
            </a:r>
            <a:r>
              <a:rPr lang="en-US" sz="4000" dirty="0" smtClean="0">
                <a:solidFill>
                  <a:schemeClr val="bg1"/>
                </a:solidFill>
              </a:rPr>
              <a:t>. </a:t>
            </a:r>
          </a:p>
          <a:p>
            <a:pPr marL="0" indent="0" algn="just">
              <a:buNone/>
            </a:pPr>
            <a:r>
              <a:rPr lang="en-US" sz="4000" dirty="0" smtClean="0">
                <a:solidFill>
                  <a:schemeClr val="bg1"/>
                </a:solidFill>
              </a:rPr>
              <a:t>We </a:t>
            </a:r>
            <a:r>
              <a:rPr lang="en-US" sz="4000" dirty="0">
                <a:solidFill>
                  <a:schemeClr val="bg1"/>
                </a:solidFill>
              </a:rPr>
              <a:t>see that wishes change all the time and mostly they are about life conditions. </a:t>
            </a:r>
            <a:endParaRPr lang="el-GR" dirty="0">
              <a:solidFill>
                <a:schemeClr val="bg1"/>
              </a:solidFill>
            </a:endParaRPr>
          </a:p>
        </p:txBody>
      </p:sp>
    </p:spTree>
    <p:extLst>
      <p:ext uri="{BB962C8B-B14F-4D97-AF65-F5344CB8AC3E}">
        <p14:creationId xmlns:p14="http://schemas.microsoft.com/office/powerpoint/2010/main" val="1265010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“The greatest wish”</a:t>
            </a:r>
            <a:endParaRPr lang="el-GR" b="1" dirty="0">
              <a:solidFill>
                <a:schemeClr val="bg1"/>
              </a:solidFill>
            </a:endParaRPr>
          </a:p>
        </p:txBody>
      </p:sp>
      <p:sp>
        <p:nvSpPr>
          <p:cNvPr id="3" name="Θέση κειμένου 2"/>
          <p:cNvSpPr>
            <a:spLocks noGrp="1"/>
          </p:cNvSpPr>
          <p:nvPr>
            <p:ph type="body" idx="2"/>
          </p:nvPr>
        </p:nvSpPr>
        <p:spPr>
          <a:xfrm>
            <a:off x="611560" y="1772816"/>
            <a:ext cx="1656184" cy="4343400"/>
          </a:xfrm>
          <a:solidFill>
            <a:schemeClr val="tx2">
              <a:lumMod val="60000"/>
              <a:lumOff val="40000"/>
            </a:schemeClr>
          </a:solidFill>
        </p:spPr>
        <p:txBody>
          <a:bodyPr vert="vert270" anchor="ctr">
            <a:normAutofit/>
          </a:bodyPr>
          <a:lstStyle/>
          <a:p>
            <a:pPr algn="ctr"/>
            <a:r>
              <a:rPr lang="en-US" sz="3200" b="1" dirty="0" smtClean="0"/>
              <a:t>The greatest wish</a:t>
            </a:r>
            <a:endParaRPr lang="el-GR" sz="3200" b="1" dirty="0"/>
          </a:p>
        </p:txBody>
      </p:sp>
      <p:sp>
        <p:nvSpPr>
          <p:cNvPr id="4" name="Θέση περιεχομένου 3"/>
          <p:cNvSpPr>
            <a:spLocks noGrp="1"/>
          </p:cNvSpPr>
          <p:nvPr>
            <p:ph sz="quarter" idx="1"/>
          </p:nvPr>
        </p:nvSpPr>
        <p:spPr>
          <a:xfrm>
            <a:off x="2555776" y="1916832"/>
            <a:ext cx="5976664" cy="4176464"/>
          </a:xfrm>
        </p:spPr>
        <p:txBody>
          <a:bodyPr>
            <a:noAutofit/>
          </a:bodyPr>
          <a:lstStyle/>
          <a:p>
            <a:pPr marL="0" indent="0" algn="just">
              <a:buNone/>
            </a:pPr>
            <a:r>
              <a:rPr lang="en-US" sz="3200" dirty="0" smtClean="0">
                <a:solidFill>
                  <a:schemeClr val="bg1"/>
                </a:solidFill>
              </a:rPr>
              <a:t>According to Karina most </a:t>
            </a:r>
            <a:r>
              <a:rPr lang="en-US" sz="3200" dirty="0">
                <a:solidFill>
                  <a:schemeClr val="bg1"/>
                </a:solidFill>
              </a:rPr>
              <a:t>of people wish happy and healthy family. </a:t>
            </a:r>
            <a:endParaRPr lang="en-US" sz="3200" dirty="0" smtClean="0">
              <a:solidFill>
                <a:schemeClr val="bg1"/>
              </a:solidFill>
            </a:endParaRPr>
          </a:p>
          <a:p>
            <a:pPr marL="0" indent="0" algn="just">
              <a:buNone/>
            </a:pPr>
            <a:r>
              <a:rPr lang="en-US" sz="3200" dirty="0" err="1" smtClean="0">
                <a:solidFill>
                  <a:schemeClr val="bg1"/>
                </a:solidFill>
              </a:rPr>
              <a:t>Valters</a:t>
            </a:r>
            <a:r>
              <a:rPr lang="en-US" sz="3200" dirty="0" smtClean="0">
                <a:solidFill>
                  <a:schemeClr val="bg1"/>
                </a:solidFill>
              </a:rPr>
              <a:t> </a:t>
            </a:r>
            <a:r>
              <a:rPr lang="en-US" sz="3200" dirty="0">
                <a:solidFill>
                  <a:schemeClr val="bg1"/>
                </a:solidFill>
              </a:rPr>
              <a:t>says that everyone is </a:t>
            </a:r>
            <a:r>
              <a:rPr lang="en-US" sz="3200" dirty="0" smtClean="0">
                <a:solidFill>
                  <a:schemeClr val="bg1"/>
                </a:solidFill>
              </a:rPr>
              <a:t>having </a:t>
            </a:r>
            <a:r>
              <a:rPr lang="en-US" sz="3200" dirty="0">
                <a:solidFill>
                  <a:schemeClr val="bg1"/>
                </a:solidFill>
              </a:rPr>
              <a:t>a wish, no matter who you are. </a:t>
            </a:r>
            <a:endParaRPr lang="en-US" sz="3200" dirty="0" smtClean="0">
              <a:solidFill>
                <a:schemeClr val="bg1"/>
              </a:solidFill>
            </a:endParaRPr>
          </a:p>
          <a:p>
            <a:pPr marL="0" indent="0" algn="just">
              <a:buNone/>
            </a:pPr>
            <a:r>
              <a:rPr lang="en-US" sz="3200" dirty="0" smtClean="0">
                <a:solidFill>
                  <a:schemeClr val="bg1"/>
                </a:solidFill>
              </a:rPr>
              <a:t>Lena </a:t>
            </a:r>
            <a:r>
              <a:rPr lang="en-US" sz="3200" dirty="0" err="1">
                <a:solidFill>
                  <a:schemeClr val="bg1"/>
                </a:solidFill>
              </a:rPr>
              <a:t>Kanbouridou</a:t>
            </a:r>
            <a:r>
              <a:rPr lang="en-US" sz="3200" dirty="0">
                <a:solidFill>
                  <a:schemeClr val="bg1"/>
                </a:solidFill>
              </a:rPr>
              <a:t> talks about one more aspect of wish- doing things you really like. </a:t>
            </a:r>
            <a:endParaRPr lang="en-US" sz="3200" dirty="0" smtClean="0">
              <a:solidFill>
                <a:schemeClr val="bg1"/>
              </a:solidFill>
            </a:endParaRPr>
          </a:p>
        </p:txBody>
      </p:sp>
    </p:spTree>
    <p:extLst>
      <p:ext uri="{BB962C8B-B14F-4D97-AF65-F5344CB8AC3E}">
        <p14:creationId xmlns:p14="http://schemas.microsoft.com/office/powerpoint/2010/main" val="507308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“The greatest wish”</a:t>
            </a:r>
            <a:endParaRPr lang="el-GR" b="1" dirty="0">
              <a:solidFill>
                <a:schemeClr val="bg1"/>
              </a:solidFill>
            </a:endParaRPr>
          </a:p>
        </p:txBody>
      </p:sp>
      <p:sp>
        <p:nvSpPr>
          <p:cNvPr id="3" name="Θέση κειμένου 2"/>
          <p:cNvSpPr>
            <a:spLocks noGrp="1"/>
          </p:cNvSpPr>
          <p:nvPr>
            <p:ph type="body" idx="2"/>
          </p:nvPr>
        </p:nvSpPr>
        <p:spPr>
          <a:xfrm>
            <a:off x="611560" y="1772816"/>
            <a:ext cx="1440160" cy="4343400"/>
          </a:xfrm>
          <a:solidFill>
            <a:schemeClr val="tx2">
              <a:lumMod val="60000"/>
              <a:lumOff val="40000"/>
            </a:schemeClr>
          </a:solidFill>
        </p:spPr>
        <p:txBody>
          <a:bodyPr vert="vert270" anchor="ctr">
            <a:normAutofit/>
          </a:bodyPr>
          <a:lstStyle/>
          <a:p>
            <a:pPr algn="ctr"/>
            <a:r>
              <a:rPr lang="en-US" sz="3200" b="1" dirty="0" smtClean="0"/>
              <a:t>The greatest wish</a:t>
            </a:r>
            <a:endParaRPr lang="el-GR" sz="3200" b="1" dirty="0"/>
          </a:p>
        </p:txBody>
      </p:sp>
      <p:sp>
        <p:nvSpPr>
          <p:cNvPr id="4" name="Θέση περιεχομένου 3"/>
          <p:cNvSpPr>
            <a:spLocks noGrp="1"/>
          </p:cNvSpPr>
          <p:nvPr>
            <p:ph sz="quarter" idx="1"/>
          </p:nvPr>
        </p:nvSpPr>
        <p:spPr>
          <a:xfrm>
            <a:off x="2267744" y="1988840"/>
            <a:ext cx="6264696" cy="3692624"/>
          </a:xfrm>
        </p:spPr>
        <p:txBody>
          <a:bodyPr>
            <a:noAutofit/>
          </a:bodyPr>
          <a:lstStyle/>
          <a:p>
            <a:pPr marL="0" indent="0" algn="just">
              <a:buNone/>
            </a:pPr>
            <a:r>
              <a:rPr lang="en-US" sz="3200" dirty="0" smtClean="0">
                <a:solidFill>
                  <a:schemeClr val="bg1"/>
                </a:solidFill>
              </a:rPr>
              <a:t>However</a:t>
            </a:r>
            <a:r>
              <a:rPr lang="en-US" sz="3200" dirty="0">
                <a:solidFill>
                  <a:schemeClr val="bg1"/>
                </a:solidFill>
              </a:rPr>
              <a:t>, sometimes our wishes are limited by our recourses. </a:t>
            </a:r>
            <a:endParaRPr lang="en-US" sz="3200" dirty="0" smtClean="0">
              <a:solidFill>
                <a:schemeClr val="bg1"/>
              </a:solidFill>
            </a:endParaRPr>
          </a:p>
          <a:p>
            <a:pPr marL="0" indent="0" algn="just">
              <a:buNone/>
            </a:pPr>
            <a:r>
              <a:rPr lang="en-US" sz="3200" dirty="0" smtClean="0">
                <a:solidFill>
                  <a:schemeClr val="bg1"/>
                </a:solidFill>
              </a:rPr>
              <a:t>Greek </a:t>
            </a:r>
            <a:r>
              <a:rPr lang="en-US" sz="3200" dirty="0">
                <a:solidFill>
                  <a:schemeClr val="bg1"/>
                </a:solidFill>
              </a:rPr>
              <a:t>students are talking about difficult period in their country, economically and </a:t>
            </a:r>
            <a:r>
              <a:rPr lang="en-US" sz="3200" dirty="0" smtClean="0">
                <a:solidFill>
                  <a:schemeClr val="bg1"/>
                </a:solidFill>
              </a:rPr>
              <a:t>politically and this affects their greatest wishes.</a:t>
            </a:r>
            <a:endParaRPr lang="en-US" sz="3200" dirty="0">
              <a:solidFill>
                <a:schemeClr val="bg1"/>
              </a:solidFill>
            </a:endParaRPr>
          </a:p>
        </p:txBody>
      </p:sp>
    </p:spTree>
    <p:extLst>
      <p:ext uri="{BB962C8B-B14F-4D97-AF65-F5344CB8AC3E}">
        <p14:creationId xmlns:p14="http://schemas.microsoft.com/office/powerpoint/2010/main" val="358012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alpha val="73000"/>
          </a:schemeClr>
        </a:solidFill>
        <a:effectLst/>
      </p:bgPr>
    </p:bg>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1259632" y="3573016"/>
            <a:ext cx="7123113" cy="1045840"/>
          </a:xfrm>
        </p:spPr>
        <p:txBody>
          <a:bodyPr>
            <a:normAutofit/>
          </a:bodyPr>
          <a:lstStyle/>
          <a:p>
            <a:pPr algn="ctr"/>
            <a:r>
              <a:rPr lang="en-US" sz="4000" dirty="0" smtClean="0">
                <a:solidFill>
                  <a:schemeClr val="tx1"/>
                </a:solidFill>
                <a:latin typeface="Bauhaus 93" panose="04030905020B02020C02" pitchFamily="82" charset="0"/>
              </a:rPr>
              <a:t>“Is there true love?”</a:t>
            </a:r>
            <a:endParaRPr lang="el-GR" sz="4000" dirty="0">
              <a:solidFill>
                <a:schemeClr val="tx1"/>
              </a:solidFill>
            </a:endParaRPr>
          </a:p>
        </p:txBody>
      </p:sp>
      <p:sp>
        <p:nvSpPr>
          <p:cNvPr id="3" name="Τίτλος 2"/>
          <p:cNvSpPr>
            <a:spLocks noGrp="1"/>
          </p:cNvSpPr>
          <p:nvPr>
            <p:ph type="title"/>
          </p:nvPr>
        </p:nvSpPr>
        <p:spPr>
          <a:solidFill>
            <a:srgbClr val="FD35BA"/>
          </a:solidFill>
        </p:spPr>
        <p:txBody>
          <a:bodyPr>
            <a:normAutofit fontScale="90000"/>
          </a:bodyPr>
          <a:lstStyle/>
          <a:p>
            <a:r>
              <a:rPr lang="en-US" dirty="0" smtClean="0"/>
              <a:t>Summary of the Greek documenter</a:t>
            </a:r>
            <a:endParaRPr lang="el-GR" dirty="0"/>
          </a:p>
        </p:txBody>
      </p:sp>
    </p:spTree>
    <p:extLst>
      <p:ext uri="{BB962C8B-B14F-4D97-AF65-F5344CB8AC3E}">
        <p14:creationId xmlns:p14="http://schemas.microsoft.com/office/powerpoint/2010/main" val="2071007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D35BA"/>
          </a:solidFill>
        </p:spPr>
        <p:txBody>
          <a:bodyPr/>
          <a:lstStyle/>
          <a:p>
            <a:pPr algn="ctr"/>
            <a:r>
              <a:rPr lang="en-US" b="1" dirty="0" smtClean="0">
                <a:solidFill>
                  <a:schemeClr val="bg1"/>
                </a:solidFill>
              </a:rPr>
              <a:t>Is </a:t>
            </a:r>
            <a:r>
              <a:rPr lang="en-US" b="1" dirty="0" err="1" smtClean="0">
                <a:solidFill>
                  <a:schemeClr val="bg1"/>
                </a:solidFill>
              </a:rPr>
              <a:t>ther</a:t>
            </a:r>
            <a:r>
              <a:rPr lang="en-US" b="1" dirty="0" smtClean="0">
                <a:solidFill>
                  <a:schemeClr val="bg1"/>
                </a:solidFill>
              </a:rPr>
              <a:t> true love?</a:t>
            </a:r>
            <a:endParaRPr lang="el-GR" b="1" dirty="0">
              <a:solidFill>
                <a:schemeClr val="bg1"/>
              </a:solidFill>
            </a:endParaRPr>
          </a:p>
        </p:txBody>
      </p:sp>
      <p:sp>
        <p:nvSpPr>
          <p:cNvPr id="3" name="Θέση περιεχομένου 2"/>
          <p:cNvSpPr>
            <a:spLocks noGrp="1"/>
          </p:cNvSpPr>
          <p:nvPr>
            <p:ph sz="quarter" idx="1"/>
          </p:nvPr>
        </p:nvSpPr>
        <p:spPr/>
        <p:txBody>
          <a:bodyPr>
            <a:normAutofit/>
          </a:bodyPr>
          <a:lstStyle/>
          <a:p>
            <a:pPr marL="0" indent="0" algn="just">
              <a:buNone/>
            </a:pPr>
            <a:r>
              <a:rPr lang="en-US" sz="4000" dirty="0">
                <a:solidFill>
                  <a:schemeClr val="bg1"/>
                </a:solidFill>
              </a:rPr>
              <a:t>It seems that the film </a:t>
            </a:r>
            <a:r>
              <a:rPr lang="en-US" sz="4000" b="1" dirty="0">
                <a:solidFill>
                  <a:schemeClr val="bg1"/>
                </a:solidFill>
              </a:rPr>
              <a:t>“Is there true love?”</a:t>
            </a:r>
            <a:r>
              <a:rPr lang="en-US" sz="4000" dirty="0">
                <a:solidFill>
                  <a:schemeClr val="bg1"/>
                </a:solidFill>
              </a:rPr>
              <a:t> has caused a lot of reflection and thinking among us. </a:t>
            </a:r>
            <a:endParaRPr lang="en-US" sz="4000" dirty="0" smtClean="0">
              <a:solidFill>
                <a:schemeClr val="bg1"/>
              </a:solidFill>
            </a:endParaRPr>
          </a:p>
          <a:p>
            <a:pPr marL="0" indent="0" algn="just">
              <a:buNone/>
            </a:pPr>
            <a:r>
              <a:rPr lang="en-US" sz="4000" dirty="0" smtClean="0">
                <a:solidFill>
                  <a:schemeClr val="bg1"/>
                </a:solidFill>
              </a:rPr>
              <a:t>Many </a:t>
            </a:r>
            <a:r>
              <a:rPr lang="en-US" sz="4000" dirty="0">
                <a:solidFill>
                  <a:schemeClr val="bg1"/>
                </a:solidFill>
              </a:rPr>
              <a:t>views, aspects were put forward on the matter.  Most important is that there is justification on the various opinions. </a:t>
            </a:r>
            <a:endParaRPr lang="el-GR" sz="4000" dirty="0">
              <a:solidFill>
                <a:schemeClr val="bg1"/>
              </a:solidFill>
            </a:endParaRPr>
          </a:p>
        </p:txBody>
      </p:sp>
    </p:spTree>
    <p:extLst>
      <p:ext uri="{BB962C8B-B14F-4D97-AF65-F5344CB8AC3E}">
        <p14:creationId xmlns:p14="http://schemas.microsoft.com/office/powerpoint/2010/main" val="3741105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D35BA"/>
          </a:solidFill>
        </p:spPr>
        <p:txBody>
          <a:bodyPr/>
          <a:lstStyle/>
          <a:p>
            <a:pPr algn="ctr"/>
            <a:r>
              <a:rPr lang="en-US" b="1" dirty="0" smtClean="0">
                <a:solidFill>
                  <a:schemeClr val="bg1"/>
                </a:solidFill>
              </a:rPr>
              <a:t>Is </a:t>
            </a:r>
            <a:r>
              <a:rPr lang="en-US" b="1" dirty="0" err="1" smtClean="0">
                <a:solidFill>
                  <a:schemeClr val="bg1"/>
                </a:solidFill>
              </a:rPr>
              <a:t>ther</a:t>
            </a:r>
            <a:r>
              <a:rPr lang="en-US" b="1" dirty="0" smtClean="0">
                <a:solidFill>
                  <a:schemeClr val="bg1"/>
                </a:solidFill>
              </a:rPr>
              <a:t> true love?</a:t>
            </a:r>
            <a:endParaRPr lang="el-GR" b="1" dirty="0">
              <a:solidFill>
                <a:schemeClr val="bg1"/>
              </a:solidFill>
            </a:endParaRPr>
          </a:p>
        </p:txBody>
      </p:sp>
      <p:sp>
        <p:nvSpPr>
          <p:cNvPr id="3" name="Θέση περιεχομένου 2"/>
          <p:cNvSpPr>
            <a:spLocks noGrp="1"/>
          </p:cNvSpPr>
          <p:nvPr>
            <p:ph sz="quarter" idx="1"/>
          </p:nvPr>
        </p:nvSpPr>
        <p:spPr>
          <a:xfrm>
            <a:off x="755576" y="1844824"/>
            <a:ext cx="7776864" cy="3888432"/>
          </a:xfrm>
        </p:spPr>
        <p:txBody>
          <a:bodyPr/>
          <a:lstStyle/>
          <a:p>
            <a:pPr marL="0" indent="0" algn="just">
              <a:buNone/>
            </a:pPr>
            <a:r>
              <a:rPr lang="en-US" sz="3600" dirty="0" smtClean="0">
                <a:solidFill>
                  <a:schemeClr val="bg1"/>
                </a:solidFill>
              </a:rPr>
              <a:t>The </a:t>
            </a:r>
            <a:r>
              <a:rPr lang="en-US" sz="3600" dirty="0">
                <a:solidFill>
                  <a:schemeClr val="bg1"/>
                </a:solidFill>
              </a:rPr>
              <a:t>interaction has caused great thinking and has challenged us to think a little more about “true love”, if it really exists, if it’s worth giving it a try or sacrificing personal wants and desires, needed to support and maintain it in case it is found</a:t>
            </a:r>
            <a:r>
              <a:rPr lang="en-US" dirty="0">
                <a:solidFill>
                  <a:schemeClr val="bg1"/>
                </a:solidFill>
              </a:rPr>
              <a:t>.</a:t>
            </a:r>
            <a:endParaRPr lang="el-GR" dirty="0">
              <a:solidFill>
                <a:schemeClr val="bg1"/>
              </a:solidFill>
            </a:endParaRPr>
          </a:p>
        </p:txBody>
      </p:sp>
    </p:spTree>
    <p:extLst>
      <p:ext uri="{BB962C8B-B14F-4D97-AF65-F5344CB8AC3E}">
        <p14:creationId xmlns:p14="http://schemas.microsoft.com/office/powerpoint/2010/main" val="2662584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D35BA"/>
          </a:solidFill>
        </p:spPr>
        <p:txBody>
          <a:bodyPr/>
          <a:lstStyle/>
          <a:p>
            <a:pPr algn="ctr"/>
            <a:r>
              <a:rPr lang="en-US" b="1" dirty="0" smtClean="0">
                <a:solidFill>
                  <a:schemeClr val="bg1"/>
                </a:solidFill>
              </a:rPr>
              <a:t>Is </a:t>
            </a:r>
            <a:r>
              <a:rPr lang="en-US" b="1" dirty="0" err="1" smtClean="0">
                <a:solidFill>
                  <a:schemeClr val="bg1"/>
                </a:solidFill>
              </a:rPr>
              <a:t>ther</a:t>
            </a:r>
            <a:r>
              <a:rPr lang="en-US" b="1" dirty="0" smtClean="0">
                <a:solidFill>
                  <a:schemeClr val="bg1"/>
                </a:solidFill>
              </a:rPr>
              <a:t> true love?</a:t>
            </a:r>
            <a:endParaRPr lang="el-GR" b="1" dirty="0">
              <a:solidFill>
                <a:schemeClr val="bg1"/>
              </a:solidFill>
            </a:endParaRPr>
          </a:p>
        </p:txBody>
      </p:sp>
      <p:sp>
        <p:nvSpPr>
          <p:cNvPr id="3" name="Θέση περιεχομένου 2"/>
          <p:cNvSpPr>
            <a:spLocks noGrp="1"/>
          </p:cNvSpPr>
          <p:nvPr>
            <p:ph sz="quarter" idx="1"/>
          </p:nvPr>
        </p:nvSpPr>
        <p:spPr>
          <a:xfrm>
            <a:off x="755576" y="2060848"/>
            <a:ext cx="7776864" cy="4320480"/>
          </a:xfrm>
        </p:spPr>
        <p:txBody>
          <a:bodyPr>
            <a:normAutofit lnSpcReduction="10000"/>
          </a:bodyPr>
          <a:lstStyle/>
          <a:p>
            <a:pPr marL="0" indent="0" algn="just">
              <a:buNone/>
            </a:pPr>
            <a:r>
              <a:rPr lang="en-US" sz="3600" dirty="0">
                <a:solidFill>
                  <a:schemeClr val="bg1"/>
                </a:solidFill>
              </a:rPr>
              <a:t>There has been pointed out that it is in our nature to need someone to share our life, to love and be loved, to make family, to care and be cared for. </a:t>
            </a:r>
            <a:endParaRPr lang="en-US" sz="3600" dirty="0" smtClean="0">
              <a:solidFill>
                <a:schemeClr val="bg1"/>
              </a:solidFill>
            </a:endParaRPr>
          </a:p>
          <a:p>
            <a:pPr marL="0" indent="0" algn="just">
              <a:buNone/>
            </a:pPr>
            <a:r>
              <a:rPr lang="en-US" sz="3600" dirty="0" smtClean="0">
                <a:solidFill>
                  <a:schemeClr val="bg1"/>
                </a:solidFill>
              </a:rPr>
              <a:t>From </a:t>
            </a:r>
            <a:r>
              <a:rPr lang="en-US" sz="3600" dirty="0">
                <a:solidFill>
                  <a:schemeClr val="bg1"/>
                </a:solidFill>
              </a:rPr>
              <a:t>this point to the one that true love is established, it is meant clear, that someone has to invest on that. Otherwise it can’t last, it </a:t>
            </a:r>
            <a:r>
              <a:rPr lang="en-US" sz="3600" dirty="0" smtClean="0">
                <a:solidFill>
                  <a:schemeClr val="bg1"/>
                </a:solidFill>
              </a:rPr>
              <a:t>just goes </a:t>
            </a:r>
            <a:r>
              <a:rPr lang="en-US" sz="3600" dirty="0">
                <a:solidFill>
                  <a:schemeClr val="bg1"/>
                </a:solidFill>
              </a:rPr>
              <a:t>away. </a:t>
            </a:r>
            <a:endParaRPr lang="el-GR" dirty="0">
              <a:solidFill>
                <a:schemeClr val="bg1"/>
              </a:solidFill>
            </a:endParaRPr>
          </a:p>
        </p:txBody>
      </p:sp>
    </p:spTree>
    <p:extLst>
      <p:ext uri="{BB962C8B-B14F-4D97-AF65-F5344CB8AC3E}">
        <p14:creationId xmlns:p14="http://schemas.microsoft.com/office/powerpoint/2010/main" val="1117945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D35BA"/>
          </a:solidFill>
        </p:spPr>
        <p:txBody>
          <a:bodyPr/>
          <a:lstStyle/>
          <a:p>
            <a:pPr algn="ctr"/>
            <a:r>
              <a:rPr lang="en-US" b="1" dirty="0" smtClean="0">
                <a:solidFill>
                  <a:schemeClr val="bg1"/>
                </a:solidFill>
              </a:rPr>
              <a:t>Is </a:t>
            </a:r>
            <a:r>
              <a:rPr lang="en-US" b="1" dirty="0" err="1" smtClean="0">
                <a:solidFill>
                  <a:schemeClr val="bg1"/>
                </a:solidFill>
              </a:rPr>
              <a:t>ther</a:t>
            </a:r>
            <a:r>
              <a:rPr lang="en-US" b="1" dirty="0" smtClean="0">
                <a:solidFill>
                  <a:schemeClr val="bg1"/>
                </a:solidFill>
              </a:rPr>
              <a:t> true love?</a:t>
            </a:r>
            <a:endParaRPr lang="el-GR" b="1" dirty="0">
              <a:solidFill>
                <a:schemeClr val="bg1"/>
              </a:solidFill>
            </a:endParaRPr>
          </a:p>
        </p:txBody>
      </p:sp>
      <p:sp>
        <p:nvSpPr>
          <p:cNvPr id="3" name="Θέση περιεχομένου 2"/>
          <p:cNvSpPr>
            <a:spLocks noGrp="1"/>
          </p:cNvSpPr>
          <p:nvPr>
            <p:ph sz="quarter" idx="1"/>
          </p:nvPr>
        </p:nvSpPr>
        <p:spPr>
          <a:xfrm>
            <a:off x="683568" y="1988840"/>
            <a:ext cx="7776864" cy="3888432"/>
          </a:xfrm>
        </p:spPr>
        <p:txBody>
          <a:bodyPr>
            <a:normAutofit lnSpcReduction="10000"/>
          </a:bodyPr>
          <a:lstStyle/>
          <a:p>
            <a:pPr marL="0" indent="0" algn="just">
              <a:buNone/>
            </a:pPr>
            <a:r>
              <a:rPr lang="en-US" sz="3600" dirty="0" smtClean="0">
                <a:solidFill>
                  <a:schemeClr val="bg1"/>
                </a:solidFill>
              </a:rPr>
              <a:t>It </a:t>
            </a:r>
            <a:r>
              <a:rPr lang="en-US" sz="3600" dirty="0">
                <a:solidFill>
                  <a:schemeClr val="bg1"/>
                </a:solidFill>
              </a:rPr>
              <a:t>comes out that we, young people, while we fall easily in love, we don’t know how to support it, either because selfishness trying to change the other person towards our likes and wills, or because of what we have to sacrifice in order to give space to love.</a:t>
            </a:r>
            <a:endParaRPr lang="el-GR" dirty="0">
              <a:solidFill>
                <a:schemeClr val="bg1"/>
              </a:solidFill>
            </a:endParaRPr>
          </a:p>
        </p:txBody>
      </p:sp>
    </p:spTree>
    <p:extLst>
      <p:ext uri="{BB962C8B-B14F-4D97-AF65-F5344CB8AC3E}">
        <p14:creationId xmlns:p14="http://schemas.microsoft.com/office/powerpoint/2010/main" val="2938675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1259632" y="3573016"/>
            <a:ext cx="7123113" cy="1045840"/>
          </a:xfrm>
        </p:spPr>
        <p:txBody>
          <a:bodyPr>
            <a:normAutofit/>
          </a:bodyPr>
          <a:lstStyle/>
          <a:p>
            <a:pPr algn="ctr"/>
            <a:r>
              <a:rPr lang="en-US" sz="4000" dirty="0" smtClean="0">
                <a:solidFill>
                  <a:schemeClr val="bg1"/>
                </a:solidFill>
                <a:latin typeface="Bauhaus 93" panose="04030905020B02020C02" pitchFamily="82" charset="0"/>
              </a:rPr>
              <a:t>“No country of young people”</a:t>
            </a:r>
            <a:endParaRPr lang="el-GR" sz="4000" dirty="0">
              <a:solidFill>
                <a:schemeClr val="bg1"/>
              </a:solidFill>
            </a:endParaRPr>
          </a:p>
        </p:txBody>
      </p:sp>
      <p:sp>
        <p:nvSpPr>
          <p:cNvPr id="3" name="Τίτλος 2"/>
          <p:cNvSpPr>
            <a:spLocks noGrp="1"/>
          </p:cNvSpPr>
          <p:nvPr>
            <p:ph type="title"/>
          </p:nvPr>
        </p:nvSpPr>
        <p:spPr>
          <a:solidFill>
            <a:schemeClr val="accent4">
              <a:lumMod val="75000"/>
            </a:schemeClr>
          </a:solidFill>
        </p:spPr>
        <p:txBody>
          <a:bodyPr>
            <a:normAutofit fontScale="90000"/>
          </a:bodyPr>
          <a:lstStyle/>
          <a:p>
            <a:r>
              <a:rPr lang="en-US" dirty="0" smtClean="0"/>
              <a:t>Summary of the Italian documenter</a:t>
            </a:r>
            <a:endParaRPr lang="el-GR" dirty="0"/>
          </a:p>
        </p:txBody>
      </p:sp>
    </p:spTree>
    <p:extLst>
      <p:ext uri="{BB962C8B-B14F-4D97-AF65-F5344CB8AC3E}">
        <p14:creationId xmlns:p14="http://schemas.microsoft.com/office/powerpoint/2010/main" val="2220721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D35BA"/>
          </a:solidFill>
        </p:spPr>
        <p:txBody>
          <a:bodyPr/>
          <a:lstStyle/>
          <a:p>
            <a:pPr algn="ctr"/>
            <a:r>
              <a:rPr lang="en-US" b="1" dirty="0" smtClean="0">
                <a:solidFill>
                  <a:schemeClr val="bg1"/>
                </a:solidFill>
              </a:rPr>
              <a:t>Is </a:t>
            </a:r>
            <a:r>
              <a:rPr lang="en-US" b="1" dirty="0" err="1" smtClean="0">
                <a:solidFill>
                  <a:schemeClr val="bg1"/>
                </a:solidFill>
              </a:rPr>
              <a:t>ther</a:t>
            </a:r>
            <a:r>
              <a:rPr lang="en-US" b="1" dirty="0" smtClean="0">
                <a:solidFill>
                  <a:schemeClr val="bg1"/>
                </a:solidFill>
              </a:rPr>
              <a:t> true love?</a:t>
            </a:r>
            <a:endParaRPr lang="el-GR" b="1" dirty="0">
              <a:solidFill>
                <a:schemeClr val="bg1"/>
              </a:solidFill>
            </a:endParaRPr>
          </a:p>
        </p:txBody>
      </p:sp>
      <p:sp>
        <p:nvSpPr>
          <p:cNvPr id="3" name="Θέση περιεχομένου 2"/>
          <p:cNvSpPr>
            <a:spLocks noGrp="1"/>
          </p:cNvSpPr>
          <p:nvPr>
            <p:ph sz="quarter" idx="1"/>
          </p:nvPr>
        </p:nvSpPr>
        <p:spPr>
          <a:xfrm>
            <a:off x="683568" y="2276872"/>
            <a:ext cx="7776864" cy="3888432"/>
          </a:xfrm>
        </p:spPr>
        <p:txBody>
          <a:bodyPr>
            <a:normAutofit fontScale="85000" lnSpcReduction="20000"/>
          </a:bodyPr>
          <a:lstStyle/>
          <a:p>
            <a:pPr marL="0" indent="0" algn="just">
              <a:buNone/>
            </a:pPr>
            <a:r>
              <a:rPr lang="en-US" sz="3600" dirty="0">
                <a:solidFill>
                  <a:schemeClr val="bg1"/>
                </a:solidFill>
              </a:rPr>
              <a:t>It has also been referred to the difficulty of combining work demands with giving the necessary time to keep a relationship alive. No doubt there is a true point here. </a:t>
            </a:r>
            <a:endParaRPr lang="en-US" sz="3600" dirty="0" smtClean="0">
              <a:solidFill>
                <a:schemeClr val="bg1"/>
              </a:solidFill>
            </a:endParaRPr>
          </a:p>
          <a:p>
            <a:pPr marL="0" indent="0" algn="just">
              <a:buNone/>
            </a:pPr>
            <a:r>
              <a:rPr lang="en-US" sz="3600" dirty="0" smtClean="0">
                <a:solidFill>
                  <a:schemeClr val="bg1"/>
                </a:solidFill>
              </a:rPr>
              <a:t>Quick </a:t>
            </a:r>
            <a:r>
              <a:rPr lang="en-US" sz="3600" dirty="0">
                <a:solidFill>
                  <a:schemeClr val="bg1"/>
                </a:solidFill>
              </a:rPr>
              <a:t>rhythms of modern life, little opportunities in work area, low payment and unemployment, long working hours, high cost of life, expectations for a good standard of living make all the matter complicated. </a:t>
            </a:r>
            <a:endParaRPr lang="el-GR" dirty="0">
              <a:solidFill>
                <a:schemeClr val="bg1"/>
              </a:solidFill>
            </a:endParaRPr>
          </a:p>
        </p:txBody>
      </p:sp>
    </p:spTree>
    <p:extLst>
      <p:ext uri="{BB962C8B-B14F-4D97-AF65-F5344CB8AC3E}">
        <p14:creationId xmlns:p14="http://schemas.microsoft.com/office/powerpoint/2010/main" val="1669818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D35BA"/>
          </a:solidFill>
        </p:spPr>
        <p:txBody>
          <a:bodyPr/>
          <a:lstStyle/>
          <a:p>
            <a:pPr algn="ctr"/>
            <a:r>
              <a:rPr lang="en-US" b="1" dirty="0" smtClean="0">
                <a:solidFill>
                  <a:schemeClr val="bg1"/>
                </a:solidFill>
              </a:rPr>
              <a:t>Is </a:t>
            </a:r>
            <a:r>
              <a:rPr lang="en-US" b="1" dirty="0" err="1" smtClean="0">
                <a:solidFill>
                  <a:schemeClr val="bg1"/>
                </a:solidFill>
              </a:rPr>
              <a:t>ther</a:t>
            </a:r>
            <a:r>
              <a:rPr lang="en-US" b="1" dirty="0" smtClean="0">
                <a:solidFill>
                  <a:schemeClr val="bg1"/>
                </a:solidFill>
              </a:rPr>
              <a:t> true love?</a:t>
            </a:r>
            <a:endParaRPr lang="el-GR" b="1" dirty="0">
              <a:solidFill>
                <a:schemeClr val="bg1"/>
              </a:solidFill>
            </a:endParaRPr>
          </a:p>
        </p:txBody>
      </p:sp>
      <p:sp>
        <p:nvSpPr>
          <p:cNvPr id="3" name="Θέση περιεχομένου 2"/>
          <p:cNvSpPr>
            <a:spLocks noGrp="1"/>
          </p:cNvSpPr>
          <p:nvPr>
            <p:ph sz="quarter" idx="1"/>
          </p:nvPr>
        </p:nvSpPr>
        <p:spPr>
          <a:xfrm>
            <a:off x="683568" y="2132856"/>
            <a:ext cx="7776864" cy="4536504"/>
          </a:xfrm>
        </p:spPr>
        <p:txBody>
          <a:bodyPr>
            <a:normAutofit/>
          </a:bodyPr>
          <a:lstStyle/>
          <a:p>
            <a:pPr marL="0" indent="0" algn="just">
              <a:buNone/>
            </a:pPr>
            <a:r>
              <a:rPr lang="en-US" sz="3600" dirty="0" smtClean="0">
                <a:solidFill>
                  <a:schemeClr val="bg1"/>
                </a:solidFill>
              </a:rPr>
              <a:t>Despite </a:t>
            </a:r>
            <a:r>
              <a:rPr lang="en-US" sz="3600" dirty="0">
                <a:solidFill>
                  <a:schemeClr val="bg1"/>
                </a:solidFill>
              </a:rPr>
              <a:t>the obstacles and difficulties most students believe that there is true love and if found, it’s worth working for it as it, itself, has a lot to offer to those who share </a:t>
            </a:r>
            <a:r>
              <a:rPr lang="en-US" sz="3600" dirty="0" smtClean="0">
                <a:solidFill>
                  <a:schemeClr val="bg1"/>
                </a:solidFill>
              </a:rPr>
              <a:t>it and taste it. </a:t>
            </a:r>
            <a:endParaRPr lang="en-US" sz="3600" dirty="0">
              <a:solidFill>
                <a:schemeClr val="bg1"/>
              </a:solidFill>
            </a:endParaRPr>
          </a:p>
          <a:p>
            <a:pPr marL="0" indent="0" algn="just">
              <a:buNone/>
            </a:pPr>
            <a:endParaRPr lang="en-US" sz="3600" dirty="0">
              <a:solidFill>
                <a:schemeClr val="bg1"/>
              </a:solidFill>
            </a:endParaRPr>
          </a:p>
          <a:p>
            <a:pPr marL="0" indent="0" algn="just">
              <a:buNone/>
            </a:pPr>
            <a:r>
              <a:rPr lang="en-US" sz="3600" dirty="0">
                <a:solidFill>
                  <a:schemeClr val="bg1"/>
                </a:solidFill>
              </a:rPr>
              <a:t> </a:t>
            </a:r>
            <a:endParaRPr lang="el-GR" dirty="0">
              <a:solidFill>
                <a:schemeClr val="bg1"/>
              </a:solidFill>
            </a:endParaRPr>
          </a:p>
        </p:txBody>
      </p:sp>
    </p:spTree>
    <p:extLst>
      <p:ext uri="{BB962C8B-B14F-4D97-AF65-F5344CB8AC3E}">
        <p14:creationId xmlns:p14="http://schemas.microsoft.com/office/powerpoint/2010/main" val="145659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2412E">
            <a:alpha val="67000"/>
          </a:srgbClr>
        </a:solidFill>
        <a:effectLst/>
      </p:bgPr>
    </p:bg>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1187624" y="3356992"/>
            <a:ext cx="7123113" cy="1673225"/>
          </a:xfrm>
        </p:spPr>
        <p:txBody>
          <a:bodyPr>
            <a:normAutofit/>
          </a:bodyPr>
          <a:lstStyle/>
          <a:p>
            <a:pPr algn="ctr"/>
            <a:r>
              <a:rPr lang="en-US" sz="3600" dirty="0" smtClean="0">
                <a:latin typeface="Bauhaus 93" panose="04030905020B02020C02" pitchFamily="82" charset="0"/>
              </a:rPr>
              <a:t>Of dresses: </a:t>
            </a:r>
          </a:p>
          <a:p>
            <a:pPr algn="ctr"/>
            <a:r>
              <a:rPr lang="en-US" sz="3600" dirty="0" smtClean="0">
                <a:latin typeface="Bauhaus 93" panose="04030905020B02020C02" pitchFamily="82" charset="0"/>
              </a:rPr>
              <a:t>Mothers and Daughters</a:t>
            </a:r>
            <a:endParaRPr lang="el-GR" sz="3600" dirty="0"/>
          </a:p>
        </p:txBody>
      </p:sp>
      <p:sp>
        <p:nvSpPr>
          <p:cNvPr id="3" name="Τίτλος 2"/>
          <p:cNvSpPr>
            <a:spLocks noGrp="1"/>
          </p:cNvSpPr>
          <p:nvPr>
            <p:ph type="title"/>
          </p:nvPr>
        </p:nvSpPr>
        <p:spPr>
          <a:solidFill>
            <a:srgbClr val="FC02A9"/>
          </a:solidFill>
        </p:spPr>
        <p:txBody>
          <a:bodyPr/>
          <a:lstStyle/>
          <a:p>
            <a:r>
              <a:rPr lang="en-US" dirty="0" smtClean="0"/>
              <a:t>Summary of Latvian documenter</a:t>
            </a:r>
            <a:endParaRPr lang="el-GR" dirty="0"/>
          </a:p>
        </p:txBody>
      </p:sp>
    </p:spTree>
    <p:extLst>
      <p:ext uri="{BB962C8B-B14F-4D97-AF65-F5344CB8AC3E}">
        <p14:creationId xmlns:p14="http://schemas.microsoft.com/office/powerpoint/2010/main" val="3604999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2412E">
            <a:alpha val="6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Of dresses: Mothers and Daughters</a:t>
            </a:r>
            <a:endParaRPr lang="el-GR" b="1" dirty="0"/>
          </a:p>
        </p:txBody>
      </p:sp>
      <p:sp>
        <p:nvSpPr>
          <p:cNvPr id="3" name="TextBox 2"/>
          <p:cNvSpPr txBox="1"/>
          <p:nvPr/>
        </p:nvSpPr>
        <p:spPr>
          <a:xfrm>
            <a:off x="539552" y="1916832"/>
            <a:ext cx="7992888" cy="3970318"/>
          </a:xfrm>
          <a:prstGeom prst="rect">
            <a:avLst/>
          </a:prstGeom>
          <a:noFill/>
        </p:spPr>
        <p:txBody>
          <a:bodyPr wrap="square" rtlCol="0">
            <a:spAutoFit/>
          </a:bodyPr>
          <a:lstStyle/>
          <a:p>
            <a:pPr algn="just"/>
            <a:r>
              <a:rPr lang="en-US" sz="3600" dirty="0" smtClean="0"/>
              <a:t>Boys seem not to have been challenged so much by the documenter as it isn’t in their nature to focus on fashion so much, although they can’t deny that they don’t care about it at all. They admit they follow the general trends as long as it suits their style and personality.</a:t>
            </a:r>
            <a:endParaRPr lang="el-GR" sz="3600" dirty="0"/>
          </a:p>
        </p:txBody>
      </p:sp>
    </p:spTree>
    <p:extLst>
      <p:ext uri="{BB962C8B-B14F-4D97-AF65-F5344CB8AC3E}">
        <p14:creationId xmlns:p14="http://schemas.microsoft.com/office/powerpoint/2010/main" val="4167555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2412E">
            <a:alpha val="6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Of dresses: Mothers and Daughters</a:t>
            </a:r>
            <a:endParaRPr lang="el-GR" b="1" dirty="0"/>
          </a:p>
        </p:txBody>
      </p:sp>
      <p:sp>
        <p:nvSpPr>
          <p:cNvPr id="4" name="TextBox 3"/>
          <p:cNvSpPr txBox="1"/>
          <p:nvPr/>
        </p:nvSpPr>
        <p:spPr>
          <a:xfrm>
            <a:off x="467544" y="1916832"/>
            <a:ext cx="8136904" cy="4524315"/>
          </a:xfrm>
          <a:prstGeom prst="rect">
            <a:avLst/>
          </a:prstGeom>
          <a:noFill/>
        </p:spPr>
        <p:txBody>
          <a:bodyPr wrap="square" rtlCol="0">
            <a:spAutoFit/>
          </a:bodyPr>
          <a:lstStyle/>
          <a:p>
            <a:pPr algn="just"/>
            <a:r>
              <a:rPr lang="en-US" sz="3200" dirty="0" smtClean="0"/>
              <a:t>On the other hand, many girls commented on the lifestyle and personality of the two acting girls, Nadine and Paula. Their remarks are similar and have pointed out that although they, themselves like to take care of their look, dressing style and hairstyle, most of them agreed that it is an exaggeration trying to apply all fashion orders during all hours, from morning till evening, even at school.</a:t>
            </a:r>
            <a:endParaRPr lang="el-GR" sz="3200" dirty="0"/>
          </a:p>
        </p:txBody>
      </p:sp>
    </p:spTree>
    <p:extLst>
      <p:ext uri="{BB962C8B-B14F-4D97-AF65-F5344CB8AC3E}">
        <p14:creationId xmlns:p14="http://schemas.microsoft.com/office/powerpoint/2010/main" val="3316070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2412E">
            <a:alpha val="6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Of dresses: Mothers and Daughters</a:t>
            </a:r>
            <a:endParaRPr lang="el-GR" b="1" dirty="0"/>
          </a:p>
        </p:txBody>
      </p:sp>
      <p:sp>
        <p:nvSpPr>
          <p:cNvPr id="4" name="TextBox 3"/>
          <p:cNvSpPr txBox="1"/>
          <p:nvPr/>
        </p:nvSpPr>
        <p:spPr>
          <a:xfrm>
            <a:off x="611560" y="2060848"/>
            <a:ext cx="7920880" cy="3539430"/>
          </a:xfrm>
          <a:prstGeom prst="rect">
            <a:avLst/>
          </a:prstGeom>
          <a:noFill/>
        </p:spPr>
        <p:txBody>
          <a:bodyPr wrap="square" rtlCol="0">
            <a:spAutoFit/>
          </a:bodyPr>
          <a:lstStyle/>
          <a:p>
            <a:r>
              <a:rPr lang="en-US" sz="2800" dirty="0" smtClean="0"/>
              <a:t>The majority agree that each one has to behave and dress the way that pleases him or her taking into account not to provoke or have in mind that all hours aren’t the same and there should be a difference between dressing for school and dressing for outings. You can’t also go out in the snow wearing a mini skirt suffering the cold and risking your health only just to get others’ approval.</a:t>
            </a:r>
            <a:endParaRPr lang="el-GR" sz="2800" dirty="0"/>
          </a:p>
        </p:txBody>
      </p:sp>
    </p:spTree>
    <p:extLst>
      <p:ext uri="{BB962C8B-B14F-4D97-AF65-F5344CB8AC3E}">
        <p14:creationId xmlns:p14="http://schemas.microsoft.com/office/powerpoint/2010/main" val="3007037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2412E">
            <a:alpha val="6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Of dresses: Mothers and Daughters</a:t>
            </a:r>
            <a:endParaRPr lang="el-GR" b="1" dirty="0"/>
          </a:p>
        </p:txBody>
      </p:sp>
      <p:sp>
        <p:nvSpPr>
          <p:cNvPr id="3" name="TextBox 2"/>
          <p:cNvSpPr txBox="1"/>
          <p:nvPr/>
        </p:nvSpPr>
        <p:spPr>
          <a:xfrm>
            <a:off x="611560" y="1916832"/>
            <a:ext cx="7992888" cy="4031873"/>
          </a:xfrm>
          <a:prstGeom prst="rect">
            <a:avLst/>
          </a:prstGeom>
          <a:noFill/>
        </p:spPr>
        <p:txBody>
          <a:bodyPr wrap="square" rtlCol="0">
            <a:spAutoFit/>
          </a:bodyPr>
          <a:lstStyle/>
          <a:p>
            <a:pPr algn="just"/>
            <a:r>
              <a:rPr lang="en-US" sz="3200" dirty="0" smtClean="0"/>
              <a:t>They stated that there seem to be a good relation between the girls in the films and their mothers, but most pupils liked Paula who seems to be more independent and do what SHE thinks Is good for her. Nadine, on the other hand seems to be more affected by her mother and she need her approval for her dressing style and not only that.</a:t>
            </a:r>
            <a:endParaRPr lang="el-GR" sz="3200" dirty="0"/>
          </a:p>
        </p:txBody>
      </p:sp>
    </p:spTree>
    <p:extLst>
      <p:ext uri="{BB962C8B-B14F-4D97-AF65-F5344CB8AC3E}">
        <p14:creationId xmlns:p14="http://schemas.microsoft.com/office/powerpoint/2010/main" val="12722321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2412E">
            <a:alpha val="6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Of dresses: Mothers and Daughters</a:t>
            </a:r>
            <a:endParaRPr lang="el-GR" b="1" dirty="0"/>
          </a:p>
        </p:txBody>
      </p:sp>
      <p:sp>
        <p:nvSpPr>
          <p:cNvPr id="3" name="TextBox 2"/>
          <p:cNvSpPr txBox="1"/>
          <p:nvPr/>
        </p:nvSpPr>
        <p:spPr>
          <a:xfrm>
            <a:off x="503917" y="1628800"/>
            <a:ext cx="8352928" cy="4524315"/>
          </a:xfrm>
          <a:prstGeom prst="rect">
            <a:avLst/>
          </a:prstGeom>
          <a:noFill/>
        </p:spPr>
        <p:txBody>
          <a:bodyPr wrap="square" rtlCol="0">
            <a:spAutoFit/>
          </a:bodyPr>
          <a:lstStyle/>
          <a:p>
            <a:pPr algn="just"/>
            <a:r>
              <a:rPr lang="en-US" sz="3200" dirty="0" smtClean="0"/>
              <a:t>The fact that the two girls are </a:t>
            </a:r>
            <a:r>
              <a:rPr lang="en-US" sz="3200" b="1" dirty="0" smtClean="0"/>
              <a:t>only 13 </a:t>
            </a:r>
            <a:r>
              <a:rPr lang="en-US" sz="3200" dirty="0" smtClean="0"/>
              <a:t>has made special impression. They seem to hurry to grow up instead of enjoying their early teens in a more restless way.  </a:t>
            </a:r>
          </a:p>
          <a:p>
            <a:pPr algn="just"/>
            <a:r>
              <a:rPr lang="en-US" sz="3200" dirty="0" smtClean="0"/>
              <a:t>All think that they should be more relaxed and not be so much preoccupied with their appearance at this age. There is no doubt that fashion magazines, TV, friends and society play a significant role in forming young people’s characters and behavior</a:t>
            </a:r>
            <a:r>
              <a:rPr lang="en-US" dirty="0" smtClean="0"/>
              <a:t>. </a:t>
            </a:r>
            <a:endParaRPr lang="el-GR" dirty="0"/>
          </a:p>
        </p:txBody>
      </p:sp>
    </p:spTree>
    <p:extLst>
      <p:ext uri="{BB962C8B-B14F-4D97-AF65-F5344CB8AC3E}">
        <p14:creationId xmlns:p14="http://schemas.microsoft.com/office/powerpoint/2010/main" val="1419804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2412E">
            <a:alpha val="6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Of dresses: Mothers and Daughters</a:t>
            </a:r>
            <a:endParaRPr lang="el-GR" b="1" dirty="0"/>
          </a:p>
        </p:txBody>
      </p:sp>
      <p:sp>
        <p:nvSpPr>
          <p:cNvPr id="3" name="TextBox 2"/>
          <p:cNvSpPr txBox="1"/>
          <p:nvPr/>
        </p:nvSpPr>
        <p:spPr>
          <a:xfrm>
            <a:off x="755576" y="2276872"/>
            <a:ext cx="7488832" cy="3539430"/>
          </a:xfrm>
          <a:prstGeom prst="rect">
            <a:avLst/>
          </a:prstGeom>
          <a:noFill/>
        </p:spPr>
        <p:txBody>
          <a:bodyPr wrap="square" rtlCol="0">
            <a:spAutoFit/>
          </a:bodyPr>
          <a:lstStyle/>
          <a:p>
            <a:pPr algn="just"/>
            <a:r>
              <a:rPr lang="en-US" sz="3200" dirty="0" smtClean="0"/>
              <a:t>Perhaps mothers should have put forward another model during their growing up and have spent time on talking about everything that might lead them to be able to filter what they see, trying not to become victims of fashion or adopt every imposed model which may restrict or alter oneself or being. </a:t>
            </a:r>
            <a:endParaRPr lang="el-GR" sz="3200" dirty="0"/>
          </a:p>
        </p:txBody>
      </p:sp>
    </p:spTree>
    <p:extLst>
      <p:ext uri="{BB962C8B-B14F-4D97-AF65-F5344CB8AC3E}">
        <p14:creationId xmlns:p14="http://schemas.microsoft.com/office/powerpoint/2010/main" val="18818996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2412E">
            <a:alpha val="6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Of dresses: Mothers and Daughters</a:t>
            </a:r>
            <a:endParaRPr lang="el-GR" b="1" dirty="0"/>
          </a:p>
        </p:txBody>
      </p:sp>
      <p:sp>
        <p:nvSpPr>
          <p:cNvPr id="3" name="TextBox 2"/>
          <p:cNvSpPr txBox="1"/>
          <p:nvPr/>
        </p:nvSpPr>
        <p:spPr>
          <a:xfrm>
            <a:off x="611560" y="1988840"/>
            <a:ext cx="7992888" cy="3046988"/>
          </a:xfrm>
          <a:prstGeom prst="rect">
            <a:avLst/>
          </a:prstGeom>
          <a:noFill/>
        </p:spPr>
        <p:txBody>
          <a:bodyPr wrap="square" rtlCol="0">
            <a:spAutoFit/>
          </a:bodyPr>
          <a:lstStyle/>
          <a:p>
            <a:r>
              <a:rPr lang="en-US" sz="3200" dirty="0" smtClean="0"/>
              <a:t>We are closing with Jan </a:t>
            </a:r>
            <a:r>
              <a:rPr lang="en-US" sz="3200" dirty="0" err="1" smtClean="0"/>
              <a:t>Muhlfeit</a:t>
            </a:r>
            <a:r>
              <a:rPr lang="en-US" sz="3200" dirty="0" smtClean="0"/>
              <a:t>( CEO of Microsoft) words </a:t>
            </a:r>
            <a:r>
              <a:rPr lang="en-US" sz="3200" b="1" dirty="0" smtClean="0"/>
              <a:t>“Worlds is full of copies, only originals play the prime league“, </a:t>
            </a:r>
            <a:r>
              <a:rPr lang="en-US" sz="3200" dirty="0" smtClean="0"/>
              <a:t>that  the Czech student </a:t>
            </a:r>
            <a:r>
              <a:rPr lang="en-US" sz="3200" dirty="0" err="1" smtClean="0"/>
              <a:t>Rotislav</a:t>
            </a:r>
            <a:r>
              <a:rPr lang="en-US" sz="3200" dirty="0" smtClean="0"/>
              <a:t> referred to, pointing out that only being ourselves can possibly make the difference.</a:t>
            </a:r>
            <a:endParaRPr lang="el-GR" sz="3200" dirty="0"/>
          </a:p>
        </p:txBody>
      </p:sp>
    </p:spTree>
    <p:extLst>
      <p:ext uri="{BB962C8B-B14F-4D97-AF65-F5344CB8AC3E}">
        <p14:creationId xmlns:p14="http://schemas.microsoft.com/office/powerpoint/2010/main" val="3367763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“No country for young people”</a:t>
            </a:r>
            <a:endParaRPr lang="el-GR" b="1" dirty="0">
              <a:solidFill>
                <a:schemeClr val="bg1"/>
              </a:solidFill>
            </a:endParaRPr>
          </a:p>
        </p:txBody>
      </p:sp>
      <p:sp>
        <p:nvSpPr>
          <p:cNvPr id="3" name="TextBox 2"/>
          <p:cNvSpPr txBox="1"/>
          <p:nvPr/>
        </p:nvSpPr>
        <p:spPr>
          <a:xfrm>
            <a:off x="251520" y="1916832"/>
            <a:ext cx="8568952" cy="4154984"/>
          </a:xfrm>
          <a:prstGeom prst="rect">
            <a:avLst/>
          </a:prstGeom>
          <a:noFill/>
        </p:spPr>
        <p:txBody>
          <a:bodyPr wrap="square" rtlCol="0">
            <a:spAutoFit/>
          </a:bodyPr>
          <a:lstStyle/>
          <a:p>
            <a:pPr algn="just"/>
            <a:r>
              <a:rPr lang="en-US" sz="2400" dirty="0" smtClean="0">
                <a:solidFill>
                  <a:schemeClr val="bg1"/>
                </a:solidFill>
              </a:rPr>
              <a:t>We, young people from Latvia, Czech Republic, Italy and Greece, seem to face, more or less, the same problems concerning our future. </a:t>
            </a:r>
          </a:p>
          <a:p>
            <a:pPr marL="342900" indent="-342900" algn="just">
              <a:buFont typeface="Wingdings" panose="05000000000000000000" pitchFamily="2" charset="2"/>
              <a:buChar char="q"/>
            </a:pPr>
            <a:r>
              <a:rPr lang="en-US" sz="2400" dirty="0" smtClean="0">
                <a:solidFill>
                  <a:schemeClr val="bg1"/>
                </a:solidFill>
              </a:rPr>
              <a:t>Austerity policies seem to make a vicious circle with no end. Economic crises seem to deteriorate the whole situation. </a:t>
            </a:r>
          </a:p>
          <a:p>
            <a:pPr marL="342900" indent="-342900" algn="just">
              <a:buFont typeface="Wingdings" panose="05000000000000000000" pitchFamily="2" charset="2"/>
              <a:buChar char="q"/>
            </a:pPr>
            <a:r>
              <a:rPr lang="en-US" sz="2400" dirty="0" smtClean="0">
                <a:solidFill>
                  <a:schemeClr val="bg1"/>
                </a:solidFill>
              </a:rPr>
              <a:t>The bad prospects of carrier and the lack of job opportunities seem to affect us to a high degree with discouraging results on our psychology. </a:t>
            </a:r>
          </a:p>
          <a:p>
            <a:pPr marL="342900" indent="-342900" algn="just">
              <a:buFont typeface="Wingdings" panose="05000000000000000000" pitchFamily="2" charset="2"/>
              <a:buChar char="q"/>
            </a:pPr>
            <a:r>
              <a:rPr lang="en-US" sz="2400" dirty="0" smtClean="0">
                <a:solidFill>
                  <a:schemeClr val="bg1"/>
                </a:solidFill>
              </a:rPr>
              <a:t>Our hope evaporates and destroys our dreams. It seems to reinforce the badly meant competitiveness among young people. </a:t>
            </a:r>
          </a:p>
          <a:p>
            <a:pPr marL="342900" indent="-342900" algn="just">
              <a:buFont typeface="Wingdings" panose="05000000000000000000" pitchFamily="2" charset="2"/>
              <a:buChar char="q"/>
            </a:pPr>
            <a:r>
              <a:rPr lang="en-US" sz="2400" dirty="0" smtClean="0">
                <a:solidFill>
                  <a:schemeClr val="bg1"/>
                </a:solidFill>
              </a:rPr>
              <a:t>The phenomenon seems to go beyond Italy and Greece, it seems to spread out to most European countries and even more</a:t>
            </a:r>
            <a:r>
              <a:rPr lang="en-US" dirty="0" smtClean="0">
                <a:solidFill>
                  <a:schemeClr val="bg1"/>
                </a:solidFill>
              </a:rPr>
              <a:t>.</a:t>
            </a:r>
            <a:endParaRPr lang="el-GR" dirty="0">
              <a:solidFill>
                <a:schemeClr val="bg1"/>
              </a:solidFill>
            </a:endParaRPr>
          </a:p>
        </p:txBody>
      </p:sp>
    </p:spTree>
    <p:extLst>
      <p:ext uri="{BB962C8B-B14F-4D97-AF65-F5344CB8AC3E}">
        <p14:creationId xmlns:p14="http://schemas.microsoft.com/office/powerpoint/2010/main" val="570984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“No country for young people”</a:t>
            </a:r>
            <a:endParaRPr lang="el-GR" b="1" dirty="0">
              <a:solidFill>
                <a:schemeClr val="bg1"/>
              </a:solidFill>
            </a:endParaRPr>
          </a:p>
        </p:txBody>
      </p:sp>
      <p:sp>
        <p:nvSpPr>
          <p:cNvPr id="3" name="TextBox 2"/>
          <p:cNvSpPr txBox="1"/>
          <p:nvPr/>
        </p:nvSpPr>
        <p:spPr>
          <a:xfrm>
            <a:off x="251520" y="1916832"/>
            <a:ext cx="8568952" cy="4524315"/>
          </a:xfrm>
          <a:prstGeom prst="rect">
            <a:avLst/>
          </a:prstGeom>
          <a:noFill/>
        </p:spPr>
        <p:txBody>
          <a:bodyPr wrap="square" rtlCol="0">
            <a:spAutoFit/>
          </a:bodyPr>
          <a:lstStyle/>
          <a:p>
            <a:pPr algn="just"/>
            <a:r>
              <a:rPr lang="en-US" sz="2400" b="1" dirty="0">
                <a:solidFill>
                  <a:schemeClr val="bg1"/>
                </a:solidFill>
              </a:rPr>
              <a:t>Watching the Italian film “No country for young people”, we come to the conclusion that today young people:</a:t>
            </a:r>
          </a:p>
          <a:p>
            <a:pPr algn="just"/>
            <a:r>
              <a:rPr lang="en-US" sz="2400" dirty="0" smtClean="0">
                <a:solidFill>
                  <a:schemeClr val="bg1"/>
                </a:solidFill>
              </a:rPr>
              <a:t>1. Have </a:t>
            </a:r>
            <a:r>
              <a:rPr lang="en-US" sz="2400" dirty="0">
                <a:solidFill>
                  <a:schemeClr val="bg1"/>
                </a:solidFill>
              </a:rPr>
              <a:t>great difficulty in finding a job without previous experience, even if there is high qualification competency.</a:t>
            </a:r>
          </a:p>
          <a:p>
            <a:pPr algn="just"/>
            <a:r>
              <a:rPr lang="en-US" sz="2400" dirty="0" smtClean="0">
                <a:solidFill>
                  <a:schemeClr val="bg1"/>
                </a:solidFill>
              </a:rPr>
              <a:t>2. Are </a:t>
            </a:r>
            <a:r>
              <a:rPr lang="en-US" sz="2400" dirty="0">
                <a:solidFill>
                  <a:schemeClr val="bg1"/>
                </a:solidFill>
              </a:rPr>
              <a:t>obliged to stay at home and be supported by parents and this destroys our self-confidence and self-respect.</a:t>
            </a:r>
          </a:p>
          <a:p>
            <a:pPr algn="just"/>
            <a:r>
              <a:rPr lang="en-US" sz="2400" dirty="0" smtClean="0">
                <a:solidFill>
                  <a:schemeClr val="bg1"/>
                </a:solidFill>
              </a:rPr>
              <a:t>3. Spend </a:t>
            </a:r>
            <a:r>
              <a:rPr lang="en-US" sz="2400" dirty="0">
                <a:solidFill>
                  <a:schemeClr val="bg1"/>
                </a:solidFill>
              </a:rPr>
              <a:t>a lot of family money on education, but high rates of unemployment, especially between young people, increase the feeling of uncertainty and disappointment.</a:t>
            </a:r>
          </a:p>
          <a:p>
            <a:pPr algn="just"/>
            <a:r>
              <a:rPr lang="en-US" sz="2400" dirty="0" smtClean="0">
                <a:solidFill>
                  <a:schemeClr val="bg1"/>
                </a:solidFill>
              </a:rPr>
              <a:t>4. Think </a:t>
            </a:r>
            <a:r>
              <a:rPr lang="en-US" sz="2400" dirty="0">
                <a:solidFill>
                  <a:schemeClr val="bg1"/>
                </a:solidFill>
              </a:rPr>
              <a:t>we are asked too much on educational and skill level to get a job and work area has been turned into very competitive one with little or no job opportunities at all.</a:t>
            </a:r>
          </a:p>
        </p:txBody>
      </p:sp>
    </p:spTree>
    <p:extLst>
      <p:ext uri="{BB962C8B-B14F-4D97-AF65-F5344CB8AC3E}">
        <p14:creationId xmlns:p14="http://schemas.microsoft.com/office/powerpoint/2010/main" val="759481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“No country for young people”</a:t>
            </a:r>
            <a:endParaRPr lang="el-GR" b="1" dirty="0">
              <a:solidFill>
                <a:schemeClr val="bg1"/>
              </a:solidFill>
            </a:endParaRPr>
          </a:p>
        </p:txBody>
      </p:sp>
      <p:sp>
        <p:nvSpPr>
          <p:cNvPr id="3" name="TextBox 2"/>
          <p:cNvSpPr txBox="1"/>
          <p:nvPr/>
        </p:nvSpPr>
        <p:spPr>
          <a:xfrm>
            <a:off x="251520" y="1916832"/>
            <a:ext cx="8568952" cy="4524315"/>
          </a:xfrm>
          <a:prstGeom prst="rect">
            <a:avLst/>
          </a:prstGeom>
          <a:noFill/>
        </p:spPr>
        <p:txBody>
          <a:bodyPr wrap="square" rtlCol="0">
            <a:spAutoFit/>
          </a:bodyPr>
          <a:lstStyle/>
          <a:p>
            <a:r>
              <a:rPr lang="en-US" sz="2400" dirty="0" smtClean="0">
                <a:solidFill>
                  <a:schemeClr val="bg1"/>
                </a:solidFill>
              </a:rPr>
              <a:t>5. Think </a:t>
            </a:r>
            <a:r>
              <a:rPr lang="en-US" sz="2400" dirty="0">
                <a:solidFill>
                  <a:schemeClr val="bg1"/>
                </a:solidFill>
              </a:rPr>
              <a:t>that we may be forced to abandon higher education as it doesn’t prove to be a safe factor for getting a job in our countries, depriving us the right to become more wholesome personalities.</a:t>
            </a:r>
          </a:p>
          <a:p>
            <a:r>
              <a:rPr lang="en-US" sz="2400" dirty="0" smtClean="0">
                <a:solidFill>
                  <a:schemeClr val="bg1"/>
                </a:solidFill>
              </a:rPr>
              <a:t>6. Lose </a:t>
            </a:r>
            <a:r>
              <a:rPr lang="en-US" sz="2400" dirty="0">
                <a:solidFill>
                  <a:schemeClr val="bg1"/>
                </a:solidFill>
              </a:rPr>
              <a:t>our trust in State and in politicians, feel unprotected and at risk on survival level.</a:t>
            </a:r>
          </a:p>
          <a:p>
            <a:r>
              <a:rPr lang="en-US" sz="2400" dirty="0" smtClean="0">
                <a:solidFill>
                  <a:schemeClr val="bg1"/>
                </a:solidFill>
              </a:rPr>
              <a:t>7. Feel</a:t>
            </a:r>
            <a:r>
              <a:rPr lang="en-US" sz="2400" dirty="0">
                <a:solidFill>
                  <a:schemeClr val="bg1"/>
                </a:solidFill>
              </a:rPr>
              <a:t> anger and rage about previous governments and generations, as they have inherited us this situation and have condemned us in a life without dignity, obliging us do leave our home country, trying to find a job and become financially independent.</a:t>
            </a:r>
          </a:p>
          <a:p>
            <a:r>
              <a:rPr lang="en-US" sz="2400" dirty="0" smtClean="0">
                <a:solidFill>
                  <a:schemeClr val="bg1"/>
                </a:solidFill>
              </a:rPr>
              <a:t>8. Feel </a:t>
            </a:r>
            <a:r>
              <a:rPr lang="en-US" sz="2400" dirty="0">
                <a:solidFill>
                  <a:schemeClr val="bg1"/>
                </a:solidFill>
              </a:rPr>
              <a:t>that we flee away to countries with more job opportunities as the only solution, although we would prefer to avoid it if given the chance.</a:t>
            </a:r>
          </a:p>
        </p:txBody>
      </p:sp>
    </p:spTree>
    <p:extLst>
      <p:ext uri="{BB962C8B-B14F-4D97-AF65-F5344CB8AC3E}">
        <p14:creationId xmlns:p14="http://schemas.microsoft.com/office/powerpoint/2010/main" val="3080799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“No country for young people”</a:t>
            </a:r>
            <a:endParaRPr lang="el-GR" b="1" dirty="0">
              <a:solidFill>
                <a:schemeClr val="bg1"/>
              </a:solidFill>
            </a:endParaRPr>
          </a:p>
        </p:txBody>
      </p:sp>
      <p:sp>
        <p:nvSpPr>
          <p:cNvPr id="3" name="TextBox 2"/>
          <p:cNvSpPr txBox="1"/>
          <p:nvPr/>
        </p:nvSpPr>
        <p:spPr>
          <a:xfrm>
            <a:off x="467544" y="2060848"/>
            <a:ext cx="7920880" cy="3231654"/>
          </a:xfrm>
          <a:prstGeom prst="rect">
            <a:avLst/>
          </a:prstGeom>
          <a:noFill/>
        </p:spPr>
        <p:txBody>
          <a:bodyPr wrap="square" rtlCol="0">
            <a:spAutoFit/>
          </a:bodyPr>
          <a:lstStyle/>
          <a:p>
            <a:pPr algn="just"/>
            <a:r>
              <a:rPr lang="en-US" sz="4400" dirty="0" smtClean="0">
                <a:solidFill>
                  <a:schemeClr val="bg1"/>
                </a:solidFill>
              </a:rPr>
              <a:t>9. </a:t>
            </a:r>
            <a:r>
              <a:rPr lang="en-US" sz="4000" dirty="0" smtClean="0">
                <a:solidFill>
                  <a:schemeClr val="bg1"/>
                </a:solidFill>
              </a:rPr>
              <a:t>Do </a:t>
            </a:r>
            <a:r>
              <a:rPr lang="en-US" sz="4000" dirty="0">
                <a:solidFill>
                  <a:schemeClr val="bg1"/>
                </a:solidFill>
              </a:rPr>
              <a:t>prefer to </a:t>
            </a:r>
            <a:r>
              <a:rPr lang="en-US" sz="4000" b="1" u="sng" dirty="0">
                <a:solidFill>
                  <a:schemeClr val="bg1"/>
                </a:solidFill>
              </a:rPr>
              <a:t>stay in our own countries with less money</a:t>
            </a:r>
            <a:r>
              <a:rPr lang="en-US" sz="4000" dirty="0">
                <a:solidFill>
                  <a:schemeClr val="bg1"/>
                </a:solidFill>
              </a:rPr>
              <a:t>, than emigrating, missing our people, family and relatives, customs and habits, being strangers among strangers.</a:t>
            </a:r>
          </a:p>
        </p:txBody>
      </p:sp>
    </p:spTree>
    <p:extLst>
      <p:ext uri="{BB962C8B-B14F-4D97-AF65-F5344CB8AC3E}">
        <p14:creationId xmlns:p14="http://schemas.microsoft.com/office/powerpoint/2010/main" val="2341914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1403649" y="3645024"/>
            <a:ext cx="6264696" cy="1673225"/>
          </a:xfrm>
        </p:spPr>
        <p:txBody>
          <a:bodyPr>
            <a:normAutofit/>
          </a:bodyPr>
          <a:lstStyle/>
          <a:p>
            <a:pPr algn="ctr"/>
            <a:r>
              <a:rPr lang="en-US" sz="4800" dirty="0" smtClean="0">
                <a:solidFill>
                  <a:schemeClr val="bg1"/>
                </a:solidFill>
                <a:latin typeface="Bauhaus 93" panose="04030905020B02020C02" pitchFamily="82" charset="0"/>
              </a:rPr>
              <a:t>“The greatest wish”</a:t>
            </a:r>
            <a:endParaRPr lang="el-GR" sz="4800" dirty="0">
              <a:solidFill>
                <a:schemeClr val="bg1"/>
              </a:solidFill>
            </a:endParaRPr>
          </a:p>
        </p:txBody>
      </p:sp>
      <p:sp>
        <p:nvSpPr>
          <p:cNvPr id="3" name="Τίτλος 2"/>
          <p:cNvSpPr>
            <a:spLocks noGrp="1"/>
          </p:cNvSpPr>
          <p:nvPr>
            <p:ph type="title"/>
          </p:nvPr>
        </p:nvSpPr>
        <p:spPr>
          <a:solidFill>
            <a:schemeClr val="tx2">
              <a:lumMod val="40000"/>
              <a:lumOff val="60000"/>
            </a:schemeClr>
          </a:solidFill>
        </p:spPr>
        <p:txBody>
          <a:bodyPr>
            <a:normAutofit/>
          </a:bodyPr>
          <a:lstStyle/>
          <a:p>
            <a:pPr algn="ctr"/>
            <a:r>
              <a:rPr lang="en-US" sz="3600" b="1" dirty="0" smtClean="0"/>
              <a:t>Summary on the Czech documenter</a:t>
            </a:r>
            <a:endParaRPr lang="el-GR" sz="3600" b="1" dirty="0"/>
          </a:p>
        </p:txBody>
      </p:sp>
    </p:spTree>
    <p:extLst>
      <p:ext uri="{BB962C8B-B14F-4D97-AF65-F5344CB8AC3E}">
        <p14:creationId xmlns:p14="http://schemas.microsoft.com/office/powerpoint/2010/main" val="726213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“The greatest wish”</a:t>
            </a:r>
            <a:endParaRPr lang="el-GR" b="1" dirty="0">
              <a:solidFill>
                <a:schemeClr val="bg1"/>
              </a:solidFill>
            </a:endParaRPr>
          </a:p>
        </p:txBody>
      </p:sp>
      <p:sp>
        <p:nvSpPr>
          <p:cNvPr id="3" name="Θέση κειμένου 2"/>
          <p:cNvSpPr>
            <a:spLocks noGrp="1"/>
          </p:cNvSpPr>
          <p:nvPr>
            <p:ph type="body" idx="2"/>
          </p:nvPr>
        </p:nvSpPr>
        <p:spPr>
          <a:solidFill>
            <a:schemeClr val="tx2">
              <a:lumMod val="60000"/>
              <a:lumOff val="40000"/>
            </a:schemeClr>
          </a:solidFill>
        </p:spPr>
        <p:txBody>
          <a:bodyPr vert="vert270" anchor="ctr">
            <a:normAutofit/>
          </a:bodyPr>
          <a:lstStyle/>
          <a:p>
            <a:pPr algn="ctr"/>
            <a:r>
              <a:rPr lang="en-US" sz="3200" b="1" dirty="0" smtClean="0"/>
              <a:t>The greatest wish</a:t>
            </a:r>
            <a:endParaRPr lang="el-GR" sz="3200" b="1" dirty="0"/>
          </a:p>
        </p:txBody>
      </p:sp>
      <p:sp>
        <p:nvSpPr>
          <p:cNvPr id="4" name="Θέση περιεχομένου 3"/>
          <p:cNvSpPr>
            <a:spLocks noGrp="1"/>
          </p:cNvSpPr>
          <p:nvPr>
            <p:ph sz="quarter" idx="1"/>
          </p:nvPr>
        </p:nvSpPr>
        <p:spPr/>
        <p:txBody>
          <a:bodyPr/>
          <a:lstStyle/>
          <a:p>
            <a:pPr marL="0" indent="0">
              <a:buNone/>
            </a:pPr>
            <a:r>
              <a:rPr lang="en-US" b="1" dirty="0" err="1" smtClean="0">
                <a:solidFill>
                  <a:schemeClr val="bg1"/>
                </a:solidFill>
              </a:rPr>
              <a:t>Karlis</a:t>
            </a:r>
            <a:r>
              <a:rPr lang="en-US" b="1" dirty="0" smtClean="0">
                <a:solidFill>
                  <a:schemeClr val="bg1"/>
                </a:solidFill>
              </a:rPr>
              <a:t> has given a definition of what is or should be a wish:</a:t>
            </a:r>
          </a:p>
          <a:p>
            <a:pPr marL="0" indent="0">
              <a:buNone/>
            </a:pPr>
            <a:endParaRPr lang="en-US" b="1" dirty="0" smtClean="0">
              <a:solidFill>
                <a:schemeClr val="bg1"/>
              </a:solidFill>
            </a:endParaRPr>
          </a:p>
          <a:p>
            <a:pPr marL="0" indent="0">
              <a:buNone/>
            </a:pPr>
            <a:r>
              <a:rPr lang="en-US" dirty="0" smtClean="0">
                <a:solidFill>
                  <a:schemeClr val="bg1"/>
                </a:solidFill>
              </a:rPr>
              <a:t>“Wish </a:t>
            </a:r>
            <a:r>
              <a:rPr lang="en-US" dirty="0">
                <a:solidFill>
                  <a:schemeClr val="bg1"/>
                </a:solidFill>
              </a:rPr>
              <a:t>is what you want, what you are willing to reach. It is similar to dream, but I think that wish must </a:t>
            </a:r>
            <a:r>
              <a:rPr lang="en-US" dirty="0" smtClean="0">
                <a:solidFill>
                  <a:schemeClr val="bg1"/>
                </a:solidFill>
              </a:rPr>
              <a:t>be achievable</a:t>
            </a:r>
            <a:r>
              <a:rPr lang="en-US" dirty="0">
                <a:solidFill>
                  <a:schemeClr val="bg1"/>
                </a:solidFill>
              </a:rPr>
              <a:t>, realistic and possible. You may never reach it because of obstacles in </a:t>
            </a:r>
            <a:r>
              <a:rPr lang="en-US" dirty="0" smtClean="0">
                <a:solidFill>
                  <a:schemeClr val="bg1"/>
                </a:solidFill>
              </a:rPr>
              <a:t>way”.</a:t>
            </a:r>
            <a:endParaRPr lang="el-GR" dirty="0">
              <a:solidFill>
                <a:schemeClr val="bg1"/>
              </a:solidFill>
            </a:endParaRPr>
          </a:p>
        </p:txBody>
      </p:sp>
    </p:spTree>
    <p:extLst>
      <p:ext uri="{BB962C8B-B14F-4D97-AF65-F5344CB8AC3E}">
        <p14:creationId xmlns:p14="http://schemas.microsoft.com/office/powerpoint/2010/main" val="3433046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smtClean="0">
                <a:solidFill>
                  <a:schemeClr val="bg1"/>
                </a:solidFill>
              </a:rPr>
              <a:t>“The greatest wish”</a:t>
            </a:r>
            <a:endParaRPr lang="el-GR" b="1" dirty="0">
              <a:solidFill>
                <a:schemeClr val="bg1"/>
              </a:solidFill>
            </a:endParaRPr>
          </a:p>
        </p:txBody>
      </p:sp>
      <p:sp>
        <p:nvSpPr>
          <p:cNvPr id="3" name="Θέση κειμένου 2"/>
          <p:cNvSpPr>
            <a:spLocks noGrp="1"/>
          </p:cNvSpPr>
          <p:nvPr>
            <p:ph type="body" idx="2"/>
          </p:nvPr>
        </p:nvSpPr>
        <p:spPr>
          <a:solidFill>
            <a:schemeClr val="tx2">
              <a:lumMod val="60000"/>
              <a:lumOff val="40000"/>
            </a:schemeClr>
          </a:solidFill>
        </p:spPr>
        <p:txBody>
          <a:bodyPr vert="vert270" anchor="ctr">
            <a:normAutofit/>
          </a:bodyPr>
          <a:lstStyle/>
          <a:p>
            <a:pPr algn="ctr"/>
            <a:r>
              <a:rPr lang="en-US" sz="3200" b="1" dirty="0" smtClean="0"/>
              <a:t>The greatest wish</a:t>
            </a:r>
            <a:endParaRPr lang="el-GR" sz="3200" b="1" dirty="0"/>
          </a:p>
        </p:txBody>
      </p:sp>
      <p:sp>
        <p:nvSpPr>
          <p:cNvPr id="4" name="Θέση περιεχομένου 3"/>
          <p:cNvSpPr>
            <a:spLocks noGrp="1"/>
          </p:cNvSpPr>
          <p:nvPr>
            <p:ph sz="quarter" idx="1"/>
          </p:nvPr>
        </p:nvSpPr>
        <p:spPr/>
        <p:txBody>
          <a:bodyPr/>
          <a:lstStyle/>
          <a:p>
            <a:pPr marL="0" indent="0">
              <a:buNone/>
            </a:pPr>
            <a:r>
              <a:rPr lang="en-US" sz="4000" dirty="0" err="1" smtClean="0">
                <a:solidFill>
                  <a:schemeClr val="bg1"/>
                </a:solidFill>
              </a:rPr>
              <a:t>Deniss</a:t>
            </a:r>
            <a:r>
              <a:rPr lang="en-US" sz="4000" dirty="0" smtClean="0">
                <a:solidFill>
                  <a:schemeClr val="bg1"/>
                </a:solidFill>
              </a:rPr>
              <a:t> also has given a definition of wish</a:t>
            </a:r>
          </a:p>
          <a:p>
            <a:pPr marL="0" indent="0">
              <a:buNone/>
            </a:pPr>
            <a:endParaRPr lang="en-US" dirty="0" smtClean="0">
              <a:solidFill>
                <a:schemeClr val="bg1"/>
              </a:solidFill>
            </a:endParaRPr>
          </a:p>
          <a:p>
            <a:pPr marL="0" indent="0">
              <a:buNone/>
            </a:pPr>
            <a:r>
              <a:rPr lang="en-US" dirty="0" smtClean="0">
                <a:solidFill>
                  <a:schemeClr val="bg1"/>
                </a:solidFill>
              </a:rPr>
              <a:t>“Wish</a:t>
            </a:r>
            <a:r>
              <a:rPr lang="en-US" dirty="0">
                <a:solidFill>
                  <a:schemeClr val="bg1"/>
                </a:solidFill>
              </a:rPr>
              <a:t>:  Feeling that one would like to have or do something or to see something happen; a desire, longing, or strong inclination for a specific thing</a:t>
            </a:r>
            <a:r>
              <a:rPr lang="en-US" dirty="0" smtClean="0">
                <a:solidFill>
                  <a:schemeClr val="bg1"/>
                </a:solidFill>
              </a:rPr>
              <a:t>.”</a:t>
            </a:r>
            <a:endParaRPr lang="el-GR" dirty="0">
              <a:solidFill>
                <a:schemeClr val="bg1"/>
              </a:solidFill>
            </a:endParaRPr>
          </a:p>
        </p:txBody>
      </p:sp>
    </p:spTree>
    <p:extLst>
      <p:ext uri="{BB962C8B-B14F-4D97-AF65-F5344CB8AC3E}">
        <p14:creationId xmlns:p14="http://schemas.microsoft.com/office/powerpoint/2010/main" val="2728503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456</TotalTime>
  <Words>1452</Words>
  <Application>Microsoft Office PowerPoint</Application>
  <PresentationFormat>Προβολή στην οθόνη (4:3)</PresentationFormat>
  <Paragraphs>95</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Διάμεσος</vt:lpstr>
      <vt:lpstr>Summaries of students’ comments on documenters on life of young people</vt:lpstr>
      <vt:lpstr>Summary of the Italian documenter</vt:lpstr>
      <vt:lpstr>“No country for young people”</vt:lpstr>
      <vt:lpstr>“No country for young people”</vt:lpstr>
      <vt:lpstr>“No country for young people”</vt:lpstr>
      <vt:lpstr>“No country for young people”</vt:lpstr>
      <vt:lpstr>Summary on the Czech documenter</vt:lpstr>
      <vt:lpstr>“The greatest wish”</vt:lpstr>
      <vt:lpstr>“The greatest wish”</vt:lpstr>
      <vt:lpstr>“The greatest wish”</vt:lpstr>
      <vt:lpstr>“The greatest wish”</vt:lpstr>
      <vt:lpstr>“The greatest wish”</vt:lpstr>
      <vt:lpstr>“The greatest wish”</vt:lpstr>
      <vt:lpstr>“The greatest wish”</vt:lpstr>
      <vt:lpstr>Summary of the Greek documenter</vt:lpstr>
      <vt:lpstr>Is ther true love?</vt:lpstr>
      <vt:lpstr>Is ther true love?</vt:lpstr>
      <vt:lpstr>Is ther true love?</vt:lpstr>
      <vt:lpstr>Is ther true love?</vt:lpstr>
      <vt:lpstr>Is ther true love?</vt:lpstr>
      <vt:lpstr>Is ther true love?</vt:lpstr>
      <vt:lpstr>Summary of Latvian documenter</vt:lpstr>
      <vt:lpstr>Of dresses: Mothers and Daughters</vt:lpstr>
      <vt:lpstr>Of dresses: Mothers and Daughters</vt:lpstr>
      <vt:lpstr>Of dresses: Mothers and Daughters</vt:lpstr>
      <vt:lpstr>Of dresses: Mothers and Daughters</vt:lpstr>
      <vt:lpstr>Of dresses: Mothers and Daughters</vt:lpstr>
      <vt:lpstr>Of dresses: Mothers and Daughters</vt:lpstr>
      <vt:lpstr>Of dresses: Mothers and Daughters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Summaries of students’ comments on documanters</dc:title>
  <dc:creator>THEODOSIA</dc:creator>
  <cp:lastModifiedBy>THEODOSIA</cp:lastModifiedBy>
  <cp:revision>16</cp:revision>
  <dcterms:created xsi:type="dcterms:W3CDTF">2017-03-18T07:16:05Z</dcterms:created>
  <dcterms:modified xsi:type="dcterms:W3CDTF">2017-03-18T14:52:17Z</dcterms:modified>
</cp:coreProperties>
</file>