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8"/>
  </p:notesMasterIdLst>
  <p:sldIdLst>
    <p:sldId id="266" r:id="rId2"/>
    <p:sldId id="267" r:id="rId3"/>
    <p:sldId id="269" r:id="rId4"/>
    <p:sldId id="276" r:id="rId5"/>
    <p:sldId id="275" r:id="rId6"/>
    <p:sldId id="289" r:id="rId7"/>
    <p:sldId id="280" r:id="rId8"/>
    <p:sldId id="291" r:id="rId9"/>
    <p:sldId id="293" r:id="rId10"/>
    <p:sldId id="295" r:id="rId11"/>
    <p:sldId id="277" r:id="rId12"/>
    <p:sldId id="282" r:id="rId13"/>
    <p:sldId id="296" r:id="rId14"/>
    <p:sldId id="297" r:id="rId15"/>
    <p:sldId id="300" r:id="rId16"/>
    <p:sldId id="303" r:id="rId17"/>
    <p:sldId id="299" r:id="rId18"/>
    <p:sldId id="301" r:id="rId19"/>
    <p:sldId id="304" r:id="rId20"/>
    <p:sldId id="306" r:id="rId21"/>
    <p:sldId id="288" r:id="rId22"/>
    <p:sldId id="311" r:id="rId23"/>
    <p:sldId id="312" r:id="rId24"/>
    <p:sldId id="314" r:id="rId25"/>
    <p:sldId id="309" r:id="rId26"/>
    <p:sldId id="279" r:id="rId27"/>
    <p:sldId id="308" r:id="rId28"/>
    <p:sldId id="310" r:id="rId29"/>
    <p:sldId id="319" r:id="rId30"/>
    <p:sldId id="283" r:id="rId31"/>
    <p:sldId id="315" r:id="rId32"/>
    <p:sldId id="262" r:id="rId33"/>
    <p:sldId id="284" r:id="rId34"/>
    <p:sldId id="286" r:id="rId35"/>
    <p:sldId id="287" r:id="rId36"/>
    <p:sldId id="317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IRES%20KA2\DIRES%20MOBILITE%202%20IRLANDE%2017%20au%20janvier%202016\EVALUATION\Synth&#232;se\Nouveau%20Classeur%20Microsoft%20Office%20Excel&#160;20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pieChart>
        <c:varyColors val="1"/>
        <c:ser>
          <c:idx val="0"/>
          <c:order val="0"/>
          <c:explosion val="25"/>
          <c:cat>
            <c:strRef>
              <c:f>Feuil1!$A$1:$G$1</c:f>
              <c:strCache>
                <c:ptCount val="7"/>
                <c:pt idx="0">
                  <c:v>Self Confidence</c:v>
                </c:pt>
                <c:pt idx="1">
                  <c:v>Happiness</c:v>
                </c:pt>
                <c:pt idx="2">
                  <c:v>New Friends</c:v>
                </c:pt>
                <c:pt idx="3">
                  <c:v>New Interests</c:v>
                </c:pt>
                <c:pt idx="4">
                  <c:v>Better Communication</c:v>
                </c:pt>
                <c:pt idx="5">
                  <c:v>Wish to be more involved in the future</c:v>
                </c:pt>
                <c:pt idx="6">
                  <c:v>Better Contacts with teachers</c:v>
                </c:pt>
              </c:strCache>
            </c:strRef>
          </c:cat>
          <c:val>
            <c:numRef>
              <c:f>Feuil1!$A$2:$G$2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fr-FR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fr-FR"/>
          </a:p>
        </c:txPr>
      </c:legendEntry>
      <c:layout/>
    </c:legend>
    <c:plotVisOnly val="1"/>
  </c:chart>
  <c:spPr>
    <a:ln w="12700"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147D-4223-4F6A-B153-D66988BFAC7F}" type="datetimeFigureOut">
              <a:rPr lang="fr-FR" smtClean="0"/>
              <a:pPr/>
              <a:t>23/05/2016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09A55-8DA9-4D7F-BE4F-FFD6367908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gi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gif"/><Relationship Id="rId5" Type="http://schemas.openxmlformats.org/officeDocument/2006/relationships/image" Target="../media/image53.jpeg"/><Relationship Id="rId10" Type="http://schemas.openxmlformats.org/officeDocument/2006/relationships/image" Target="../media/image58.gif"/><Relationship Id="rId4" Type="http://schemas.openxmlformats.org/officeDocument/2006/relationships/image" Target="../media/image52.jpeg"/><Relationship Id="rId9" Type="http://schemas.openxmlformats.org/officeDocument/2006/relationships/image" Target="../media/image5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Erasmus+ Project  DIRES </a:t>
            </a:r>
            <a:r>
              <a:rPr lang="fr-FR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Disability</a:t>
            </a:r>
            <a:r>
              <a:rPr lang="fr-FR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-Inclusive </a:t>
            </a:r>
            <a:r>
              <a:rPr lang="fr-FR" sz="27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schools</a:t>
            </a:r>
            <a:r>
              <a:rPr lang="fr-FR" sz="27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Respect-Europe- Social dialogue </a:t>
            </a:r>
            <a:endParaRPr lang="fr-FR" sz="27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2693640"/>
            <a:ext cx="9144000" cy="397572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Réunion d’informations avec les familles: Lundi 14 mars 2016 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projet ERASMUS + DIRES et les mobilités européennes </a:t>
            </a:r>
            <a:endParaRPr lang="fr-FR" sz="36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it-IT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it-IT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it-IT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7" descr="C:\Users\User\Desktop\DIRES KA2\DIRES Images et Logos\ERASMUS-logo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404664"/>
            <a:ext cx="2419276" cy="691046"/>
          </a:xfrm>
          <a:prstGeom prst="rect">
            <a:avLst/>
          </a:prstGeom>
          <a:noFill/>
        </p:spPr>
      </p:pic>
      <p:pic>
        <p:nvPicPr>
          <p:cNvPr id="5" name="Picture 8" descr="C:\Users\User\Desktop\DIRES KA2\DIRES Images et Logos\logo is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60648"/>
            <a:ext cx="1093949" cy="961480"/>
          </a:xfrm>
          <a:prstGeom prst="rect">
            <a:avLst/>
          </a:prstGeom>
          <a:noFill/>
        </p:spPr>
      </p:pic>
      <p:pic>
        <p:nvPicPr>
          <p:cNvPr id="6" name="Image 5" descr="C:\Users\User\AppData\Local\Microsoft\Windows\Temporary Internet Files\Content.IE5\E7AYRVUP\final logo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260648"/>
            <a:ext cx="984209" cy="71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Unesco_Schou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35696" y="254788"/>
            <a:ext cx="1025409" cy="94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Présentation de l’ULIS </a:t>
            </a:r>
            <a:b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 les élèves à besoins pédagogiques spécifiques par Christine, Coordinatrice</a:t>
            </a:r>
            <a:endParaRPr lang="fr-FR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1746" name="Picture 2" descr="C:\Users\User\Desktop\DIRES KA2\DIRES MOBILITE 1 ISC 2  17-23 janvier 2016\PHOTOS MOB ISC 1 nov 2015\SAM_16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0"/>
            <a:ext cx="9865096" cy="162880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Our Lady of Fatima,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Irlande. Mobilité d’apprentissage</a:t>
            </a:r>
            <a:b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Thématique: Les écoles inclusives 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DIRES KA2\DIRES photos\mobilité Irlande\SAM_21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77696" y="1772816"/>
            <a:ext cx="6845808" cy="405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Logo\drapeau irl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638200" cy="6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9865096" cy="57606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élèves des six écoles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DIRES KA2\DIRES photos\mobilité Irlande\SAM_2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6951571" cy="573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1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nouvelles amitiés européennes pour les élèves.. et les équipes pédagogiques</a:t>
            </a:r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146" name="Picture 2" descr="C:\Users\User\Desktop\DIRES KA2\DIRES photos\mobilité Irlande\SAM_21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95536" y="1628800"/>
            <a:ext cx="3984000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DIRES KA2\DIRES photos\mobilité Irlande\SAM_210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788024" y="3212976"/>
            <a:ext cx="3984000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819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Workshops</a:t>
            </a:r>
            <a:b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 Cuisine: Livre de recettes européennes pour tous. </a:t>
            </a:r>
            <a:b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Shopping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DIRES KA2\DIRES photos\mobilité Irlande\SAM_21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95736" y="2132856"/>
            <a:ext cx="4752528" cy="356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2- Equitation en équipe européenne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26627" name="Picture 3" descr="C:\Users\User\Desktop\DIRES KA2\DIRES photos\mobilité Irlande\SAM_22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03648" y="2132856"/>
            <a:ext cx="6104516" cy="3246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908720"/>
            <a:ext cx="8534400" cy="57606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 Musique avec Patrice</a:t>
            </a:r>
            <a:b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fr-FR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36866" name="Picture 2" descr="C:\Users\User\Desktop\DIRES KA2\DIRES photos\mobilité Irlande\SAM_23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23555" name="Picture 3" descr="C:\Users\User\Desktop\DIRES KA2\DIRES photos\mobilité Irlande\SAM_22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tretch>
            <a:fillRect/>
          </a:stretch>
        </p:blipFill>
        <p:spPr bwMode="auto">
          <a:xfrm>
            <a:off x="1755531" y="1447800"/>
            <a:ext cx="6090138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9512" y="26064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Cours par les cinq délégations :</a:t>
            </a:r>
          </a:p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Ici présentation de la délégation italienne</a:t>
            </a:r>
          </a:p>
          <a:p>
            <a:pPr algn="ctr"/>
            <a:endParaRPr lang="fr-FR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fr-FR" dirty="0"/>
          </a:p>
        </p:txBody>
      </p:sp>
      <p:pic>
        <p:nvPicPr>
          <p:cNvPr id="10" name="Picture 5" descr="drapeau_itali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356992"/>
            <a:ext cx="509587" cy="509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Visite culturelle: le château Johnstown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8" name="Picture 2" descr="C:\Users\User\Desktop\DIRES KA2\DIRES photos\mobilité Irlande\SAM_2302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03648" y="234888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User\Desktop\DIRES KA2\DIRES photos\mobilité Irlande\SAM_2296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436096" y="4149080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space réservé du contenu 9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4102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5618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Soirée européenne festive 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fr-FR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DIRES KA2\DIRES photos\mobilité Irlande\SAM_23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4435012" cy="358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DIRES KA2\DIRES photos\mobilité Irlande\SAM_2377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004048" y="2204864"/>
            <a:ext cx="3752255" cy="2814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820472" cy="455178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 projet ERASMUS + DIRES (2015-2017)</a:t>
            </a:r>
          </a:p>
          <a:p>
            <a:pPr>
              <a:buNone/>
            </a:pPr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Les sept mobilités à réaliser</a:t>
            </a:r>
          </a:p>
          <a:p>
            <a:pPr>
              <a:buNone/>
            </a:pPr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Les trois mobilités déjà réalisées: France, Irlande, Italie</a:t>
            </a:r>
          </a:p>
          <a:p>
            <a:pPr>
              <a:buNone/>
            </a:pPr>
            <a:endParaRPr lang="fr-F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La mobilité 4 à venir en France</a:t>
            </a:r>
          </a:p>
          <a:p>
            <a:pPr>
              <a:buNone/>
            </a:pPr>
            <a:endParaRPr lang="fr-FR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Concours de logo:</a:t>
            </a:r>
            <a:b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gagnante est de </a:t>
            </a:r>
            <a:r>
              <a:rPr lang="fr-FR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Manissa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Turquie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39940" name="Picture 4" descr="C:\Users\User\Desktop\DIRES KA2\DIRES photos\mobilité Irlande\SAM_2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51520" y="1556792"/>
            <a:ext cx="4320000" cy="3240000"/>
          </a:xfrm>
          <a:prstGeom prst="rect">
            <a:avLst/>
          </a:prstGeom>
          <a:noFill/>
        </p:spPr>
      </p:pic>
      <p:pic>
        <p:nvPicPr>
          <p:cNvPr id="9" name="Picture 2" descr="C:\Users\User\Desktop\DIRES KA2\DIRES photos\mobilité Irlande\SAM_2383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788024" y="3717032"/>
            <a:ext cx="4204159" cy="2376264"/>
          </a:xfrm>
          <a:prstGeom prst="rect">
            <a:avLst/>
          </a:prstGeom>
          <a:noFill/>
        </p:spPr>
      </p:pic>
      <p:pic>
        <p:nvPicPr>
          <p:cNvPr id="10" name="Picture 6" descr="drapeau turqui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132856"/>
            <a:ext cx="528637" cy="5286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6" descr="drapeau turqui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5229200"/>
            <a:ext cx="528637" cy="5286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861048"/>
            <a:ext cx="1761406" cy="2075696"/>
          </a:xfrm>
          <a:prstGeom prst="rect">
            <a:avLst/>
          </a:prstGeom>
          <a:noFill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645024"/>
            <a:ext cx="3361606" cy="2241071"/>
          </a:xfrm>
          <a:prstGeom prst="rect">
            <a:avLst/>
          </a:prstGeom>
          <a:noFill/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700808"/>
            <a:ext cx="7488832" cy="188595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547664" y="573325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Muro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Lucano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Josef Stella,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Italie. Mobilité d’apprentissage</a:t>
            </a:r>
          </a:p>
          <a:p>
            <a:pPr algn="ctr"/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Thématique: Le handicap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Logo\drapeau-itali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8640"/>
            <a:ext cx="605061" cy="6050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cérémonie d’accueil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User\Desktop\DIRES KA2\DIRES photos\DIRES mob Italie\102MSDCF 1\DSC013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élèves italiens présentent des danses traditionnelles…</a:t>
            </a:r>
            <a:endParaRPr lang="fr-FR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User\Desktop\DIRES KA2\DIRES photos\DIRES mob Italie\102MSDCF 1\DSC013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 se préparent à chanter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User\Desktop\DIRES KA2\DIRES photos\DIRES mob Italie\102MSDCF 1\DSC014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des ateliers:  Les travaux artistiques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User\Desktop\DIRES KA2\DIRES photos\DIRES mob Italie\102MSDCF\atelier peinture\DSC015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Cours par les cinq délégations: </a:t>
            </a:r>
            <a:br>
              <a:rPr lang="fr-FR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Ici la délégation française fait sa présentation sur la thématique du handicap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C:\Users\User\Desktop\DIRES KA2\DIRES photos\DIRES mob Italie\102MSDCF\DSC015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772816"/>
            <a:ext cx="5993476" cy="449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AEC9"/>
          </a:solidFill>
          <a:ln>
            <a:solidFill>
              <a:srgbClr val="FFA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6650" y="1333248"/>
            <a:ext cx="6858000" cy="553385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I </a:t>
            </a:r>
            <a:r>
              <a:rPr lang="fr-FR" sz="3200" dirty="0" err="1" smtClean="0"/>
              <a:t>was</a:t>
            </a:r>
            <a:r>
              <a:rPr lang="fr-FR" sz="3200" dirty="0" smtClean="0"/>
              <a:t> </a:t>
            </a:r>
            <a:r>
              <a:rPr lang="fr-FR" sz="3200" dirty="0" err="1"/>
              <a:t>born</a:t>
            </a:r>
            <a:r>
              <a:rPr lang="fr-FR" sz="3200" dirty="0"/>
              <a:t> </a:t>
            </a:r>
            <a:r>
              <a:rPr lang="fr-FR" sz="3200" dirty="0" smtClean="0"/>
              <a:t>on July 8, 1957</a:t>
            </a:r>
            <a:endParaRPr lang="fr-FR" sz="3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9072" y="191544"/>
            <a:ext cx="6858000" cy="1110712"/>
          </a:xfrm>
        </p:spPr>
        <p:txBody>
          <a:bodyPr>
            <a:normAutofit fontScale="90000"/>
          </a:bodyPr>
          <a:lstStyle/>
          <a:p>
            <a:r>
              <a:rPr lang="fr-FR" b="1" i="1" spc="300" dirty="0" smtClean="0"/>
              <a:t>Qui suis-je? </a:t>
            </a:r>
            <a:br>
              <a:rPr lang="fr-FR" b="1" i="1" spc="300" dirty="0" smtClean="0"/>
            </a:br>
            <a:r>
              <a:rPr lang="fr-FR" b="1" i="1" spc="300" dirty="0" smtClean="0"/>
              <a:t>I AM </a:t>
            </a:r>
            <a:r>
              <a:rPr lang="fr-FR" b="1" i="1" spc="300" dirty="0"/>
              <a:t>A </a:t>
            </a:r>
            <a:r>
              <a:rPr lang="fr-FR" b="1" i="1" spc="300" dirty="0" smtClean="0"/>
              <a:t>GIRL !</a:t>
            </a:r>
            <a:endParaRPr lang="fr-FR" b="1" i="1" spc="300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970169" y="3865418"/>
            <a:ext cx="6858000" cy="96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r>
              <a:rPr lang="fr-FR" sz="3200" dirty="0" smtClean="0"/>
              <a:t>In </a:t>
            </a:r>
            <a:r>
              <a:rPr lang="fr-FR" sz="3200" dirty="0"/>
              <a:t>France </a:t>
            </a:r>
            <a:r>
              <a:rPr lang="fr-FR" sz="3200" dirty="0" smtClean="0"/>
              <a:t>in</a:t>
            </a:r>
            <a:r>
              <a:rPr lang="fr-FR" sz="3200" dirty="0" smtClean="0"/>
              <a:t> </a:t>
            </a:r>
            <a:r>
              <a:rPr lang="fr-FR" sz="3200" dirty="0"/>
              <a:t>Lyon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1032514" y="5207621"/>
            <a:ext cx="6858000" cy="122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err="1" smtClean="0"/>
              <a:t>My</a:t>
            </a:r>
            <a:r>
              <a:rPr lang="fr-FR" sz="3200" dirty="0" smtClean="0"/>
              <a:t> </a:t>
            </a:r>
            <a:r>
              <a:rPr lang="fr-FR" sz="3200" dirty="0" err="1"/>
              <a:t>name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Michèle </a:t>
            </a:r>
            <a:r>
              <a:rPr lang="fr-FR" sz="3200" dirty="0" smtClean="0"/>
              <a:t>MATHY</a:t>
            </a:r>
          </a:p>
          <a:p>
            <a:r>
              <a:rPr lang="fr-FR" sz="3200" dirty="0" err="1" smtClean="0"/>
              <a:t>My</a:t>
            </a:r>
            <a:r>
              <a:rPr lang="fr-FR" sz="3200" dirty="0" smtClean="0"/>
              <a:t> pseudo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Mimie</a:t>
            </a:r>
            <a:r>
              <a:rPr lang="fr-FR" sz="3200" dirty="0" smtClean="0"/>
              <a:t> MATHY</a:t>
            </a:r>
            <a:endParaRPr lang="fr-FR" sz="3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64" y="3318789"/>
            <a:ext cx="2224695" cy="2890974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>
            <a:off x="1547664" y="4437112"/>
            <a:ext cx="1610209" cy="545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127" y="1887359"/>
            <a:ext cx="2000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03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Visite culturelle : Matera,</a:t>
            </a:r>
            <a:b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Capitale culturelle européenne 2019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User\Desktop\DIRES KA2\DIRES photos\DIRES mob Italie\102MSDCF 1\DSC013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Evaluations of the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19672" y="1556792"/>
          <a:ext cx="5770459" cy="1301864"/>
        </p:xfrm>
        <a:graphic>
          <a:graphicData uri="http://schemas.openxmlformats.org/drawingml/2006/table">
            <a:tbl>
              <a:tblPr/>
              <a:tblGrid>
                <a:gridCol w="1510877"/>
                <a:gridCol w="1399057"/>
                <a:gridCol w="1411409"/>
                <a:gridCol w="1449116"/>
              </a:tblGrid>
              <a:tr h="325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Great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Love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Friendly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Good mood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Exciting 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Fun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Excellent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Happy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Unforgettable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Cheerful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Fantastic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Tired 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New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Interesting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Cool</a:t>
                      </a:r>
                      <a:endParaRPr lang="fr-F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003399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Share</a:t>
                      </a:r>
                      <a:endParaRPr lang="fr-F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8520" y="276563"/>
            <a:ext cx="573907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Keywords used by Students to describe the atmosphere in the </a:t>
            </a: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school</a:t>
            </a:r>
            <a:r>
              <a:rPr kumimoji="0" lang="en-GB" sz="13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259632" y="3140968"/>
          <a:ext cx="65527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5212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projet ERASMUS + DIRES 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partenariat européen stratégique scolaire KA2 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Durée: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2015-2017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Participants: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écoles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pays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+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186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personnes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Thématique: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L’inclusion dans les écoles en Europe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Moyens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Le projet européen, les mobilités, les activités et les productions plurilingues, la subvention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Objectifs: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Développer l’inclusion d’élèves à besoins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pédagogiques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spécifiques et d’élèves ordinaires dans les mobilités et les projets européens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Langues: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L’anglais, langue de travail et les autres langues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Roissy: retour d’Italie de la délégation ISC </a:t>
            </a:r>
            <a:endParaRPr lang="fr-FR" sz="3000" dirty="0"/>
          </a:p>
        </p:txBody>
      </p:sp>
      <p:pic>
        <p:nvPicPr>
          <p:cNvPr id="9217" name="Picture 1" descr="C:\Users\User\Desktop\DIRES KA2\DIRES photos\DIRES mob Italie\Départ Roissy arrivée Rome\SAM_25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485207"/>
            <a:ext cx="5993476" cy="4497185"/>
          </a:xfrm>
          <a:prstGeom prst="rect">
            <a:avLst/>
          </a:prstGeom>
          <a:noFill/>
        </p:spPr>
      </p:pic>
      <p:pic>
        <p:nvPicPr>
          <p:cNvPr id="2050" name="Picture 2" descr="C:\Users\User\Desktop\Logo\av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1656677" cy="9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9144000" cy="16916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mobilité à venir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L’ISC,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France. Mobilité d’apprentissage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Thématique: L’Europe</a:t>
            </a:r>
            <a:endParaRPr lang="fr-FR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Logo\tou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384376" cy="3450592"/>
          </a:xfrm>
          <a:prstGeom prst="rect">
            <a:avLst/>
          </a:prstGeom>
          <a:noFill/>
        </p:spPr>
      </p:pic>
      <p:pic>
        <p:nvPicPr>
          <p:cNvPr id="5" name="Picture 2" descr="C:\Users\User\Desktop\DIRES KA2\DIRES MOBILITE 1 ISC 2  17-23 janvier 2016\PHOTOS MOB ISC 1 nov 2015\SAM_14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573016"/>
            <a:ext cx="4076386" cy="3057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User\Desktop\Logo\carte_europe_enfants_symboles_pays_coule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72816"/>
            <a:ext cx="1806892" cy="1327547"/>
          </a:xfrm>
          <a:prstGeom prst="rect">
            <a:avLst/>
          </a:prstGeom>
          <a:noFill/>
        </p:spPr>
      </p:pic>
      <p:pic>
        <p:nvPicPr>
          <p:cNvPr id="3075" name="Picture 3" descr="C:\Users\User\Desktop\Logo\drapeau_europe2_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88840"/>
            <a:ext cx="576064" cy="576064"/>
          </a:xfrm>
          <a:prstGeom prst="rect">
            <a:avLst/>
          </a:prstGeom>
          <a:noFill/>
        </p:spPr>
      </p:pic>
      <p:pic>
        <p:nvPicPr>
          <p:cNvPr id="8" name="Picture 3" descr="C:\Users\User\Desktop\Logo\drapeau_europe2_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88840"/>
            <a:ext cx="575345" cy="575345"/>
          </a:xfrm>
          <a:prstGeom prst="rect">
            <a:avLst/>
          </a:prstGeom>
          <a:noFill/>
        </p:spPr>
      </p:pic>
      <p:pic>
        <p:nvPicPr>
          <p:cNvPr id="9" name="Picture 3" descr="C:\Users\User\Desktop\Logo\Drapeau-francai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2656"/>
            <a:ext cx="578768" cy="57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124744"/>
            <a:ext cx="3048000" cy="2286001"/>
          </a:xfrm>
          <a:prstGeom prst="flowChartMultidocument">
            <a:avLst/>
          </a:prstGeom>
          <a:noFill/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32656"/>
            <a:ext cx="4048125" cy="81915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2054" name="Picture 6" descr="http://www.isc-villedubois.com/aph/aph_vis/pic_isc_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0"/>
            <a:ext cx="2304256" cy="1728191"/>
          </a:xfrm>
          <a:prstGeom prst="cube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1772816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 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www.isc-villedubois.com/aph/aph_vis/pic_isc_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420888"/>
            <a:ext cx="2411760" cy="1808821"/>
          </a:xfrm>
          <a:prstGeom prst="can">
            <a:avLst/>
          </a:prstGeom>
          <a:noFill/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4221087"/>
          <a:ext cx="2915815" cy="720081"/>
        </p:xfrm>
        <a:graphic>
          <a:graphicData uri="http://schemas.openxmlformats.org/drawingml/2006/table">
            <a:tbl>
              <a:tblPr/>
              <a:tblGrid>
                <a:gridCol w="2915815"/>
              </a:tblGrid>
              <a:tr h="315036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High </a:t>
                      </a:r>
                      <a:r>
                        <a:rPr lang="fr-FR" sz="18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school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Jean-Paul 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131840" y="378904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School :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990 students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ULIS :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students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High School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530 students</a:t>
            </a: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Teachers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: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  <a:p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4725379"/>
            <a:ext cx="2484011" cy="1860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AutoShape 4" descr="Résultat de recherche d'images pour &quot;cour de l' isc la ville du boi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6136" y="4365104"/>
            <a:ext cx="3096344" cy="2320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12500"/>
          </a:effectLst>
        </p:spPr>
      </p:pic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60232" y="1340768"/>
            <a:ext cx="2047969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" y="1844824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College 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Alzon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8104" y="3068960"/>
            <a:ext cx="1719228" cy="1512168"/>
          </a:xfrm>
          <a:prstGeom prst="rect">
            <a:avLst/>
          </a:prstGeom>
          <a:noFill/>
        </p:spPr>
      </p:pic>
      <p:sp>
        <p:nvSpPr>
          <p:cNvPr id="6150" name="AutoShape 6" descr="Résultat de recherche d'images pour &quot;gif enfant qui court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2" name="AutoShape 8" descr="Résultat de recherche d'images pour &quot;gif enfant qui court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Picture 2" descr="Afficher l'image d'origine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6493181" y="764704"/>
            <a:ext cx="1059993" cy="864096"/>
          </a:xfrm>
          <a:prstGeom prst="rect">
            <a:avLst/>
          </a:prstGeom>
          <a:noFill/>
        </p:spPr>
      </p:pic>
      <p:pic>
        <p:nvPicPr>
          <p:cNvPr id="30" name="Picture 2" descr="Afficher l'image d'origine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20912393" flipH="1">
            <a:off x="4788024" y="5777880"/>
            <a:ext cx="1324991" cy="1080120"/>
          </a:xfrm>
          <a:prstGeom prst="rect">
            <a:avLst/>
          </a:prstGeom>
          <a:noFill/>
        </p:spPr>
      </p:pic>
      <p:pic>
        <p:nvPicPr>
          <p:cNvPr id="31" name="Picture 2" descr="Afficher l'image d'origine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flipH="1">
            <a:off x="7524328" y="3356992"/>
            <a:ext cx="1324991" cy="1080120"/>
          </a:xfrm>
          <a:prstGeom prst="rect">
            <a:avLst/>
          </a:prstGeom>
          <a:noFill/>
        </p:spPr>
      </p:pic>
      <p:pic>
        <p:nvPicPr>
          <p:cNvPr id="6154" name="Picture 10" descr="Afficher l'image d'origine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39552" y="908720"/>
            <a:ext cx="933450" cy="952500"/>
          </a:xfrm>
          <a:prstGeom prst="rect">
            <a:avLst/>
          </a:prstGeom>
          <a:noFill/>
        </p:spPr>
      </p:pic>
      <p:pic>
        <p:nvPicPr>
          <p:cNvPr id="6156" name="Picture 12" descr="Afficher l'image d'origine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487816" y="0"/>
            <a:ext cx="1656184" cy="1443853"/>
          </a:xfrm>
          <a:prstGeom prst="rect">
            <a:avLst/>
          </a:prstGeom>
          <a:noFill/>
        </p:spPr>
      </p:pic>
      <p:pic>
        <p:nvPicPr>
          <p:cNvPr id="34" name="Picture 12" descr="Afficher l'image d'origine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267744" y="4725144"/>
            <a:ext cx="1656184" cy="1443853"/>
          </a:xfrm>
          <a:prstGeom prst="rect">
            <a:avLst/>
          </a:prstGeom>
          <a:noFill/>
        </p:spPr>
      </p:pic>
      <p:pic>
        <p:nvPicPr>
          <p:cNvPr id="35" name="Picture 10" descr="Afficher l'image d'origine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5905500"/>
            <a:ext cx="9334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046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300" b="1" dirty="0" smtClean="0">
                <a:solidFill>
                  <a:schemeClr val="accent2">
                    <a:lumMod val="75000"/>
                  </a:schemeClr>
                </a:solidFill>
              </a:rPr>
              <a:t>La  mobilité 4 à venir 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b="1" i="1" dirty="0" smtClean="0">
                <a:solidFill>
                  <a:schemeClr val="accent2">
                    <a:lumMod val="75000"/>
                  </a:schemeClr>
                </a:solidFill>
              </a:rPr>
              <a:t>ISC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France</a:t>
            </a:r>
            <a:r>
              <a:rPr lang="fr-FR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: Mobilité d’apprentissage 8/14 mai 2016</a:t>
            </a:r>
            <a:b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12968" cy="515719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Durée: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Dimanche 8 mai au samedi 14 mai 2016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Participants: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 personnes: 12 Elèves à Besoins Spécifiques, 17 ordinaires, 16 staff) + L’ISC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Thématique: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L’Europe et l’inclusion scolaire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Objectifs: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Développer l’inclusion d’élèves à besoins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pédagogiques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spécifiques et d’élèves ordinaires dans les mobilités et les projets européens</a:t>
            </a:r>
          </a:p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Langues: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L’anglais, langue de travail et les autres langues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62068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Présentation de la mobilité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Objectifs, visites culturelles et soirée festive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3285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Objectifs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Découvrir et s’orienter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Participer aux activités programmées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Développer ses compétences sociales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Communiquer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Pratiquer l’anglais et les langues étrangères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S’ouvrir aux autres</a:t>
            </a:r>
          </a:p>
          <a:p>
            <a:pPr algn="ctr"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Visites culturelles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Mont Saint Michel: 1 journée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Paris 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Soirée festive européenne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Soirée festive avec les familles. Présentation des productions. Buffet avec des spécialités européennes  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G_5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Ateliers européens d’inclusion 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Kamishibaï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Cartes touristiques des cinq pays du projet 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bonhomme Europe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Musique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Macarons français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Travaux manuels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Chasse au trésor 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kamishib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556792"/>
            <a:ext cx="1677856" cy="864096"/>
          </a:xfrm>
          <a:prstGeom prst="rect">
            <a:avLst/>
          </a:prstGeom>
        </p:spPr>
      </p:pic>
      <p:pic>
        <p:nvPicPr>
          <p:cNvPr id="5" name="Picture 2" descr="Macarons au choco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1861438" cy="8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68960"/>
            <a:ext cx="1561303" cy="117786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" name="Picture 2" descr="C:\Users\User\Desktop\Logo\8550039-Illustration-d-un-petit-gar-on-sur-une-chasse-au-tr-sor-Banque-d'images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229200"/>
            <a:ext cx="1227680" cy="1439120"/>
          </a:xfrm>
          <a:prstGeom prst="rect">
            <a:avLst/>
          </a:prstGeom>
          <a:noFill/>
        </p:spPr>
      </p:pic>
      <p:sp>
        <p:nvSpPr>
          <p:cNvPr id="1028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9525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9525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9525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84984"/>
            <a:ext cx="7320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Photos des délégations françaises d’Irlande et d’Italie: </a:t>
            </a:r>
            <a:b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Mmes Gauthier, </a:t>
            </a:r>
            <a:r>
              <a:rPr lang="fr-FR" sz="2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Jaozandry</a:t>
            </a: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Villet</a:t>
            </a: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 M. </a:t>
            </a:r>
            <a:r>
              <a:rPr lang="fr-FR" sz="2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Bourdiau</a:t>
            </a: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Powerpoint:  D. </a:t>
            </a:r>
            <a:r>
              <a:rPr lang="fr-FR" sz="27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Lavollée</a:t>
            </a:r>
            <a:r>
              <a:rPr lang="fr-FR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coordinatrice européenne</a:t>
            </a:r>
            <a:endParaRPr lang="fr-FR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Logos\can-stock-photo_csp1811455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930624" cy="291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384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sept mobilités européennes à réaliser </a:t>
            </a:r>
            <a:br>
              <a:rPr lang="fr-FR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dans les six écoles des cinq pays</a:t>
            </a:r>
            <a:r>
              <a:rPr lang="fr-F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latin typeface="Arial" pitchFamily="34" charset="0"/>
                <a:cs typeface="Arial" pitchFamily="34" charset="0"/>
              </a:rPr>
            </a:br>
            <a:endParaRPr lang="fr-FR" sz="27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5090" y="2132856"/>
            <a:ext cx="5838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7504" y="112474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2015-2016: </a:t>
            </a:r>
          </a:p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1-France: 8-14 novembre 2015</a:t>
            </a:r>
          </a:p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2-Irlande: 17-23 janvier 2016 </a:t>
            </a:r>
          </a:p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3-Italie: 6-12 mars 2016</a:t>
            </a:r>
          </a:p>
          <a:p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4-France: 8-14 mai 2016 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30120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2016-2017: 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5-Allemagne: Octobre 2016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6-Turquie: Mars 2017</a:t>
            </a:r>
          </a:p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7-Irlande: Mai 2017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400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trois mobilités déjà réalisées</a:t>
            </a:r>
            <a:b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ISC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France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Mobilité transnationale pour la coordination 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324528" cy="4611216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Objectifs: </a:t>
            </a:r>
          </a:p>
          <a:p>
            <a:pPr>
              <a:buNone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-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Découvrir l’établissement et la région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- Construire l’équipe de coordination 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- Implanter le projet </a:t>
            </a:r>
          </a:p>
          <a:p>
            <a:pPr>
              <a:buNone/>
            </a:pPr>
            <a:endParaRPr lang="fr-FR" sz="1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Participants: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11 membres de l’équipe pédagogique des 6 écoles</a:t>
            </a:r>
          </a:p>
          <a:p>
            <a:endParaRPr lang="fr-FR" sz="1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Activités et productions: </a:t>
            </a:r>
          </a:p>
          <a:p>
            <a:pPr>
              <a:buNone/>
            </a:pP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- Découverte de l’école: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l’ISC à La Ville du Bois</a:t>
            </a:r>
            <a:endParaRPr lang="fr-FR" sz="1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 - Accueil dans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l’ULIS pour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les élèves à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besoins pédagogiques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spécifiques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 - Conférence de presse 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 - Compte rendu  de la réunion de coordination</a:t>
            </a:r>
          </a:p>
          <a:p>
            <a:pPr>
              <a:buNone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 - Visite de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Paris</a:t>
            </a:r>
          </a:p>
          <a:p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Dissémination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260 participants</a:t>
            </a:r>
          </a:p>
          <a:p>
            <a:pPr>
              <a:buNone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7" name="Picture 3" descr="C:\Users\User\Desktop\Logo\Drapeau-franc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578768" cy="57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Accueil à l’ISC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026" name="Picture 2" descr="C:\Users\User\Desktop\DIRES KA2\DIRES MOBILITE 1 ISC 2  17-23 janvier 2016\PHOTOS MOB ISC 1 nov 2015\SAM_14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39952" y="1484784"/>
            <a:ext cx="4364736" cy="3273552"/>
          </a:xfrm>
          <a:prstGeom prst="rect">
            <a:avLst/>
          </a:prstGeom>
          <a:noFill/>
        </p:spPr>
      </p:pic>
      <p:pic>
        <p:nvPicPr>
          <p:cNvPr id="5" name="Image 4" descr="SAM_14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501" y="2708920"/>
            <a:ext cx="4416011" cy="3312008"/>
          </a:xfrm>
          <a:prstGeom prst="rect">
            <a:avLst/>
          </a:prstGeom>
        </p:spPr>
      </p:pic>
      <p:pic>
        <p:nvPicPr>
          <p:cNvPr id="11266" name="Picture 2" descr="C:\Users\User\Desktop\DIRES KA2\DIRES Images et Logos\agence-traducti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5341799"/>
            <a:ext cx="2016224" cy="151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délégations européennes des six écoles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User\Desktop\DIRES KA2\DIRES MOBILITE 1 ISC 2  17-23 janvier 2016\PHOTOS MOB ISC 1 nov 2015\SAM_14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50807" y="1447800"/>
            <a:ext cx="6099586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User\Desktop\DIRES KA2\DIRES Images et Logos\ERASMUS-logo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1" y="5597742"/>
            <a:ext cx="3456384" cy="98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9221" name="Picture 5" descr="C:\Users\User\Desktop\DIRES KA2\DIRES MOBILITE 1 ISC 2  17-23 janvier 2016\PHOTOS MOB ISC 1 nov 2015\SAM_1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54443" y="1447800"/>
            <a:ext cx="609231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ZoneTexte 3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Cours par les délégations européennes</a:t>
            </a:r>
          </a:p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Préparation et… stress!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29698" name="Picture 2" descr="C:\Users\User\Desktop\DIRES KA2\DIRES MOBILITE 1 ISC 2  17-23 janvier 2016\PHOTOS MOB ISC 1 nov 2015\SAM_16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Conférence de presse: Présentation du projet et des délégations par Danielle, coordinatrice du projet 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Personnalisé 1">
      <a:dk1>
        <a:sysClr val="windowText" lastClr="000000"/>
      </a:dk1>
      <a:lt1>
        <a:sysClr val="window" lastClr="FFFFFF"/>
      </a:lt1>
      <a:dk2>
        <a:srgbClr val="20C8F7"/>
      </a:dk2>
      <a:lt2>
        <a:srgbClr val="B4ECF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13817</TotalTime>
  <Words>510</Words>
  <Application>Microsoft Office PowerPoint</Application>
  <PresentationFormat>Affichage à l'écran (4:3)</PresentationFormat>
  <Paragraphs>169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Capitaux</vt:lpstr>
      <vt:lpstr>    Erasmus+ Project  DIRES  Disability-Inclusive schools- Respect-Europe- Social dialogue </vt:lpstr>
      <vt:lpstr>Summary </vt:lpstr>
      <vt:lpstr>Le projet ERASMUS + DIRES  Un partenariat européen stratégique scolaire KA2 </vt:lpstr>
      <vt:lpstr>     Les sept mobilités européennes à réaliser  dans les six écoles des cinq pays </vt:lpstr>
      <vt:lpstr>Les trois mobilités déjà réalisées   1 -ISC France : Mobilité transnationale pour la coordination </vt:lpstr>
      <vt:lpstr>Accueil à l’ISC</vt:lpstr>
      <vt:lpstr>Les délégations européennes des six écoles</vt:lpstr>
      <vt:lpstr>    </vt:lpstr>
      <vt:lpstr>Conférence de presse: Présentation du projet et des délégations par Danielle, coordinatrice du projet </vt:lpstr>
      <vt:lpstr> Présentation de l’ULIS  pour les élèves à besoins pédagogiques spécifiques par Christine, Coordinatrice</vt:lpstr>
      <vt:lpstr> 2-Our Lady of Fatima, Irlande. Mobilité d’apprentissage Thématique: Les écoles inclusives  </vt:lpstr>
      <vt:lpstr> Les élèves des six écoles</vt:lpstr>
      <vt:lpstr>   De nouvelles amitiés européennes pour les élèves.. et les équipes pédagogiques</vt:lpstr>
      <vt:lpstr>Workshops 1- Cuisine: Livre de recettes européennes pour tous.  Shopping </vt:lpstr>
      <vt:lpstr>2- Equitation en équipe européenne </vt:lpstr>
      <vt:lpstr>3- Musique avec Patrice </vt:lpstr>
      <vt:lpstr>    </vt:lpstr>
      <vt:lpstr>Visite culturelle: le château Johnstown</vt:lpstr>
      <vt:lpstr>Soirée européenne festive  </vt:lpstr>
      <vt:lpstr>Concours de logo: La gagnante est de Manissa, Turquie</vt:lpstr>
      <vt:lpstr>Diapositive 21</vt:lpstr>
      <vt:lpstr>La cérémonie d’accueil </vt:lpstr>
      <vt:lpstr>Les élèves italiens présentent des danses traditionnelles…</vt:lpstr>
      <vt:lpstr>Et se préparent à chanter </vt:lpstr>
      <vt:lpstr>Un des ateliers:  Les travaux artistiques </vt:lpstr>
      <vt:lpstr>Cours par les cinq délégations:  Ici la délégation française fait sa présentation sur la thématique du handicap</vt:lpstr>
      <vt:lpstr>Qui suis-je?  I AM A GIRL !</vt:lpstr>
      <vt:lpstr>Visite culturelle : Matera, Capitale culturelle européenne 2019</vt:lpstr>
      <vt:lpstr>Evaluations of the students</vt:lpstr>
      <vt:lpstr>Roissy: retour d’Italie de la délégation ISC </vt:lpstr>
      <vt:lpstr>La mobilité à venir :   3- L’ISC, France. Mobilité d’apprentissage Thématique: L’Europe</vt:lpstr>
      <vt:lpstr>Diapositive 32</vt:lpstr>
      <vt:lpstr>   La  mobilité 4 à venir   ISC France : Mobilité d’apprentissage 8/14 mai 2016 </vt:lpstr>
      <vt:lpstr> Objectifs, visites culturelles et soirée festive</vt:lpstr>
      <vt:lpstr>Ateliers européens d’inclusion  </vt:lpstr>
      <vt:lpstr>      Photos des délégations françaises d’Irlande et d’Italie:  Mmes Gauthier, Jaozandry, Villet et M. Bourdiau   Powerpoint:  D. Lavollée, coordinatrice européenne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LEA</dc:creator>
  <cp:lastModifiedBy>User</cp:lastModifiedBy>
  <cp:revision>206</cp:revision>
  <dcterms:created xsi:type="dcterms:W3CDTF">2016-02-14T11:10:28Z</dcterms:created>
  <dcterms:modified xsi:type="dcterms:W3CDTF">2016-05-23T08:19:15Z</dcterms:modified>
</cp:coreProperties>
</file>