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58" r:id="rId3"/>
    <p:sldId id="260" r:id="rId4"/>
    <p:sldId id="288" r:id="rId5"/>
    <p:sldId id="289" r:id="rId6"/>
    <p:sldId id="276" r:id="rId7"/>
    <p:sldId id="278" r:id="rId8"/>
    <p:sldId id="283" r:id="rId9"/>
    <p:sldId id="280" r:id="rId10"/>
    <p:sldId id="279" r:id="rId11"/>
    <p:sldId id="291" r:id="rId12"/>
    <p:sldId id="284" r:id="rId13"/>
    <p:sldId id="259" r:id="rId14"/>
    <p:sldId id="262" r:id="rId15"/>
    <p:sldId id="293" r:id="rId16"/>
    <p:sldId id="270" r:id="rId17"/>
    <p:sldId id="292" r:id="rId18"/>
    <p:sldId id="29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2C435-3297-4394-A9DB-240AD12DB496}" type="datetimeFigureOut">
              <a:rPr lang="fr-FR" smtClean="0"/>
              <a:pPr/>
              <a:t>06/06/2016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0EF7C-1019-44F3-92E0-A8CBF1D997C9}" type="slidenum">
              <a:rPr lang="fr-FR" smtClean="0"/>
              <a:pPr/>
              <a:t>‹N°›</a:t>
            </a:fld>
            <a:endParaRPr lang="fr-FR"/>
          </a:p>
        </p:txBody>
      </p:sp>
    </p:spTree>
    <p:extLst>
      <p:ext uri="{BB962C8B-B14F-4D97-AF65-F5344CB8AC3E}">
        <p14:creationId xmlns="" xmlns:p14="http://schemas.microsoft.com/office/powerpoint/2010/main" val="166198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30EF7C-1019-44F3-92E0-A8CBF1D997C9}" type="slidenum">
              <a:rPr lang="fr-FR" smtClean="0"/>
              <a:pPr/>
              <a:t>11</a:t>
            </a:fld>
            <a:endParaRPr lang="fr-FR"/>
          </a:p>
        </p:txBody>
      </p:sp>
    </p:spTree>
    <p:extLst>
      <p:ext uri="{BB962C8B-B14F-4D97-AF65-F5344CB8AC3E}">
        <p14:creationId xmlns="" xmlns:p14="http://schemas.microsoft.com/office/powerpoint/2010/main" val="55876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424960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401950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202426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47083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349321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10549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327255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159755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379413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112522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CE360B-EB6C-4159-B689-F9523925EEBC}" type="datetimeFigureOut">
              <a:rPr lang="fr-FR" smtClean="0"/>
              <a:pPr/>
              <a:t>06/06/2016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96646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E360B-EB6C-4159-B689-F9523925EEBC}" type="datetimeFigureOut">
              <a:rPr lang="fr-FR" smtClean="0"/>
              <a:pPr/>
              <a:t>06/06/2016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F605F-ECA4-4982-A36B-13152C136628}" type="slidenum">
              <a:rPr lang="fr-FR" smtClean="0"/>
              <a:pPr/>
              <a:t>‹N°›</a:t>
            </a:fld>
            <a:endParaRPr lang="fr-FR"/>
          </a:p>
        </p:txBody>
      </p:sp>
    </p:spTree>
    <p:extLst>
      <p:ext uri="{BB962C8B-B14F-4D97-AF65-F5344CB8AC3E}">
        <p14:creationId xmlns="" xmlns:p14="http://schemas.microsoft.com/office/powerpoint/2010/main" val="215669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r.wikipedia.org/wiki/Barde_(druidisme)" TargetMode="External"/><Relationship Id="rId5" Type="http://schemas.openxmlformats.org/officeDocument/2006/relationships/hyperlink" Target="https://fr.wikipedia.org/wiki/Mythologie_celtique" TargetMode="External"/><Relationship Id="rId4" Type="http://schemas.openxmlformats.org/officeDocument/2006/relationships/hyperlink" Target="https://fr.wikipedia.org/wiki/Trinit%C3%A9_(th%C3%A9ologi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Richard_FitzGilbert_de_Clare" TargetMode="External"/><Relationship Id="rId2" Type="http://schemas.openxmlformats.org/officeDocument/2006/relationships/hyperlink" Target="https://fr.wikipedia.org/wiki/Vikin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fr.wikipedia.org/wiki/Norv%C3%A8ge" TargetMode="External"/><Relationship Id="rId7" Type="http://schemas.openxmlformats.org/officeDocument/2006/relationships/hyperlink" Target="http://fr.wikipedia.org/wiki/%C3%8Eles_Britanniques" TargetMode="External"/><Relationship Id="rId2" Type="http://schemas.openxmlformats.org/officeDocument/2006/relationships/hyperlink" Target="http://fr.wikipedia.org/wiki/VIIIe_si%C3%A8cle" TargetMode="External"/><Relationship Id="rId1" Type="http://schemas.openxmlformats.org/officeDocument/2006/relationships/slideLayout" Target="../slideLayouts/slideLayout2.xml"/><Relationship Id="rId6" Type="http://schemas.openxmlformats.org/officeDocument/2006/relationships/hyperlink" Target="http://fr.wikipedia.org/wiki/Viking" TargetMode="External"/><Relationship Id="rId5" Type="http://schemas.openxmlformats.org/officeDocument/2006/relationships/hyperlink" Target="http://fr.wikipedia.org/wiki/Var%C3%A8gue" TargetMode="External"/><Relationship Id="rId4" Type="http://schemas.openxmlformats.org/officeDocument/2006/relationships/hyperlink" Target="http://fr.wikipedia.org/wiki/Danemark" TargetMode="Externa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Ann%C3%A9es_830" TargetMode="External"/><Relationship Id="rId13" Type="http://schemas.openxmlformats.org/officeDocument/2006/relationships/hyperlink" Target="https://fr.wikipedia.org/wiki/Boyne_(Irlande)" TargetMode="External"/><Relationship Id="rId18" Type="http://schemas.openxmlformats.org/officeDocument/2006/relationships/hyperlink" Target="https://fr.wikipedia.org/wiki/Wexford" TargetMode="External"/><Relationship Id="rId3" Type="http://schemas.openxmlformats.org/officeDocument/2006/relationships/hyperlink" Target="https://fr.wikipedia.org/w/index.php?title=%C3%8Ele_de_Lambay&amp;action=edit&amp;redlink=1" TargetMode="External"/><Relationship Id="rId21" Type="http://schemas.openxmlformats.org/officeDocument/2006/relationships/hyperlink" Target="https://fr.wikipedia.org/wiki/845" TargetMode="External"/><Relationship Id="rId7" Type="http://schemas.openxmlformats.org/officeDocument/2006/relationships/hyperlink" Target="https://fr.wikipedia.org/wiki/Ann%C3%A9es_820" TargetMode="External"/><Relationship Id="rId12" Type="http://schemas.openxmlformats.org/officeDocument/2006/relationships/hyperlink" Target="https://fr.wikipedia.org/wiki/Liffey" TargetMode="External"/><Relationship Id="rId17" Type="http://schemas.openxmlformats.org/officeDocument/2006/relationships/hyperlink" Target="https://fr.wikipedia.org/wiki/Annagassan" TargetMode="External"/><Relationship Id="rId2" Type="http://schemas.openxmlformats.org/officeDocument/2006/relationships/hyperlink" Target="https://fr.wikipedia.org/wiki/795" TargetMode="External"/><Relationship Id="rId16" Type="http://schemas.openxmlformats.org/officeDocument/2006/relationships/hyperlink" Target="https://fr.wikipedia.org/wiki/Dublin" TargetMode="External"/><Relationship Id="rId20" Type="http://schemas.openxmlformats.org/officeDocument/2006/relationships/hyperlink" Target="https://fr.wikipedia.org/wiki/Limerick_(Irlande)" TargetMode="External"/><Relationship Id="rId1" Type="http://schemas.openxmlformats.org/officeDocument/2006/relationships/slideLayout" Target="../slideLayouts/slideLayout7.xml"/><Relationship Id="rId6" Type="http://schemas.openxmlformats.org/officeDocument/2006/relationships/hyperlink" Target="https://fr.wikipedia.org/wiki/Mer_d'Irlande" TargetMode="External"/><Relationship Id="rId11" Type="http://schemas.openxmlformats.org/officeDocument/2006/relationships/hyperlink" Target="https://fr.wikipedia.org/wiki/Drakkar" TargetMode="External"/><Relationship Id="rId5" Type="http://schemas.openxmlformats.org/officeDocument/2006/relationships/hyperlink" Target="https://fr.wikipedia.org/wiki/812" TargetMode="External"/><Relationship Id="rId15" Type="http://schemas.openxmlformats.org/officeDocument/2006/relationships/hyperlink" Target="https://fr.wikipedia.org/wiki/841" TargetMode="External"/><Relationship Id="rId10" Type="http://schemas.openxmlformats.org/officeDocument/2006/relationships/hyperlink" Target="https://fr.wikipedia.org/wiki/Shannon_(rivi%C3%A8re)" TargetMode="External"/><Relationship Id="rId19" Type="http://schemas.openxmlformats.org/officeDocument/2006/relationships/hyperlink" Target="https://fr.wikipedia.org/wiki/Cork" TargetMode="External"/><Relationship Id="rId4" Type="http://schemas.openxmlformats.org/officeDocument/2006/relationships/hyperlink" Target="https://fr.wikipedia.org/wiki/807" TargetMode="External"/><Relationship Id="rId9" Type="http://schemas.openxmlformats.org/officeDocument/2006/relationships/hyperlink" Target="https://fr.wikipedia.org/wiki/836" TargetMode="External"/><Relationship Id="rId14" Type="http://schemas.openxmlformats.org/officeDocument/2006/relationships/hyperlink" Target="https://fr.wikipedia.org/wiki/840" TargetMode="External"/><Relationship Id="rId22" Type="http://schemas.openxmlformats.org/officeDocument/2006/relationships/hyperlink" Target="https://fr.wikipedia.org/wiki/Celt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N%C3%A9olithique" TargetMode="External"/><Relationship Id="rId2" Type="http://schemas.openxmlformats.org/officeDocument/2006/relationships/hyperlink" Target="https://fr.wikipedia.org/wiki/Grande-Bretagn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fr.wikipedia.org/wiki/Newgran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fr.wikipedia.org/wiki/Vate" TargetMode="External"/><Relationship Id="rId3" Type="http://schemas.openxmlformats.org/officeDocument/2006/relationships/hyperlink" Target="https://fr.wikipedia.org/wiki/Celtes" TargetMode="External"/><Relationship Id="rId7" Type="http://schemas.openxmlformats.org/officeDocument/2006/relationships/hyperlink" Target="https://fr.wikipedia.org/wiki/Barde_(druidisme)" TargetMode="External"/><Relationship Id="rId2" Type="http://schemas.openxmlformats.org/officeDocument/2006/relationships/hyperlink" Target="https://fr.wikipedia.org/wiki/%C3%82ge_du_fer" TargetMode="External"/><Relationship Id="rId1" Type="http://schemas.openxmlformats.org/officeDocument/2006/relationships/slideLayout" Target="../slideLayouts/slideLayout2.xml"/><Relationship Id="rId6" Type="http://schemas.openxmlformats.org/officeDocument/2006/relationships/hyperlink" Target="https://fr.wikipedia.org/wiki/Druide" TargetMode="External"/><Relationship Id="rId5" Type="http://schemas.openxmlformats.org/officeDocument/2006/relationships/hyperlink" Target="https://fr.wikipedia.org/wiki/Fonctions_tripartites_indo-europ%C3%A9ennes" TargetMode="External"/><Relationship Id="rId4" Type="http://schemas.openxmlformats.org/officeDocument/2006/relationships/hyperlink" Target="https://fr.wikipedia.org/wiki/Grande-Bretagn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Celtes" TargetMode="External"/><Relationship Id="rId7" Type="http://schemas.openxmlformats.org/officeDocument/2006/relationships/hyperlink" Target="https://fr.wikipedia.org/wiki/Hagiographie" TargetMode="External"/><Relationship Id="rId2" Type="http://schemas.openxmlformats.org/officeDocument/2006/relationships/hyperlink" Target="https://fr.wikipedia.org/wiki/Christianisme_irlandais" TargetMode="External"/><Relationship Id="rId1" Type="http://schemas.openxmlformats.org/officeDocument/2006/relationships/slideLayout" Target="../slideLayouts/slideLayout2.xml"/><Relationship Id="rId6" Type="http://schemas.openxmlformats.org/officeDocument/2006/relationships/hyperlink" Target="https://fr.wikipedia.org/wiki/Patrick_d'Irlande" TargetMode="External"/><Relationship Id="rId5" Type="http://schemas.openxmlformats.org/officeDocument/2006/relationships/hyperlink" Target="https://fr.wikipedia.org/wiki/Christianisme" TargetMode="External"/><Relationship Id="rId4" Type="http://schemas.openxmlformats.org/officeDocument/2006/relationships/hyperlink" Target="https://fr.wikipedia.org/wiki/Mythologie_celtique_irlanda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55776" y="548680"/>
            <a:ext cx="3810000" cy="6032500"/>
          </a:xfrm>
          <a:prstGeom prst="rect">
            <a:avLst/>
          </a:prstGeom>
        </p:spPr>
      </p:pic>
    </p:spTree>
    <p:extLst>
      <p:ext uri="{BB962C8B-B14F-4D97-AF65-F5344CB8AC3E}">
        <p14:creationId xmlns="" xmlns:p14="http://schemas.microsoft.com/office/powerpoint/2010/main" val="3425365108"/>
      </p:ext>
    </p:extLst>
  </p:cSld>
  <p:clrMapOvr>
    <a:masterClrMapping/>
  </p:clrMapOvr>
  <mc:AlternateContent xmlns:mc="http://schemas.openxmlformats.org/markup-compatibility/2006">
    <mc:Choice xmlns="" xmlns:p14="http://schemas.microsoft.com/office/powerpoint/2010/main" Requires="p14">
      <p:transition spd="slow" p14:dur="2000" advTm="4708"/>
    </mc:Choice>
    <mc:Fallback>
      <p:transition spd="slow" advTm="47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SAINT PATRICK</a:t>
            </a:r>
            <a:endParaRPr lang="fr-FR" dirty="0"/>
          </a:p>
        </p:txBody>
      </p:sp>
      <p:pic>
        <p:nvPicPr>
          <p:cNvPr id="2050" name="Picture 2" descr="Afficher l'image d'origine"/>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0" y="1801019"/>
            <a:ext cx="2667000" cy="4124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5666697"/>
      </p:ext>
    </p:extLst>
  </p:cSld>
  <p:clrMapOvr>
    <a:masterClrMapping/>
  </p:clrMapOvr>
  <mc:AlternateContent xmlns:mc="http://schemas.openxmlformats.org/markup-compatibility/2006">
    <mc:Choice xmlns="" xmlns:p14="http://schemas.microsoft.com/office/powerpoint/2010/main" Requires="p14">
      <p:transition spd="slow" p14:dur="2000" advTm="6761"/>
    </mc:Choice>
    <mc:Fallback>
      <p:transition spd="slow" advTm="676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99392"/>
            <a:ext cx="9223910" cy="77048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267744" y="476672"/>
            <a:ext cx="4572000" cy="6263766"/>
          </a:xfrm>
          <a:prstGeom prst="rect">
            <a:avLst/>
          </a:prstGeom>
        </p:spPr>
        <p:txBody>
          <a:bodyPr>
            <a:spAutoFit/>
          </a:bodyPr>
          <a:lstStyle/>
          <a:p>
            <a:pPr>
              <a:lnSpc>
                <a:spcPct val="115000"/>
              </a:lnSpc>
              <a:spcAft>
                <a:spcPts val="10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Patrick est souvent décrit en train de discuter avec les druides et tenter de les convaincre que sa foi en Dieu est plus puissante que la « magie druidique ». La légende rapporte aussi qu’il a fait fuir tous les serpents et explique le principe de la </a:t>
            </a:r>
            <a:r>
              <a:rPr lang="fr-FR"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tooltip="Trinité (théologie)"/>
              </a:rPr>
              <a:t>Trinité</a:t>
            </a:r>
            <a:r>
              <a:rPr lang="fr-FR" dirty="0">
                <a:latin typeface="Times New Roman" panose="02020603050405020304" pitchFamily="18" charset="0"/>
                <a:ea typeface="Times New Roman" panose="02020603050405020304" pitchFamily="18" charset="0"/>
                <a:cs typeface="Times New Roman" panose="02020603050405020304" pitchFamily="18" charset="0"/>
              </a:rPr>
              <a:t> par la feuille de trèfle (le concept de </a:t>
            </a:r>
            <a:r>
              <a:rPr lang="fr-FR" i="1" dirty="0">
                <a:latin typeface="Times New Roman" panose="02020603050405020304" pitchFamily="18" charset="0"/>
                <a:ea typeface="Times New Roman" panose="02020603050405020304" pitchFamily="18" charset="0"/>
                <a:cs typeface="Times New Roman" panose="02020603050405020304" pitchFamily="18" charset="0"/>
              </a:rPr>
              <a:t>triades</a:t>
            </a:r>
            <a:r>
              <a:rPr lang="fr-FR" dirty="0">
                <a:latin typeface="Times New Roman" panose="02020603050405020304" pitchFamily="18" charset="0"/>
                <a:ea typeface="Times New Roman" panose="02020603050405020304" pitchFamily="18" charset="0"/>
                <a:cs typeface="Times New Roman" panose="02020603050405020304" pitchFamily="18" charset="0"/>
              </a:rPr>
              <a:t> était très répandu dans la </a:t>
            </a:r>
            <a:r>
              <a:rPr lang="fr-FR"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tooltip="Mythologie celtique"/>
              </a:rPr>
              <a:t>mythologie celtique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fr-FR" dirty="0">
                <a:latin typeface="Times New Roman" panose="02020603050405020304" pitchFamily="18" charset="0"/>
                <a:cs typeface="Times New Roman" panose="02020603050405020304" pitchFamily="18" charset="0"/>
              </a:rPr>
              <a:t>La conversion du pays s'est faite pacifiquement par des </a:t>
            </a:r>
            <a:r>
              <a:rPr lang="fr-FR" i="1" u="sng" dirty="0" err="1">
                <a:latin typeface="Times New Roman" panose="02020603050405020304" pitchFamily="18" charset="0"/>
                <a:cs typeface="Times New Roman" panose="02020603050405020304" pitchFamily="18" charset="0"/>
                <a:hlinkClick r:id="rId6" tooltip="Barde (druidisme)"/>
              </a:rPr>
              <a:t>filid</a:t>
            </a:r>
            <a:r>
              <a:rPr lang="fr-FR" dirty="0">
                <a:latin typeface="Times New Roman" panose="02020603050405020304" pitchFamily="18" charset="0"/>
                <a:cs typeface="Times New Roman" panose="02020603050405020304" pitchFamily="18" charset="0"/>
              </a:rPr>
              <a:t> devenus les porteurs de la nouvelle religion</a:t>
            </a:r>
            <a:r>
              <a:rPr lang="fr-FR" sz="1600" dirty="0"/>
              <a:t>. </a:t>
            </a:r>
            <a:endParaRPr lang="fr-FR" sz="1600" dirty="0" smtClean="0"/>
          </a:p>
          <a:p>
            <a:pPr>
              <a:lnSpc>
                <a:spcPct val="115000"/>
              </a:lnSpc>
              <a:spcAft>
                <a:spcPts val="1000"/>
              </a:spcAft>
            </a:pPr>
            <a:endParaRPr lang="fr-FR" sz="1600" dirty="0" smtClean="0"/>
          </a:p>
          <a:p>
            <a:pPr>
              <a:lnSpc>
                <a:spcPct val="115000"/>
              </a:lnSpc>
              <a:spcAft>
                <a:spcPts val="1000"/>
              </a:spcAft>
            </a:pPr>
            <a:endParaRPr lang="fr-FR" sz="1600" dirty="0" smtClean="0"/>
          </a:p>
          <a:p>
            <a:pPr>
              <a:lnSpc>
                <a:spcPct val="115000"/>
              </a:lnSpc>
              <a:spcAft>
                <a:spcPts val="1000"/>
              </a:spcAft>
            </a:pPr>
            <a:endParaRPr lang="fr-FR"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9714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908720"/>
            <a:ext cx="7084813" cy="53136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7774013"/>
      </p:ext>
    </p:extLst>
  </p:cSld>
  <p:clrMapOvr>
    <a:masterClrMapping/>
  </p:clrMapOvr>
  <mc:AlternateContent xmlns:mc="http://schemas.openxmlformats.org/markup-compatibility/2006">
    <mc:Choice xmlns="" xmlns:p14="http://schemas.microsoft.com/office/powerpoint/2010/main" Requires="p14">
      <p:transition spd="slow" p14:dur="2000" advTm="6655"/>
    </mc:Choice>
    <mc:Fallback>
      <p:transition spd="slow" advTm="665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L’INVASION DES VIKINGS</a:t>
            </a:r>
            <a:endParaRPr lang="fr-FR" dirty="0"/>
          </a:p>
        </p:txBody>
      </p:sp>
      <p:sp>
        <p:nvSpPr>
          <p:cNvPr id="3" name="Espace réservé du contenu 2"/>
          <p:cNvSpPr>
            <a:spLocks noGrp="1"/>
          </p:cNvSpPr>
          <p:nvPr>
            <p:ph idx="1"/>
          </p:nvPr>
        </p:nvSpPr>
        <p:spPr>
          <a:xfrm>
            <a:off x="457200" y="1268760"/>
            <a:ext cx="8229600" cy="4857403"/>
          </a:xfrm>
        </p:spPr>
        <p:txBody>
          <a:bodyPr>
            <a:normAutofit fontScale="70000" lnSpcReduction="20000"/>
          </a:bodyPr>
          <a:lstStyle/>
          <a:p>
            <a:endParaRPr lang="fr-FR" dirty="0" smtClean="0">
              <a:effectLst/>
              <a:latin typeface="Arial" pitchFamily="34" charset="0"/>
              <a:cs typeface="Arial" pitchFamily="34" charset="0"/>
            </a:endParaRPr>
          </a:p>
          <a:p>
            <a:r>
              <a:rPr lang="fr-FR" dirty="0" smtClean="0">
                <a:effectLst/>
                <a:latin typeface="Arial" pitchFamily="34" charset="0"/>
                <a:cs typeface="Arial" pitchFamily="34" charset="0"/>
              </a:rPr>
              <a:t>À partir d’environ 800, plus d’un siècle d’invasions </a:t>
            </a:r>
            <a:r>
              <a:rPr lang="fr-FR" dirty="0" smtClean="0">
                <a:effectLst/>
                <a:latin typeface="Arial" pitchFamily="34" charset="0"/>
                <a:cs typeface="Arial" pitchFamily="34" charset="0"/>
                <a:hlinkClick r:id="rId2" tooltip="Viking"/>
              </a:rPr>
              <a:t>vikings</a:t>
            </a:r>
            <a:r>
              <a:rPr lang="fr-FR" dirty="0" smtClean="0">
                <a:effectLst/>
                <a:latin typeface="Arial" pitchFamily="34" charset="0"/>
                <a:cs typeface="Arial" pitchFamily="34" charset="0"/>
              </a:rPr>
              <a:t> modifient profondément la culture monastique et les différentes dynasties régionales de l’île, mais ces institutions se révèlent assez fortes pour survivre et assimiler les envahisseurs. L’arrivée de mercenaires normands sous le commandement de </a:t>
            </a:r>
            <a:r>
              <a:rPr lang="fr-FR" dirty="0" smtClean="0">
                <a:effectLst/>
                <a:latin typeface="Arial" pitchFamily="34" charset="0"/>
                <a:cs typeface="Arial" pitchFamily="34" charset="0"/>
                <a:hlinkClick r:id="rId3" tooltip="Richard FitzGilbert de Clare"/>
              </a:rPr>
              <a:t>Richard de </a:t>
            </a:r>
            <a:r>
              <a:rPr lang="fr-FR" dirty="0" err="1" smtClean="0">
                <a:effectLst/>
                <a:latin typeface="Arial" pitchFamily="34" charset="0"/>
                <a:cs typeface="Arial" pitchFamily="34" charset="0"/>
                <a:hlinkClick r:id="rId3" tooltip="Richard FitzGilbert de Clare"/>
              </a:rPr>
              <a:t>Clare</a:t>
            </a:r>
            <a:r>
              <a:rPr lang="fr-FR" dirty="0" smtClean="0">
                <a:effectLst/>
                <a:latin typeface="Arial" pitchFamily="34" charset="0"/>
                <a:cs typeface="Arial" pitchFamily="34" charset="0"/>
              </a:rPr>
              <a:t> dit « </a:t>
            </a:r>
            <a:r>
              <a:rPr lang="fr-FR" dirty="0" err="1" smtClean="0">
                <a:effectLst/>
                <a:latin typeface="Arial" pitchFamily="34" charset="0"/>
                <a:cs typeface="Arial" pitchFamily="34" charset="0"/>
              </a:rPr>
              <a:t>Strongbow</a:t>
            </a:r>
            <a:r>
              <a:rPr lang="fr-FR" dirty="0" smtClean="0">
                <a:effectLst/>
                <a:latin typeface="Arial" pitchFamily="34" charset="0"/>
                <a:cs typeface="Arial" pitchFamily="34" charset="0"/>
              </a:rPr>
              <a:t> » (« arc dur »), </a:t>
            </a:r>
          </a:p>
          <a:p>
            <a:endParaRPr lang="fr-FR" dirty="0">
              <a:latin typeface="Arial" pitchFamily="34" charset="0"/>
              <a:cs typeface="Arial" pitchFamily="34" charset="0"/>
            </a:endParaRPr>
          </a:p>
          <a:p>
            <a:endParaRPr lang="fr-FR" dirty="0" smtClean="0">
              <a:effectLst/>
              <a:latin typeface="Arial" pitchFamily="34" charset="0"/>
              <a:cs typeface="Arial" pitchFamily="34" charset="0"/>
            </a:endParaRPr>
          </a:p>
          <a:p>
            <a:endParaRPr lang="fr-FR" dirty="0" smtClean="0">
              <a:effectLst/>
              <a:latin typeface="Arial" pitchFamily="34" charset="0"/>
              <a:cs typeface="Arial" pitchFamily="34" charset="0"/>
            </a:endParaRPr>
          </a:p>
          <a:p>
            <a:endParaRPr lang="fr-FR" dirty="0">
              <a:latin typeface="Arial" pitchFamily="34" charset="0"/>
              <a:cs typeface="Arial" pitchFamily="34" charset="0"/>
            </a:endParaRPr>
          </a:p>
          <a:p>
            <a:endParaRPr lang="fr-FR" dirty="0" smtClean="0">
              <a:effectLst/>
              <a:latin typeface="Arial" pitchFamily="34" charset="0"/>
              <a:cs typeface="Arial" pitchFamily="34" charset="0"/>
            </a:endParaRPr>
          </a:p>
          <a:p>
            <a:r>
              <a:rPr lang="fr-FR" dirty="0" smtClean="0">
                <a:effectLst/>
                <a:latin typeface="Arial" pitchFamily="34" charset="0"/>
                <a:cs typeface="Arial" pitchFamily="34" charset="0"/>
              </a:rPr>
              <a:t>second comte de Pembroke, en 1169, marque le début de plus de 700 ans d’implication directe des Normands, puis par la suite des Anglais en Irlande.</a:t>
            </a:r>
          </a:p>
          <a:p>
            <a:endParaRPr lang="fr-FR" dirty="0" smtClean="0">
              <a:effectLst/>
              <a:latin typeface="Arial" pitchFamily="34" charset="0"/>
              <a:cs typeface="Arial" pitchFamily="34" charset="0"/>
            </a:endParaRPr>
          </a:p>
        </p:txBody>
      </p:sp>
      <p:pic>
        <p:nvPicPr>
          <p:cNvPr id="4" name="Imag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79912" y="3284984"/>
            <a:ext cx="1533580" cy="1916975"/>
          </a:xfrm>
          <a:prstGeom prst="rect">
            <a:avLst/>
          </a:prstGeom>
        </p:spPr>
      </p:pic>
    </p:spTree>
    <p:extLst>
      <p:ext uri="{BB962C8B-B14F-4D97-AF65-F5344CB8AC3E}">
        <p14:creationId xmlns="" xmlns:p14="http://schemas.microsoft.com/office/powerpoint/2010/main" val="2605303607"/>
      </p:ext>
    </p:extLst>
  </p:cSld>
  <p:clrMapOvr>
    <a:masterClrMapping/>
  </p:clrMapOvr>
  <mc:AlternateContent xmlns:mc="http://schemas.openxmlformats.org/markup-compatibility/2006">
    <mc:Choice xmlns="" xmlns:p14="http://schemas.microsoft.com/office/powerpoint/2010/main" Requires="p14">
      <p:transition spd="slow" p14:dur="2000" advTm="10758"/>
    </mc:Choice>
    <mc:Fallback>
      <p:transition spd="slow" advTm="1075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sz="1600" dirty="0" smtClean="0">
                <a:effectLst/>
                <a:latin typeface="Arial" pitchFamily="34" charset="0"/>
                <a:cs typeface="Arial" pitchFamily="34" charset="0"/>
              </a:rPr>
              <a:t>Au </a:t>
            </a:r>
            <a:r>
              <a:rPr lang="fr-FR" sz="1600" dirty="0" err="1" smtClean="0">
                <a:effectLst/>
                <a:latin typeface="Arial" pitchFamily="34" charset="0"/>
                <a:cs typeface="Arial" pitchFamily="34" charset="0"/>
                <a:hlinkClick r:id="rId2" tooltip="VIIIe siècle"/>
              </a:rPr>
              <a:t>viii</a:t>
            </a:r>
            <a:r>
              <a:rPr lang="fr-FR" sz="1600" baseline="30000" dirty="0" err="1" smtClean="0">
                <a:effectLst/>
                <a:latin typeface="Arial" pitchFamily="34" charset="0"/>
                <a:cs typeface="Arial" pitchFamily="34" charset="0"/>
                <a:hlinkClick r:id="rId2" tooltip="VIIIe siècle"/>
              </a:rPr>
              <a:t>e</a:t>
            </a:r>
            <a:r>
              <a:rPr lang="fr-FR" sz="1600" dirty="0" smtClean="0">
                <a:effectLst/>
                <a:latin typeface="Arial" pitchFamily="34" charset="0"/>
                <a:cs typeface="Arial" pitchFamily="34" charset="0"/>
                <a:hlinkClick r:id="rId2" tooltip="VIIIe siècle"/>
              </a:rPr>
              <a:t> siècle</a:t>
            </a:r>
            <a:r>
              <a:rPr lang="fr-FR" sz="1600" dirty="0" smtClean="0">
                <a:effectLst/>
                <a:latin typeface="Arial" pitchFamily="34" charset="0"/>
                <a:cs typeface="Arial" pitchFamily="34" charset="0"/>
              </a:rPr>
              <a:t>, la croissance démographique et des guerres de succession entraînent des peuples scandinaves, </a:t>
            </a:r>
            <a:r>
              <a:rPr lang="fr-FR" sz="1600" dirty="0" smtClean="0">
                <a:effectLst/>
                <a:latin typeface="Arial" pitchFamily="34" charset="0"/>
                <a:cs typeface="Arial" pitchFamily="34" charset="0"/>
                <a:hlinkClick r:id="rId3" tooltip="Norvège"/>
              </a:rPr>
              <a:t>Norvégiens</a:t>
            </a:r>
            <a:r>
              <a:rPr lang="fr-FR" sz="1600" dirty="0" smtClean="0">
                <a:effectLst/>
                <a:latin typeface="Arial" pitchFamily="34" charset="0"/>
                <a:cs typeface="Arial" pitchFamily="34" charset="0"/>
              </a:rPr>
              <a:t> et </a:t>
            </a:r>
            <a:r>
              <a:rPr lang="fr-FR" sz="1600" dirty="0" smtClean="0">
                <a:effectLst/>
                <a:latin typeface="Arial" pitchFamily="34" charset="0"/>
                <a:cs typeface="Arial" pitchFamily="34" charset="0"/>
                <a:hlinkClick r:id="rId4" tooltip="Danemark"/>
              </a:rPr>
              <a:t>Danois</a:t>
            </a:r>
            <a:r>
              <a:rPr lang="fr-FR" sz="1600" dirty="0" smtClean="0">
                <a:effectLst/>
                <a:latin typeface="Arial" pitchFamily="34" charset="0"/>
                <a:cs typeface="Arial" pitchFamily="34" charset="0"/>
              </a:rPr>
              <a:t>, à sortir de leurs territoires. Les </a:t>
            </a:r>
            <a:r>
              <a:rPr lang="fr-FR" sz="1600" dirty="0" smtClean="0">
                <a:effectLst/>
                <a:latin typeface="Arial" pitchFamily="34" charset="0"/>
                <a:cs typeface="Arial" pitchFamily="34" charset="0"/>
                <a:hlinkClick r:id="rId5" tooltip="Varègue"/>
              </a:rPr>
              <a:t>Varègues</a:t>
            </a:r>
            <a:r>
              <a:rPr lang="fr-FR" sz="1600" dirty="0" smtClean="0">
                <a:effectLst/>
                <a:latin typeface="Arial" pitchFamily="34" charset="0"/>
                <a:cs typeface="Arial" pitchFamily="34" charset="0"/>
              </a:rPr>
              <a:t> partent vers l’est et fondent en Russie des embryons d’États, </a:t>
            </a:r>
          </a:p>
          <a:p>
            <a:r>
              <a:rPr lang="fr-FR" sz="1600" dirty="0" err="1" smtClean="0">
                <a:effectLst/>
                <a:latin typeface="Arial" pitchFamily="34" charset="0"/>
                <a:cs typeface="Arial" pitchFamily="34" charset="0"/>
              </a:rPr>
              <a:t>les</a:t>
            </a:r>
            <a:r>
              <a:rPr lang="fr-FR" sz="1600" dirty="0" err="1" smtClean="0">
                <a:effectLst/>
                <a:latin typeface="Arial" pitchFamily="34" charset="0"/>
                <a:cs typeface="Arial" pitchFamily="34" charset="0"/>
                <a:hlinkClick r:id="rId6" tooltip="Viking"/>
              </a:rPr>
              <a:t>Vikings</a:t>
            </a:r>
            <a:r>
              <a:rPr lang="fr-FR" sz="1600" dirty="0" smtClean="0">
                <a:effectLst/>
                <a:latin typeface="Arial" pitchFamily="34" charset="0"/>
                <a:cs typeface="Arial" pitchFamily="34" charset="0"/>
              </a:rPr>
              <a:t> (du norrois </a:t>
            </a:r>
            <a:r>
              <a:rPr lang="fr-FR" sz="1600" i="1" dirty="0" err="1" smtClean="0">
                <a:effectLst/>
                <a:latin typeface="Arial" pitchFamily="34" charset="0"/>
                <a:cs typeface="Arial" pitchFamily="34" charset="0"/>
              </a:rPr>
              <a:t>fara</a:t>
            </a:r>
            <a:r>
              <a:rPr lang="fr-FR" sz="1600" i="1" dirty="0" smtClean="0">
                <a:effectLst/>
                <a:latin typeface="Arial" pitchFamily="34" charset="0"/>
                <a:cs typeface="Arial" pitchFamily="34" charset="0"/>
              </a:rPr>
              <a:t> í </a:t>
            </a:r>
            <a:r>
              <a:rPr lang="fr-FR" sz="1600" i="1" dirty="0" err="1" smtClean="0">
                <a:effectLst/>
                <a:latin typeface="Arial" pitchFamily="34" charset="0"/>
                <a:cs typeface="Arial" pitchFamily="34" charset="0"/>
              </a:rPr>
              <a:t>víkingu</a:t>
            </a:r>
            <a:r>
              <a:rPr lang="fr-FR" sz="1600" dirty="0" smtClean="0">
                <a:effectLst/>
                <a:latin typeface="Arial" pitchFamily="34" charset="0"/>
                <a:cs typeface="Arial" pitchFamily="34" charset="0"/>
              </a:rPr>
              <a:t> : partir en expédition et </a:t>
            </a:r>
            <a:r>
              <a:rPr lang="fr-FR" sz="1600" i="1" dirty="0" err="1" smtClean="0">
                <a:effectLst/>
                <a:latin typeface="Arial" pitchFamily="34" charset="0"/>
                <a:cs typeface="Arial" pitchFamily="34" charset="0"/>
              </a:rPr>
              <a:t>víkingar</a:t>
            </a:r>
            <a:r>
              <a:rPr lang="fr-FR" sz="1600" dirty="0" smtClean="0">
                <a:effectLst/>
                <a:latin typeface="Arial" pitchFamily="34" charset="0"/>
                <a:cs typeface="Arial" pitchFamily="34" charset="0"/>
              </a:rPr>
              <a:t> qui désigne ceux qui partent) déferlent sur les </a:t>
            </a:r>
            <a:r>
              <a:rPr lang="fr-FR" sz="1600" dirty="0" smtClean="0">
                <a:effectLst/>
                <a:latin typeface="Arial" pitchFamily="34" charset="0"/>
                <a:cs typeface="Arial" pitchFamily="34" charset="0"/>
                <a:hlinkClick r:id="rId7" tooltip="Îles Britanniques"/>
              </a:rPr>
              <a:t>îles Britanniques</a:t>
            </a:r>
            <a:r>
              <a:rPr lang="fr-FR" sz="1600" dirty="0" smtClean="0">
                <a:effectLst/>
                <a:latin typeface="Arial" pitchFamily="34" charset="0"/>
                <a:cs typeface="Arial" pitchFamily="34" charset="0"/>
              </a:rPr>
              <a:t> à l’Ouest et le continent au Sud.</a:t>
            </a:r>
          </a:p>
          <a:p>
            <a:endParaRPr lang="fr-FR" sz="6400" dirty="0" smtClean="0">
              <a:effectLst/>
              <a:latin typeface="Arial" pitchFamily="34" charset="0"/>
              <a:cs typeface="Arial" pitchFamily="34" charset="0"/>
            </a:endParaRPr>
          </a:p>
          <a:p>
            <a:endParaRPr lang="fr-FR" dirty="0"/>
          </a:p>
        </p:txBody>
      </p:sp>
      <p:pic>
        <p:nvPicPr>
          <p:cNvPr id="4" name="Imag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95536" y="3286274"/>
            <a:ext cx="4032448" cy="2379665"/>
          </a:xfrm>
          <a:prstGeom prst="rect">
            <a:avLst/>
          </a:prstGeom>
        </p:spPr>
      </p:pic>
      <p:pic>
        <p:nvPicPr>
          <p:cNvPr id="6" name="Image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135201" y="3342631"/>
            <a:ext cx="2857500" cy="2266950"/>
          </a:xfrm>
          <a:prstGeom prst="rect">
            <a:avLst/>
          </a:prstGeom>
        </p:spPr>
      </p:pic>
    </p:spTree>
    <p:extLst>
      <p:ext uri="{BB962C8B-B14F-4D97-AF65-F5344CB8AC3E}">
        <p14:creationId xmlns="" xmlns:p14="http://schemas.microsoft.com/office/powerpoint/2010/main" val="1879145974"/>
      </p:ext>
    </p:extLst>
  </p:cSld>
  <p:clrMapOvr>
    <a:masterClrMapping/>
  </p:clrMapOvr>
  <mc:AlternateContent xmlns:mc="http://schemas.openxmlformats.org/markup-compatibility/2006">
    <mc:Choice xmlns="" xmlns:p14="http://schemas.microsoft.com/office/powerpoint/2010/main" Requires="p14">
      <p:transition spd="slow" p14:dur="2000" advTm="9851"/>
    </mc:Choice>
    <mc:Fallback>
      <p:transition spd="slow" advTm="985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76143"/>
            <a:ext cx="6552728" cy="6781857"/>
          </a:xfrm>
          <a:prstGeom prst="rect">
            <a:avLst/>
          </a:prstGeom>
        </p:spPr>
        <p:txBody>
          <a:bodyPr wrap="square">
            <a:spAutoFit/>
          </a:bodyPr>
          <a:lstStyle/>
          <a:p>
            <a:pPr>
              <a:lnSpc>
                <a:spcPct val="115000"/>
              </a:lnSpc>
              <a:spcAft>
                <a:spcPts val="10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C’est alors que les Vikings surgissent dans l’île. Les premières expéditions attestées datent de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795"/>
              </a:rPr>
              <a:t>795</a:t>
            </a:r>
            <a:r>
              <a:rPr lang="fr-FR" dirty="0">
                <a:latin typeface="Times New Roman" panose="02020603050405020304" pitchFamily="18" charset="0"/>
                <a:ea typeface="Times New Roman" panose="02020603050405020304" pitchFamily="18" charset="0"/>
                <a:cs typeface="Times New Roman" panose="02020603050405020304" pitchFamily="18" charset="0"/>
              </a:rPr>
              <a:t>. Les Vikings brûlent l’église de l’</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Île de Lambay (page inexistante)"/>
              </a:rPr>
              <a:t>île de </a:t>
            </a:r>
            <a:r>
              <a:rPr lang="fr-FR"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Île de Lambay (page inexistante)"/>
              </a:rPr>
              <a:t>Lambay</a:t>
            </a:r>
            <a:r>
              <a:rPr lang="fr-FR" dirty="0">
                <a:latin typeface="Times New Roman" panose="02020603050405020304" pitchFamily="18" charset="0"/>
                <a:ea typeface="Times New Roman" panose="02020603050405020304" pitchFamily="18" charset="0"/>
                <a:cs typeface="Times New Roman" panose="02020603050405020304" pitchFamily="18" charset="0"/>
              </a:rPr>
              <a:t> ainsi que les monastères d’</a:t>
            </a:r>
            <a:r>
              <a:rPr lang="fr-FR" dirty="0" err="1">
                <a:latin typeface="Times New Roman" panose="02020603050405020304" pitchFamily="18" charset="0"/>
                <a:ea typeface="Times New Roman" panose="02020603050405020304" pitchFamily="18" charset="0"/>
                <a:cs typeface="Times New Roman" panose="02020603050405020304" pitchFamily="18" charset="0"/>
              </a:rPr>
              <a:t>Inisbifin</a:t>
            </a:r>
            <a:r>
              <a:rPr lang="fr-FR" dirty="0">
                <a:latin typeface="Times New Roman" panose="02020603050405020304" pitchFamily="18" charset="0"/>
                <a:ea typeface="Times New Roman" panose="02020603050405020304" pitchFamily="18" charset="0"/>
                <a:cs typeface="Times New Roman" panose="02020603050405020304" pitchFamily="18" charset="0"/>
              </a:rPr>
              <a:t> et d’</a:t>
            </a:r>
            <a:r>
              <a:rPr lang="fr-FR" dirty="0" err="1">
                <a:latin typeface="Times New Roman" panose="02020603050405020304" pitchFamily="18" charset="0"/>
                <a:ea typeface="Times New Roman" panose="02020603050405020304" pitchFamily="18" charset="0"/>
                <a:cs typeface="Times New Roman" panose="02020603050405020304" pitchFamily="18" charset="0"/>
              </a:rPr>
              <a:t>Inismurray</a:t>
            </a:r>
            <a:r>
              <a:rPr lang="fr-FR" dirty="0">
                <a:latin typeface="Times New Roman" panose="02020603050405020304" pitchFamily="18" charset="0"/>
                <a:ea typeface="Times New Roman" panose="02020603050405020304" pitchFamily="18" charset="0"/>
                <a:cs typeface="Times New Roman" panose="02020603050405020304" pitchFamily="18" charset="0"/>
              </a:rPr>
              <a:t>, qui subira un nouvel assaut en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tooltip="807"/>
              </a:rPr>
              <a:t>807</a:t>
            </a:r>
            <a:r>
              <a:rPr lang="fr-FR" dirty="0">
                <a:latin typeface="Times New Roman" panose="02020603050405020304" pitchFamily="18" charset="0"/>
                <a:ea typeface="Times New Roman" panose="02020603050405020304" pitchFamily="18" charset="0"/>
                <a:cs typeface="Times New Roman" panose="02020603050405020304" pitchFamily="18" charset="0"/>
              </a:rPr>
              <a:t>. Dès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tooltip="812"/>
              </a:rPr>
              <a:t>812</a:t>
            </a:r>
            <a:r>
              <a:rPr lang="fr-FR" dirty="0">
                <a:latin typeface="Times New Roman" panose="02020603050405020304" pitchFamily="18" charset="0"/>
                <a:ea typeface="Times New Roman" panose="02020603050405020304" pitchFamily="18" charset="0"/>
                <a:cs typeface="Times New Roman" panose="02020603050405020304" pitchFamily="18" charset="0"/>
              </a:rPr>
              <a:t>, les raids se concentrent sur la côte ouest, puis sur les rivages de la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tooltip="Mer d'Irlande"/>
              </a:rPr>
              <a:t>mer d'Irlande</a:t>
            </a:r>
            <a:r>
              <a:rPr lang="fr-FR" dirty="0">
                <a:latin typeface="Times New Roman" panose="02020603050405020304" pitchFamily="18" charset="0"/>
                <a:ea typeface="Times New Roman" panose="02020603050405020304" pitchFamily="18" charset="0"/>
                <a:cs typeface="Times New Roman" panose="02020603050405020304" pitchFamily="18" charset="0"/>
              </a:rPr>
              <a:t>. Au début des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7" tooltip="Années 820"/>
              </a:rPr>
              <a:t>années 820</a:t>
            </a:r>
            <a:r>
              <a:rPr lang="fr-FR" dirty="0">
                <a:latin typeface="Times New Roman" panose="02020603050405020304" pitchFamily="18" charset="0"/>
                <a:ea typeface="Times New Roman" panose="02020603050405020304" pitchFamily="18" charset="0"/>
                <a:cs typeface="Times New Roman" panose="02020603050405020304" pitchFamily="18" charset="0"/>
              </a:rPr>
              <a:t>, le tour de l’île est accompli. Pendant une quarantaine d’années, les Vikings multiplient les raids et le razzias, privilégiant les monastères, plus riches en trésors. Durant les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8" tooltip="Années 830"/>
              </a:rPr>
              <a:t>années 830</a:t>
            </a:r>
            <a:r>
              <a:rPr lang="fr-FR" dirty="0">
                <a:latin typeface="Times New Roman" panose="02020603050405020304" pitchFamily="18" charset="0"/>
                <a:ea typeface="Times New Roman" panose="02020603050405020304" pitchFamily="18" charset="0"/>
                <a:cs typeface="Times New Roman" panose="02020603050405020304" pitchFamily="18" charset="0"/>
              </a:rPr>
              <a:t>, ils remontent les fleuves et ravagent l’intérieur des terres. En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9" tooltip="836"/>
              </a:rPr>
              <a:t>836</a:t>
            </a:r>
            <a:r>
              <a:rPr lang="fr-FR" dirty="0">
                <a:latin typeface="Times New Roman" panose="02020603050405020304" pitchFamily="18" charset="0"/>
                <a:ea typeface="Times New Roman" panose="02020603050405020304" pitchFamily="18" charset="0"/>
                <a:cs typeface="Times New Roman" panose="02020603050405020304" pitchFamily="18" charset="0"/>
              </a:rPr>
              <a:t>, ils empruntent la rivière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0" tooltip="Shannon (rivière)"/>
              </a:rPr>
              <a:t>Shannon</a:t>
            </a:r>
            <a:r>
              <a:rPr lang="fr-FR" dirty="0">
                <a:latin typeface="Times New Roman" panose="02020603050405020304" pitchFamily="18" charset="0"/>
                <a:ea typeface="Times New Roman" panose="02020603050405020304" pitchFamily="18" charset="0"/>
                <a:cs typeface="Times New Roman" panose="02020603050405020304" pitchFamily="18" charset="0"/>
              </a:rPr>
              <a:t> et pillent le Connaught. L’année suivante, deux flottes d’une soixantaine de «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1" tooltip="Drakkar"/>
              </a:rPr>
              <a:t>drakkars</a:t>
            </a:r>
            <a:r>
              <a:rPr lang="fr-FR" dirty="0">
                <a:latin typeface="Times New Roman" panose="02020603050405020304" pitchFamily="18" charset="0"/>
                <a:ea typeface="Times New Roman" panose="02020603050405020304" pitchFamily="18" charset="0"/>
                <a:cs typeface="Times New Roman" panose="02020603050405020304" pitchFamily="18" charset="0"/>
              </a:rPr>
              <a:t> » chacune reconnaissent la </a:t>
            </a:r>
            <a:r>
              <a:rPr lang="fr-FR"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2" tooltip="Liffey"/>
              </a:rPr>
              <a:t>Liffey</a:t>
            </a:r>
            <a:r>
              <a:rPr lang="fr-FR" dirty="0">
                <a:latin typeface="Times New Roman" panose="02020603050405020304" pitchFamily="18" charset="0"/>
                <a:ea typeface="Times New Roman" panose="02020603050405020304" pitchFamily="18" charset="0"/>
                <a:cs typeface="Times New Roman" panose="02020603050405020304" pitchFamily="18" charset="0"/>
              </a:rPr>
              <a:t> et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3" tooltip="Boyne (Irlande)"/>
              </a:rPr>
              <a:t>la Boyne</a:t>
            </a:r>
            <a:r>
              <a:rPr lang="fr-FR" dirty="0">
                <a:latin typeface="Times New Roman" panose="02020603050405020304" pitchFamily="18" charset="0"/>
                <a:ea typeface="Times New Roman" panose="02020603050405020304" pitchFamily="18" charset="0"/>
                <a:cs typeface="Times New Roman" panose="02020603050405020304" pitchFamily="18" charset="0"/>
              </a:rPr>
              <a:t> ; les territoires sont ensuite systématiquement ravagés, les habitants massacrés. Nombreux sont les exemples de leurs méfaits. L’hiver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4" tooltip="840"/>
              </a:rPr>
              <a:t>840</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5" tooltip="841"/>
              </a:rPr>
              <a:t>841</a:t>
            </a:r>
            <a:r>
              <a:rPr lang="fr-FR" dirty="0">
                <a:latin typeface="Times New Roman" panose="02020603050405020304" pitchFamily="18" charset="0"/>
                <a:ea typeface="Times New Roman" panose="02020603050405020304" pitchFamily="18" charset="0"/>
                <a:cs typeface="Times New Roman" panose="02020603050405020304" pitchFamily="18" charset="0"/>
              </a:rPr>
              <a:t> marque une étape, puisque pour la première fois les Vikings passent la saison dans l’île et s’installent dans des places fortifiées qui deviennent aussi des lieux de commerce :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6" tooltip="Dublin"/>
              </a:rPr>
              <a:t>Dublin</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7" tooltip="Annagassan"/>
              </a:rPr>
              <a:t>Annagassan</a:t>
            </a:r>
            <a:r>
              <a:rPr lang="fr-FR" dirty="0">
                <a:latin typeface="Times New Roman" panose="02020603050405020304" pitchFamily="18" charset="0"/>
                <a:ea typeface="Times New Roman" panose="02020603050405020304" pitchFamily="18" charset="0"/>
                <a:cs typeface="Times New Roman" panose="02020603050405020304" pitchFamily="18" charset="0"/>
              </a:rPr>
              <a:t>, puis par la suite,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8" tooltip="Wexford"/>
              </a:rPr>
              <a:t>Wexford</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9" tooltip="Cork"/>
              </a:rPr>
              <a:t>Cork</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0" tooltip="Limerick (Irlande)"/>
              </a:rPr>
              <a:t>Limerick</a:t>
            </a:r>
            <a:r>
              <a:rPr lang="fr-FR" dirty="0">
                <a:latin typeface="Times New Roman" panose="02020603050405020304" pitchFamily="18" charset="0"/>
                <a:ea typeface="Times New Roman" panose="02020603050405020304" pitchFamily="18" charset="0"/>
                <a:cs typeface="Times New Roman" panose="02020603050405020304" pitchFamily="18" charset="0"/>
              </a:rPr>
              <a:t>, etc. Ce sont autant de bases retranchées qui permettent des expéditions vers l’intérieur, dont le point culminant semble être l’année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1" tooltip="845"/>
              </a:rPr>
              <a:t>845</a:t>
            </a:r>
            <a:r>
              <a:rPr lang="fr-FR" dirty="0">
                <a:latin typeface="Times New Roman" panose="02020603050405020304" pitchFamily="18" charset="0"/>
                <a:ea typeface="Times New Roman" panose="02020603050405020304" pitchFamily="18" charset="0"/>
                <a:cs typeface="Times New Roman" panose="02020603050405020304" pitchFamily="18" charset="0"/>
              </a:rPr>
              <a:t>, à tel point que l’on parle d’invasion. Les rois </a:t>
            </a:r>
            <a:r>
              <a:rPr lang="fr-FR"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2" tooltip="Celtes"/>
              </a:rPr>
              <a:t>celtes</a:t>
            </a:r>
            <a:r>
              <a:rPr lang="fr-FR" dirty="0">
                <a:latin typeface="Times New Roman" panose="02020603050405020304" pitchFamily="18" charset="0"/>
                <a:ea typeface="Times New Roman" panose="02020603050405020304" pitchFamily="18" charset="0"/>
                <a:cs typeface="Times New Roman" panose="02020603050405020304" pitchFamily="18" charset="0"/>
              </a:rPr>
              <a:t> peuvent parfois les contenir et les assiéger.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4053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7560840" cy="2862322"/>
          </a:xfrm>
          <a:prstGeom prst="rect">
            <a:avLst/>
          </a:prstGeom>
        </p:spPr>
        <p:txBody>
          <a:bodyPr wrap="square">
            <a:spAutoFit/>
          </a:bodyPr>
          <a:lstStyle/>
          <a:p>
            <a:r>
              <a:rPr lang="fr-FR" dirty="0" smtClean="0">
                <a:latin typeface="Arial" pitchFamily="34" charset="0"/>
                <a:cs typeface="Arial" pitchFamily="34" charset="0"/>
              </a:rPr>
              <a:t>. </a:t>
            </a:r>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a:latin typeface="Arial" pitchFamily="34" charset="0"/>
              <a:cs typeface="Arial" pitchFamily="34" charset="0"/>
            </a:endParaRP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1908" y="332657"/>
            <a:ext cx="9405908" cy="6183128"/>
          </a:xfrm>
          <a:prstGeom prst="rect">
            <a:avLst/>
          </a:prstGeom>
        </p:spPr>
      </p:pic>
    </p:spTree>
    <p:extLst>
      <p:ext uri="{BB962C8B-B14F-4D97-AF65-F5344CB8AC3E}">
        <p14:creationId xmlns="" xmlns:p14="http://schemas.microsoft.com/office/powerpoint/2010/main" val="217219374"/>
      </p:ext>
    </p:extLst>
  </p:cSld>
  <p:clrMapOvr>
    <a:masterClrMapping/>
  </p:clrMapOvr>
  <mc:AlternateContent xmlns:mc="http://schemas.openxmlformats.org/markup-compatibility/2006">
    <mc:Choice xmlns="" xmlns:p14="http://schemas.microsoft.com/office/powerpoint/2010/main" Requires="p14">
      <p:transition spd="slow" p14:dur="2000" advTm="8527"/>
    </mc:Choice>
    <mc:Fallback>
      <p:transition spd="slow" advTm="852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2fjx6c7XY8/Rsq7l-tRwUI/AAAAAAAAAA0/AUasdBjhwxk/s1600/carte+irland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75193"/>
            <a:ext cx="7258216" cy="6653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177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4016" y="2097430"/>
            <a:ext cx="8820472" cy="2123658"/>
          </a:xfrm>
          <a:prstGeom prst="rect">
            <a:avLst/>
          </a:prstGeom>
          <a:noFill/>
        </p:spPr>
        <p:txBody>
          <a:bodyPr wrap="square" rtlCol="0">
            <a:spAutoFit/>
          </a:bodyPr>
          <a:lstStyle/>
          <a:p>
            <a:pPr algn="ctr"/>
            <a:r>
              <a:rPr lang="fr-FR" sz="4400" b="1" dirty="0" err="1" smtClean="0">
                <a:solidFill>
                  <a:schemeClr val="accent1">
                    <a:lumMod val="75000"/>
                  </a:schemeClr>
                </a:solidFill>
              </a:rPr>
              <a:t>Presentation</a:t>
            </a:r>
            <a:r>
              <a:rPr lang="fr-FR" sz="4400" b="1" dirty="0" smtClean="0">
                <a:solidFill>
                  <a:schemeClr val="accent1">
                    <a:lumMod val="75000"/>
                  </a:schemeClr>
                </a:solidFill>
              </a:rPr>
              <a:t> of Mario </a:t>
            </a:r>
            <a:r>
              <a:rPr lang="fr-FR" sz="4400" b="1" dirty="0" err="1" smtClean="0">
                <a:solidFill>
                  <a:schemeClr val="accent1">
                    <a:lumMod val="75000"/>
                  </a:schemeClr>
                </a:solidFill>
              </a:rPr>
              <a:t>Zoppi</a:t>
            </a:r>
            <a:r>
              <a:rPr lang="fr-FR" sz="4400" b="1" dirty="0" smtClean="0">
                <a:solidFill>
                  <a:schemeClr val="accent1">
                    <a:lumMod val="75000"/>
                  </a:schemeClr>
                </a:solidFill>
              </a:rPr>
              <a:t>, </a:t>
            </a:r>
          </a:p>
          <a:p>
            <a:pPr algn="ctr"/>
            <a:r>
              <a:rPr lang="fr-FR" sz="4400" b="1" dirty="0" err="1" smtClean="0">
                <a:solidFill>
                  <a:schemeClr val="accent1">
                    <a:lumMod val="75000"/>
                  </a:schemeClr>
                </a:solidFill>
              </a:rPr>
              <a:t>student</a:t>
            </a:r>
            <a:r>
              <a:rPr lang="fr-FR" sz="4400" b="1" dirty="0" smtClean="0">
                <a:solidFill>
                  <a:schemeClr val="accent1">
                    <a:lumMod val="75000"/>
                  </a:schemeClr>
                </a:solidFill>
              </a:rPr>
              <a:t> (class 4</a:t>
            </a:r>
            <a:r>
              <a:rPr lang="fr-FR" sz="4400" b="1" baseline="30000" dirty="0" smtClean="0">
                <a:solidFill>
                  <a:schemeClr val="accent1">
                    <a:lumMod val="75000"/>
                  </a:schemeClr>
                </a:solidFill>
              </a:rPr>
              <a:t>ème</a:t>
            </a:r>
            <a:r>
              <a:rPr lang="fr-FR" sz="4400" b="1" dirty="0" smtClean="0">
                <a:solidFill>
                  <a:schemeClr val="accent1">
                    <a:lumMod val="75000"/>
                  </a:schemeClr>
                </a:solidFill>
              </a:rPr>
              <a:t> ), </a:t>
            </a:r>
          </a:p>
          <a:p>
            <a:pPr algn="ctr"/>
            <a:r>
              <a:rPr lang="fr-FR" sz="4400" b="1" dirty="0" smtClean="0">
                <a:solidFill>
                  <a:schemeClr val="accent1">
                    <a:lumMod val="75000"/>
                  </a:schemeClr>
                </a:solidFill>
              </a:rPr>
              <a:t>ISC </a:t>
            </a:r>
            <a:r>
              <a:rPr lang="fr-FR" sz="4400" b="1" dirty="0" err="1" smtClean="0">
                <a:solidFill>
                  <a:schemeClr val="accent1">
                    <a:lumMod val="75000"/>
                  </a:schemeClr>
                </a:solidFill>
              </a:rPr>
              <a:t>School</a:t>
            </a:r>
            <a:r>
              <a:rPr lang="fr-FR" sz="4400" b="1" dirty="0" smtClean="0">
                <a:solidFill>
                  <a:schemeClr val="accent1">
                    <a:lumMod val="75000"/>
                  </a:schemeClr>
                </a:solidFill>
              </a:rPr>
              <a:t> La Ville du Bois France</a:t>
            </a:r>
            <a:endParaRPr lang="fr-FR" sz="4400" b="1"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PREHISTOIRE</a:t>
            </a:r>
            <a:endParaRPr lang="fr-FR" dirty="0"/>
          </a:p>
        </p:txBody>
      </p:sp>
      <p:sp>
        <p:nvSpPr>
          <p:cNvPr id="3" name="Espace réservé du contenu 2"/>
          <p:cNvSpPr>
            <a:spLocks noGrp="1"/>
          </p:cNvSpPr>
          <p:nvPr>
            <p:ph idx="1"/>
          </p:nvPr>
        </p:nvSpPr>
        <p:spPr>
          <a:xfrm>
            <a:off x="395536" y="1556792"/>
            <a:ext cx="8229600" cy="5112568"/>
          </a:xfrm>
        </p:spPr>
        <p:txBody>
          <a:bodyPr>
            <a:normAutofit/>
          </a:bodyPr>
          <a:lstStyle/>
          <a:p>
            <a:r>
              <a:rPr lang="fr-FR" sz="2000" dirty="0" smtClean="0">
                <a:effectLst/>
                <a:latin typeface="Arial" pitchFamily="34" charset="0"/>
                <a:cs typeface="Arial" pitchFamily="34" charset="0"/>
              </a:rPr>
              <a:t>L'</a:t>
            </a:r>
            <a:r>
              <a:rPr lang="fr-FR" sz="2000" b="1" dirty="0" smtClean="0">
                <a:effectLst/>
                <a:latin typeface="Arial" pitchFamily="34" charset="0"/>
                <a:cs typeface="Arial" pitchFamily="34" charset="0"/>
              </a:rPr>
              <a:t>histoire de l’Irlande</a:t>
            </a:r>
            <a:r>
              <a:rPr lang="fr-FR" sz="2000" dirty="0" smtClean="0">
                <a:effectLst/>
                <a:latin typeface="Arial" pitchFamily="34" charset="0"/>
                <a:cs typeface="Arial" pitchFamily="34" charset="0"/>
              </a:rPr>
              <a:t> commence avec les premières traces d’habitations humaines, aux environs de 8000 av. J.-C., quand des chasseurs-cueilleurs venant de </a:t>
            </a:r>
            <a:r>
              <a:rPr lang="fr-FR" sz="2000" dirty="0" smtClean="0">
                <a:effectLst/>
                <a:latin typeface="Arial" pitchFamily="34" charset="0"/>
                <a:cs typeface="Arial" pitchFamily="34" charset="0"/>
                <a:hlinkClick r:id="rId2" tooltip="Grande-Bretagne"/>
              </a:rPr>
              <a:t>Grande-Bretagne</a:t>
            </a:r>
            <a:r>
              <a:rPr lang="fr-FR" sz="2000" dirty="0" smtClean="0">
                <a:effectLst/>
                <a:latin typeface="Arial" pitchFamily="34" charset="0"/>
                <a:cs typeface="Arial" pitchFamily="34" charset="0"/>
              </a:rPr>
              <a:t> et d’Europe continentale s’installent sur l’île. </a:t>
            </a:r>
          </a:p>
          <a:p>
            <a:r>
              <a:rPr lang="fr-FR" sz="2000" dirty="0" smtClean="0">
                <a:effectLst/>
                <a:latin typeface="Arial" pitchFamily="34" charset="0"/>
                <a:cs typeface="Arial" pitchFamily="34" charset="0"/>
              </a:rPr>
              <a:t>Quelques traces archéologiques de cette période sont visibles, mais ce sont leurs descendants et les nouveaux arrivants du </a:t>
            </a:r>
            <a:r>
              <a:rPr lang="fr-FR" sz="2000" dirty="0" smtClean="0">
                <a:effectLst/>
                <a:latin typeface="Arial" pitchFamily="34" charset="0"/>
                <a:cs typeface="Arial" pitchFamily="34" charset="0"/>
                <a:hlinkClick r:id="rId3" tooltip="Néolithique"/>
              </a:rPr>
              <a:t>Néolithique</a:t>
            </a:r>
            <a:r>
              <a:rPr lang="fr-FR" sz="2000" dirty="0" smtClean="0">
                <a:effectLst/>
                <a:latin typeface="Arial" pitchFamily="34" charset="0"/>
                <a:cs typeface="Arial" pitchFamily="34" charset="0"/>
              </a:rPr>
              <a:t> (que l’on relie aux cultures de la péninsule ibérique), qui furent responsables des principaux sites du Néolithique comme </a:t>
            </a:r>
            <a:r>
              <a:rPr lang="fr-FR" sz="2000" dirty="0" err="1" smtClean="0">
                <a:effectLst/>
                <a:latin typeface="Arial" pitchFamily="34" charset="0"/>
                <a:cs typeface="Arial" pitchFamily="34" charset="0"/>
                <a:hlinkClick r:id="rId4" tooltip="Newgrange"/>
              </a:rPr>
              <a:t>Newgrange</a:t>
            </a:r>
            <a:r>
              <a:rPr lang="fr-FR" sz="2000" dirty="0" smtClean="0">
                <a:effectLst/>
                <a:latin typeface="Arial" pitchFamily="34" charset="0"/>
                <a:cs typeface="Arial" pitchFamily="34" charset="0"/>
              </a:rPr>
              <a:t>.</a:t>
            </a:r>
          </a:p>
        </p:txBody>
      </p:sp>
      <p:pic>
        <p:nvPicPr>
          <p:cNvPr id="5" name="Imag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66872" y="4437112"/>
            <a:ext cx="2810256" cy="2109216"/>
          </a:xfrm>
          <a:prstGeom prst="rect">
            <a:avLst/>
          </a:prstGeom>
        </p:spPr>
      </p:pic>
    </p:spTree>
    <p:extLst>
      <p:ext uri="{BB962C8B-B14F-4D97-AF65-F5344CB8AC3E}">
        <p14:creationId xmlns="" xmlns:p14="http://schemas.microsoft.com/office/powerpoint/2010/main" val="1566408068"/>
      </p:ext>
    </p:extLst>
  </p:cSld>
  <p:clrMapOvr>
    <a:masterClrMapping/>
  </p:clrMapOvr>
  <mc:AlternateContent xmlns:mc="http://schemas.openxmlformats.org/markup-compatibility/2006">
    <mc:Choice xmlns="" xmlns:p14="http://schemas.microsoft.com/office/powerpoint/2010/main" Requires="p14">
      <p:transition spd="slow" p14:dur="2000" advTm="5599"/>
    </mc:Choice>
    <mc:Fallback>
      <p:transition spd="slow" advTm="559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VILLAGE PALLAFITES</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35696" y="1772816"/>
            <a:ext cx="5216026" cy="3241388"/>
          </a:xfrm>
        </p:spPr>
      </p:pic>
    </p:spTree>
    <p:extLst>
      <p:ext uri="{BB962C8B-B14F-4D97-AF65-F5344CB8AC3E}">
        <p14:creationId xmlns="" xmlns:p14="http://schemas.microsoft.com/office/powerpoint/2010/main" val="7015584"/>
      </p:ext>
    </p:extLst>
  </p:cSld>
  <p:clrMapOvr>
    <a:masterClrMapping/>
  </p:clrMapOvr>
  <mc:AlternateContent xmlns:mc="http://schemas.openxmlformats.org/markup-compatibility/2006">
    <mc:Choice xmlns="" xmlns:p14="http://schemas.microsoft.com/office/powerpoint/2010/main" Requires="p14">
      <p:transition spd="slow" p14:dur="2000" advTm="1070"/>
    </mc:Choice>
    <mc:Fallback>
      <p:transition spd="slow" advTm="10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Beltany stone circle - © minipixel - Licence C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340768"/>
            <a:ext cx="7105650" cy="4397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413844"/>
      </p:ext>
    </p:extLst>
  </p:cSld>
  <p:clrMapOvr>
    <a:masterClrMapping/>
  </p:clrMapOvr>
  <mc:AlternateContent xmlns:mc="http://schemas.openxmlformats.org/markup-compatibility/2006">
    <mc:Choice xmlns="" xmlns:p14="http://schemas.microsoft.com/office/powerpoint/2010/main" Requires="p14">
      <p:transition spd="slow" p14:dur="2000" advTm="3320"/>
    </mc:Choice>
    <mc:Fallback>
      <p:transition spd="slow" advTm="332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 Dunbeg Fort - Jim Linwood - c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332656"/>
            <a:ext cx="7105650" cy="4932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3216214"/>
      </p:ext>
    </p:extLst>
  </p:cSld>
  <p:clrMapOvr>
    <a:masterClrMapping/>
  </p:clrMapOvr>
  <mc:AlternateContent xmlns:mc="http://schemas.openxmlformats.org/markup-compatibility/2006">
    <mc:Choice xmlns="" xmlns:p14="http://schemas.microsoft.com/office/powerpoint/2010/main" Requires="p14">
      <p:transition spd="slow" p14:dur="2000" advTm="3642"/>
    </mc:Choice>
    <mc:Fallback>
      <p:transition spd="slow" advTm="36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CELTES</a:t>
            </a:r>
            <a:endParaRPr lang="fr-FR" dirty="0"/>
          </a:p>
        </p:txBody>
      </p:sp>
      <p:sp>
        <p:nvSpPr>
          <p:cNvPr id="3" name="Espace réservé du contenu 2"/>
          <p:cNvSpPr>
            <a:spLocks noGrp="1"/>
          </p:cNvSpPr>
          <p:nvPr>
            <p:ph idx="1"/>
          </p:nvPr>
        </p:nvSpPr>
        <p:spPr/>
        <p:txBody>
          <a:bodyPr>
            <a:normAutofit fontScale="55000" lnSpcReduction="20000"/>
          </a:bodyPr>
          <a:lstStyle/>
          <a:p>
            <a:pPr algn="just"/>
            <a:r>
              <a:rPr lang="fr-FR" dirty="0"/>
              <a:t>L'</a:t>
            </a:r>
            <a:r>
              <a:rPr lang="fr-FR" u="sng" dirty="0">
                <a:hlinkClick r:id="rId2" tooltip="Âge du fer"/>
              </a:rPr>
              <a:t>Âge du fer</a:t>
            </a:r>
            <a:r>
              <a:rPr lang="fr-FR" dirty="0"/>
              <a:t> commence vers 700 av. J.-C. avec l'arrivée des </a:t>
            </a:r>
            <a:r>
              <a:rPr lang="fr-FR" u="sng" dirty="0">
                <a:hlinkClick r:id="rId3" tooltip="Celtes"/>
              </a:rPr>
              <a:t>Celtes</a:t>
            </a:r>
            <a:r>
              <a:rPr lang="fr-FR" dirty="0"/>
              <a:t> en Irlande en provenance de </a:t>
            </a:r>
            <a:r>
              <a:rPr lang="fr-FR" u="sng" dirty="0">
                <a:hlinkClick r:id="rId4" tooltip="Grande-Bretagne"/>
              </a:rPr>
              <a:t>Grande-Bretagne</a:t>
            </a:r>
            <a:r>
              <a:rPr lang="fr-FR" dirty="0"/>
              <a:t>. Ils partagent un certain nombre de traits culturels communs avec les autres peuples celtes du centre et de l'ouest de l'Europe.</a:t>
            </a:r>
          </a:p>
          <a:p>
            <a:pPr algn="just"/>
            <a:r>
              <a:rPr lang="fr-FR" dirty="0"/>
              <a:t>La structure de la société celtique reprend le schéma de la </a:t>
            </a:r>
            <a:r>
              <a:rPr lang="fr-FR" u="sng" dirty="0">
                <a:hlinkClick r:id="rId5" tooltip="Fonctions tripartites indo-européennes"/>
              </a:rPr>
              <a:t>structure sociale tripartite des Indo-européens</a:t>
            </a:r>
            <a:r>
              <a:rPr lang="fr-FR" dirty="0"/>
              <a:t> au sommet de laquelle on trouve une classe sacerdotale composée des </a:t>
            </a:r>
            <a:r>
              <a:rPr lang="fr-FR" u="sng" dirty="0">
                <a:hlinkClick r:id="rId6" tooltip="Druide"/>
              </a:rPr>
              <a:t>druides</a:t>
            </a:r>
            <a:r>
              <a:rPr lang="fr-FR" dirty="0"/>
              <a:t>, des </a:t>
            </a:r>
            <a:r>
              <a:rPr lang="fr-FR" u="sng" dirty="0">
                <a:hlinkClick r:id="rId7" tooltip="Barde (druidisme)"/>
              </a:rPr>
              <a:t>bardes</a:t>
            </a:r>
            <a:r>
              <a:rPr lang="fr-FR" dirty="0"/>
              <a:t> et des </a:t>
            </a:r>
            <a:r>
              <a:rPr lang="fr-FR" u="sng" dirty="0" err="1">
                <a:hlinkClick r:id="rId8" tooltip="Vate"/>
              </a:rPr>
              <a:t>vates</a:t>
            </a:r>
            <a:r>
              <a:rPr lang="fr-FR" dirty="0"/>
              <a:t>. Les druides ont en charge la religion, le sacrifice, la justice, l’enseignement, la poésie, la divination ; les bardes sont spécialisés dans la poésie orale et chantée et doivent faire la louange, la satire ou le blâme ; les </a:t>
            </a:r>
            <a:r>
              <a:rPr lang="fr-FR" dirty="0" err="1"/>
              <a:t>vates</a:t>
            </a:r>
            <a:r>
              <a:rPr lang="fr-FR" dirty="0"/>
              <a:t> sont des devins qui se consacrent plus particulièrement à la divination et à la médecine. En Irlande, les </a:t>
            </a:r>
            <a:r>
              <a:rPr lang="fr-FR" i="1" dirty="0" err="1"/>
              <a:t>filid</a:t>
            </a:r>
            <a:r>
              <a:rPr lang="fr-FR" dirty="0"/>
              <a:t> (bardes) deviennent les membres les plus influents de la classe sacerdotale, dont une des prérogatives est de conseiller le roi. Dans la civilisation celtique, le rôle du roi est non seulement de mener la guerre et de dire la justice, inspirée par les druides. Longtemps, ces rois n’ont été que des chefs au pouvoir incertain et aux successions problématiques. La deuxième classe de la société est celle des guerriers et la troisième est celle des producteurs, artisans, agriculteurs et éleveurs.</a:t>
            </a:r>
          </a:p>
          <a:p>
            <a:endParaRPr lang="fr-FR" dirty="0"/>
          </a:p>
        </p:txBody>
      </p:sp>
    </p:spTree>
    <p:extLst>
      <p:ext uri="{BB962C8B-B14F-4D97-AF65-F5344CB8AC3E}">
        <p14:creationId xmlns="" xmlns:p14="http://schemas.microsoft.com/office/powerpoint/2010/main" val="3151718605"/>
      </p:ext>
    </p:extLst>
  </p:cSld>
  <p:clrMapOvr>
    <a:masterClrMapping/>
  </p:clrMapOvr>
  <mc:AlternateContent xmlns:mc="http://schemas.openxmlformats.org/markup-compatibility/2006">
    <mc:Choice xmlns="" xmlns:p14="http://schemas.microsoft.com/office/powerpoint/2010/main" Requires="p14">
      <p:transition spd="slow" p14:dur="2000" advTm="12052"/>
    </mc:Choice>
    <mc:Fallback>
      <p:transition spd="slow" advTm="1205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www.clio.fr/images/vignettes/e__internet_intranet_sfs_CLIO_PHOTOLISTEPHOTOLISTE_20090610141356_irla_600_.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4500" y="1720056"/>
            <a:ext cx="5715000" cy="4286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0733560"/>
      </p:ext>
    </p:extLst>
  </p:cSld>
  <p:clrMapOvr>
    <a:masterClrMapping/>
  </p:clrMapOvr>
  <mc:AlternateContent xmlns:mc="http://schemas.openxmlformats.org/markup-compatibility/2006">
    <mc:Choice xmlns="" xmlns:p14="http://schemas.microsoft.com/office/powerpoint/2010/main" Requires="p14">
      <p:transition spd="slow" p14:dur="2000" advTm="4778"/>
    </mc:Choice>
    <mc:Fallback>
      <p:transition spd="slow" advTm="477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1" y="836712"/>
            <a:ext cx="6552728" cy="5481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8022125"/>
      </p:ext>
    </p:extLst>
  </p:cSld>
  <p:clrMapOvr>
    <a:masterClrMapping/>
  </p:clrMapOvr>
  <mc:AlternateContent xmlns:mc="http://schemas.openxmlformats.org/markup-compatibility/2006">
    <mc:Choice xmlns="" xmlns:p14="http://schemas.microsoft.com/office/powerpoint/2010/main" Requires="p14">
      <p:transition spd="slow" p14:dur="2000" advTm="4112"/>
    </mc:Choice>
    <mc:Fallback>
      <p:transition spd="slow" advTm="41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CHRISTIANISATION</a:t>
            </a:r>
            <a:endParaRPr lang="fr-FR" dirty="0"/>
          </a:p>
        </p:txBody>
      </p:sp>
      <p:sp>
        <p:nvSpPr>
          <p:cNvPr id="3" name="Espace réservé du contenu 2"/>
          <p:cNvSpPr>
            <a:spLocks noGrp="1"/>
          </p:cNvSpPr>
          <p:nvPr>
            <p:ph idx="1"/>
          </p:nvPr>
        </p:nvSpPr>
        <p:spPr/>
        <p:txBody>
          <a:bodyPr/>
          <a:lstStyle/>
          <a:p>
            <a:r>
              <a:rPr lang="fr-FR" dirty="0"/>
              <a:t>La </a:t>
            </a:r>
            <a:r>
              <a:rPr lang="fr-FR" u="sng" dirty="0">
                <a:hlinkClick r:id="rId2" tooltip="Christianisme irlandais"/>
              </a:rPr>
              <a:t>christianisation de l’Irlande</a:t>
            </a:r>
            <a:r>
              <a:rPr lang="fr-FR" dirty="0"/>
              <a:t> marque la fin de la </a:t>
            </a:r>
            <a:r>
              <a:rPr lang="fr-FR" u="sng" dirty="0">
                <a:hlinkClick r:id="rId3" tooltip="Celtes"/>
              </a:rPr>
              <a:t>civilisation celtique</a:t>
            </a:r>
            <a:r>
              <a:rPr lang="fr-FR" dirty="0"/>
              <a:t>, du moins en ce qui concerne sa </a:t>
            </a:r>
            <a:r>
              <a:rPr lang="fr-FR" u="sng" dirty="0">
                <a:hlinkClick r:id="rId4" tooltip="Mythologie celtique irlandaise"/>
              </a:rPr>
              <a:t>mythologie</a:t>
            </a:r>
            <a:r>
              <a:rPr lang="fr-FR" dirty="0"/>
              <a:t>, car la structure de la société s’est maintenue, avec une classe sacerdotale prédominante. Les circonstances exactes de l’introduction du </a:t>
            </a:r>
            <a:r>
              <a:rPr lang="fr-FR" u="sng" dirty="0">
                <a:hlinkClick r:id="rId5" tooltip="Christianisme"/>
              </a:rPr>
              <a:t>christianisme</a:t>
            </a:r>
            <a:r>
              <a:rPr lang="fr-FR" dirty="0"/>
              <a:t> dans l’île sont mal connues, d’autant que les textes relatifs à son initiateur, </a:t>
            </a:r>
            <a:r>
              <a:rPr lang="fr-FR" u="sng" dirty="0">
                <a:hlinkClick r:id="rId6" tooltip="Patrick d'Irlande"/>
              </a:rPr>
              <a:t>saint Patrick</a:t>
            </a:r>
            <a:r>
              <a:rPr lang="fr-FR" dirty="0"/>
              <a:t> sont largement </a:t>
            </a:r>
            <a:r>
              <a:rPr lang="fr-FR" u="sng" dirty="0">
                <a:hlinkClick r:id="rId7" tooltip="Hagiographie"/>
              </a:rPr>
              <a:t>hagiographiques</a:t>
            </a:r>
            <a:r>
              <a:rPr lang="fr-FR" dirty="0"/>
              <a:t>.</a:t>
            </a:r>
          </a:p>
          <a:p>
            <a:endParaRPr lang="fr-FR" dirty="0"/>
          </a:p>
        </p:txBody>
      </p:sp>
    </p:spTree>
    <p:extLst>
      <p:ext uri="{BB962C8B-B14F-4D97-AF65-F5344CB8AC3E}">
        <p14:creationId xmlns="" xmlns:p14="http://schemas.microsoft.com/office/powerpoint/2010/main" val="4267081037"/>
      </p:ext>
    </p:extLst>
  </p:cSld>
  <p:clrMapOvr>
    <a:masterClrMapping/>
  </p:clrMapOvr>
  <mc:AlternateContent xmlns:mc="http://schemas.openxmlformats.org/markup-compatibility/2006">
    <mc:Choice xmlns="" xmlns:p14="http://schemas.microsoft.com/office/powerpoint/2010/main" Requires="p14">
      <p:transition spd="slow" p14:dur="2000" advTm="6208"/>
    </mc:Choice>
    <mc:Fallback>
      <p:transition spd="slow" advTm="6208"/>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334</Words>
  <Application>Microsoft Office PowerPoint</Application>
  <PresentationFormat>Affichage à l'écran (4:3)</PresentationFormat>
  <Paragraphs>40</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LA PREHISTOIRE</vt:lpstr>
      <vt:lpstr>VILLAGE PALLAFITES</vt:lpstr>
      <vt:lpstr>Diapositive 4</vt:lpstr>
      <vt:lpstr>Diapositive 5</vt:lpstr>
      <vt:lpstr>LES CELTES</vt:lpstr>
      <vt:lpstr>Diapositive 7</vt:lpstr>
      <vt:lpstr>Diapositive 8</vt:lpstr>
      <vt:lpstr>LA CHRISTIANISATION</vt:lpstr>
      <vt:lpstr>SAINT PATRICK</vt:lpstr>
      <vt:lpstr>Diapositive 11</vt:lpstr>
      <vt:lpstr>Diapositive 12</vt:lpstr>
      <vt:lpstr>L’INVASION DES VIKINGS</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WEXFORD</dc:title>
  <dc:creator>Marie Zoppi</dc:creator>
  <cp:lastModifiedBy>User</cp:lastModifiedBy>
  <cp:revision>31</cp:revision>
  <dcterms:created xsi:type="dcterms:W3CDTF">2016-01-13T10:20:43Z</dcterms:created>
  <dcterms:modified xsi:type="dcterms:W3CDTF">2016-06-06T09:06:00Z</dcterms:modified>
</cp:coreProperties>
</file>