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2" r:id="rId2"/>
    <p:sldId id="270" r:id="rId3"/>
    <p:sldId id="256" r:id="rId4"/>
    <p:sldId id="257" r:id="rId5"/>
    <p:sldId id="258" r:id="rId6"/>
    <p:sldId id="259" r:id="rId7"/>
    <p:sldId id="260" r:id="rId8"/>
    <p:sldId id="271" r:id="rId9"/>
    <p:sldId id="268" r:id="rId10"/>
    <p:sldId id="264" r:id="rId11"/>
    <p:sldId id="265" r:id="rId12"/>
    <p:sldId id="266" r:id="rId13"/>
    <p:sldId id="267" r:id="rId14"/>
    <p:sldId id="263" r:id="rId15"/>
    <p:sldId id="269" r:id="rId16"/>
    <p:sldId id="261" r:id="rId17"/>
  </p:sldIdLst>
  <p:sldSz cx="9144000" cy="6858000" type="screen4x3"/>
  <p:notesSz cx="6742113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" initials="U" lastIdx="0" clrIdx="0">
    <p:extLst>
      <p:ext uri="{19B8F6BF-5375-455C-9EA6-DF929625EA0E}">
        <p15:presenceInfo xmlns:p15="http://schemas.microsoft.com/office/powerpoint/2012/main" userId="Utilisate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62" autoAdjust="0"/>
    <p:restoredTop sz="68996" autoAdjust="0"/>
  </p:normalViewPr>
  <p:slideViewPr>
    <p:cSldViewPr>
      <p:cViewPr varScale="1">
        <p:scale>
          <a:sx n="60" d="100"/>
          <a:sy n="60" d="100"/>
        </p:scale>
        <p:origin x="86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0C663-BF90-43EC-8B28-D01091075535}" type="datetimeFigureOut">
              <a:rPr lang="fr-FR" smtClean="0"/>
              <a:pPr/>
              <a:t>07/11/2016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67F66-A9C5-4A23-B43E-B833A72398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64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67F66-A9C5-4A23-B43E-B833A72398E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81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67F66-A9C5-4A23-B43E-B833A72398ED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712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67F66-A9C5-4A23-B43E-B833A72398ED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57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59CBB6E-47E4-4D77-82E6-7A6A74C9F5BD}" type="datetimeFigureOut">
              <a:rPr lang="fr-FR" smtClean="0"/>
              <a:pPr/>
              <a:t>07/11/2016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BBFD9A8-F967-4A48-ACB7-025D4022EC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B6E-47E4-4D77-82E6-7A6A74C9F5BD}" type="datetimeFigureOut">
              <a:rPr lang="fr-FR" smtClean="0"/>
              <a:pPr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D9A8-F967-4A48-ACB7-025D4022EC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B6E-47E4-4D77-82E6-7A6A74C9F5BD}" type="datetimeFigureOut">
              <a:rPr lang="fr-FR" smtClean="0"/>
              <a:pPr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D9A8-F967-4A48-ACB7-025D4022EC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9CBB6E-47E4-4D77-82E6-7A6A74C9F5BD}" type="datetimeFigureOut">
              <a:rPr lang="fr-FR" smtClean="0"/>
              <a:pPr/>
              <a:t>07/11/2016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BFD9A8-F967-4A48-ACB7-025D4022EC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59CBB6E-47E4-4D77-82E6-7A6A74C9F5BD}" type="datetimeFigureOut">
              <a:rPr lang="fr-FR" smtClean="0"/>
              <a:pPr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BBFD9A8-F967-4A48-ACB7-025D4022EC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B6E-47E4-4D77-82E6-7A6A74C9F5BD}" type="datetimeFigureOut">
              <a:rPr lang="fr-FR" smtClean="0"/>
              <a:pPr/>
              <a:t>07/11/2016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D9A8-F967-4A48-ACB7-025D4022EC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B6E-47E4-4D77-82E6-7A6A74C9F5BD}" type="datetimeFigureOut">
              <a:rPr lang="fr-FR" smtClean="0"/>
              <a:pPr/>
              <a:t>07/11/2016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D9A8-F967-4A48-ACB7-025D4022EC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9CBB6E-47E4-4D77-82E6-7A6A74C9F5BD}" type="datetimeFigureOut">
              <a:rPr lang="fr-FR" smtClean="0"/>
              <a:pPr/>
              <a:t>07/11/2016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BFD9A8-F967-4A48-ACB7-025D4022EC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BB6E-47E4-4D77-82E6-7A6A74C9F5BD}" type="datetimeFigureOut">
              <a:rPr lang="fr-FR" smtClean="0"/>
              <a:pPr/>
              <a:t>07/11/2016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D9A8-F967-4A48-ACB7-025D4022EC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9CBB6E-47E4-4D77-82E6-7A6A74C9F5BD}" type="datetimeFigureOut">
              <a:rPr lang="fr-FR" smtClean="0"/>
              <a:pPr/>
              <a:t>07/11/2016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BFD9A8-F967-4A48-ACB7-025D4022EC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9CBB6E-47E4-4D77-82E6-7A6A74C9F5BD}" type="datetimeFigureOut">
              <a:rPr lang="fr-FR" smtClean="0"/>
              <a:pPr/>
              <a:t>07/11/2016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BFD9A8-F967-4A48-ACB7-025D4022EC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9CBB6E-47E4-4D77-82E6-7A6A74C9F5BD}" type="datetimeFigureOut">
              <a:rPr lang="fr-FR" smtClean="0"/>
              <a:pPr/>
              <a:t>07/11/2016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BFD9A8-F967-4A48-ACB7-025D4022EC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hyperlink" Target="http://www.isc-villedubois.com/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imatedimages.org/img-animated-skiing-image-0012-71917.htm" TargetMode="External"/><Relationship Id="rId13" Type="http://schemas.openxmlformats.org/officeDocument/2006/relationships/image" Target="../media/image72.png"/><Relationship Id="rId3" Type="http://schemas.openxmlformats.org/officeDocument/2006/relationships/hyperlink" Target="https://www.google.fr/search?biw=1366&amp;bih=599&amp;q=Paris&amp;stick=H4sIAAAAAAAAAOPgE-LUz9U3SLPIsUxW4gAxTQtLsrRkspOt9HPykxNLMvPz9JPzS_NKiiqtkhMLMksScwBLHrLmNQAAAA&amp;sa=X&amp;sqi=2&amp;ved=0ahUKEwjy5PDc6MHPAhWM8RQKHcc4DrkQmxMIgwEoATAP" TargetMode="External"/><Relationship Id="rId7" Type="http://schemas.openxmlformats.org/officeDocument/2006/relationships/image" Target="../media/image68.gif"/><Relationship Id="rId12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edimages.org/img-animated-skiing-image-0035-71940.htm" TargetMode="External"/><Relationship Id="rId11" Type="http://schemas.openxmlformats.org/officeDocument/2006/relationships/image" Target="../media/image70.gif"/><Relationship Id="rId5" Type="http://schemas.openxmlformats.org/officeDocument/2006/relationships/image" Target="../media/image67.gif"/><Relationship Id="rId10" Type="http://schemas.openxmlformats.org/officeDocument/2006/relationships/hyperlink" Target="http://www.animatedimages.org/img-animated-music-note-image-0002-154532.htm" TargetMode="External"/><Relationship Id="rId4" Type="http://schemas.openxmlformats.org/officeDocument/2006/relationships/hyperlink" Target="http://www.animatedimages.org/img-animated-surfing-image-0012-80298.htm" TargetMode="External"/><Relationship Id="rId9" Type="http://schemas.openxmlformats.org/officeDocument/2006/relationships/image" Target="../media/image69.gif"/><Relationship Id="rId1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gif"/><Relationship Id="rId3" Type="http://schemas.openxmlformats.org/officeDocument/2006/relationships/image" Target="../media/image87.jpeg"/><Relationship Id="rId7" Type="http://schemas.openxmlformats.org/officeDocument/2006/relationships/image" Target="../media/image91.gif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11" Type="http://schemas.openxmlformats.org/officeDocument/2006/relationships/image" Target="../media/image95.png"/><Relationship Id="rId5" Type="http://schemas.openxmlformats.org/officeDocument/2006/relationships/image" Target="../media/image89.jpeg"/><Relationship Id="rId10" Type="http://schemas.openxmlformats.org/officeDocument/2006/relationships/image" Target="../media/image94.gif"/><Relationship Id="rId4" Type="http://schemas.openxmlformats.org/officeDocument/2006/relationships/image" Target="../media/image88.jpeg"/><Relationship Id="rId9" Type="http://schemas.openxmlformats.org/officeDocument/2006/relationships/image" Target="../media/image9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gif"/><Relationship Id="rId13" Type="http://schemas.openxmlformats.org/officeDocument/2006/relationships/image" Target="../media/image9.emf"/><Relationship Id="rId3" Type="http://schemas.openxmlformats.org/officeDocument/2006/relationships/image" Target="../media/image96.jpeg"/><Relationship Id="rId7" Type="http://schemas.openxmlformats.org/officeDocument/2006/relationships/image" Target="../media/image100.gif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gif"/><Relationship Id="rId11" Type="http://schemas.openxmlformats.org/officeDocument/2006/relationships/image" Target="../media/image104.png"/><Relationship Id="rId5" Type="http://schemas.openxmlformats.org/officeDocument/2006/relationships/image" Target="../media/image98.jpeg"/><Relationship Id="rId10" Type="http://schemas.openxmlformats.org/officeDocument/2006/relationships/image" Target="../media/image103.jpeg"/><Relationship Id="rId4" Type="http://schemas.openxmlformats.org/officeDocument/2006/relationships/image" Target="../media/image97.jpeg"/><Relationship Id="rId9" Type="http://schemas.openxmlformats.org/officeDocument/2006/relationships/image" Target="../media/image10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107.jpeg"/><Relationship Id="rId7" Type="http://schemas.openxmlformats.org/officeDocument/2006/relationships/image" Target="../media/image1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11" Type="http://schemas.openxmlformats.org/officeDocument/2006/relationships/image" Target="../media/image114.jpeg"/><Relationship Id="rId5" Type="http://schemas.openxmlformats.org/officeDocument/2006/relationships/image" Target="../media/image55.gif"/><Relationship Id="rId10" Type="http://schemas.openxmlformats.org/officeDocument/2006/relationships/image" Target="../media/image113.jpeg"/><Relationship Id="rId4" Type="http://schemas.openxmlformats.org/officeDocument/2006/relationships/image" Target="../media/image108.jpeg"/><Relationship Id="rId9" Type="http://schemas.openxmlformats.org/officeDocument/2006/relationships/image" Target="../media/image1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png"/><Relationship Id="rId18" Type="http://schemas.openxmlformats.org/officeDocument/2006/relationships/image" Target="../media/image22.gif"/><Relationship Id="rId3" Type="http://schemas.openxmlformats.org/officeDocument/2006/relationships/image" Target="../media/image11.gif"/><Relationship Id="rId21" Type="http://schemas.openxmlformats.org/officeDocument/2006/relationships/image" Target="../media/image24.gif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1.gif"/><Relationship Id="rId2" Type="http://schemas.openxmlformats.org/officeDocument/2006/relationships/image" Target="../media/image10.gif"/><Relationship Id="rId16" Type="http://schemas.openxmlformats.org/officeDocument/2006/relationships/hyperlink" Target="http://www.gif-maniac.com/gifs/35/35031.gif" TargetMode="External"/><Relationship Id="rId20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11" Type="http://schemas.openxmlformats.org/officeDocument/2006/relationships/image" Target="../media/image17.jpeg"/><Relationship Id="rId5" Type="http://schemas.openxmlformats.org/officeDocument/2006/relationships/hyperlink" Target="http://laviealatunisienne.centerblog.net/5395052-Plage-a-la-tunisienne?ii=1" TargetMode="External"/><Relationship Id="rId15" Type="http://schemas.openxmlformats.org/officeDocument/2006/relationships/image" Target="../media/image20.gif"/><Relationship Id="rId10" Type="http://schemas.openxmlformats.org/officeDocument/2006/relationships/hyperlink" Target="http://www.google.fr/url?url=http://www.istockphoto.com/fr/vectoriel/les-enfants-sont-dessin-anim%C3%A9-montrant-le-panneau-stop-gm494126600-77278993&amp;rct=j&amp;frm=1&amp;q=&amp;esrc=s&amp;sa=U&amp;ved=0ahUKEwimusCZ9aLPAhXByRoKHUXBApAQwW4IFjAA&amp;usg=AFQjCNG84L55LrLs6Zu1Y4KLqWVyzpi9dg" TargetMode="External"/><Relationship Id="rId19" Type="http://schemas.openxmlformats.org/officeDocument/2006/relationships/hyperlink" Target="http://www.gif-maniac.com/gifs/34/33939.gif" TargetMode="External"/><Relationship Id="rId4" Type="http://schemas.openxmlformats.org/officeDocument/2006/relationships/image" Target="../media/image12.gif"/><Relationship Id="rId9" Type="http://schemas.openxmlformats.org/officeDocument/2006/relationships/image" Target="../media/image16.gif"/><Relationship Id="rId14" Type="http://schemas.openxmlformats.org/officeDocument/2006/relationships/hyperlink" Target="http://www.enfant.com/pictures/articles/0000/322.gi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hyperlink" Target="http://www.gif-maniac.com/gifs/34/33939.gif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0.gif"/><Relationship Id="rId12" Type="http://schemas.openxmlformats.org/officeDocument/2006/relationships/image" Target="../media/image32.gif"/><Relationship Id="rId2" Type="http://schemas.openxmlformats.org/officeDocument/2006/relationships/image" Target="../media/image25.png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fant.com/pictures/articles/0000/322.gif" TargetMode="External"/><Relationship Id="rId11" Type="http://schemas.openxmlformats.org/officeDocument/2006/relationships/hyperlink" Target="http://www.gif-maniac.com/gifs/34/33538.gif" TargetMode="External"/><Relationship Id="rId5" Type="http://schemas.openxmlformats.org/officeDocument/2006/relationships/image" Target="../media/image28.png"/><Relationship Id="rId15" Type="http://schemas.openxmlformats.org/officeDocument/2006/relationships/hyperlink" Target="http://www.gif-maniac.com/gifs/34/33968.gif" TargetMode="External"/><Relationship Id="rId10" Type="http://schemas.openxmlformats.org/officeDocument/2006/relationships/image" Target="../media/image31.gif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12" Type="http://schemas.openxmlformats.org/officeDocument/2006/relationships/image" Target="../media/image31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24.gif"/><Relationship Id="rId5" Type="http://schemas.openxmlformats.org/officeDocument/2006/relationships/hyperlink" Target="//commons.wikimedia.org/wiki/File:France_road_sign_AB4.svg?uselang=fr" TargetMode="External"/><Relationship Id="rId10" Type="http://schemas.openxmlformats.org/officeDocument/2006/relationships/image" Target="../media/image41.jpe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fr/url?url=http://www.istockphoto.com/fr/vectoriel/les-enfants-sont-dessin-anim%C3%A9-montrant-le-panneau-stop-gm494126600-77278993&amp;rct=j&amp;frm=1&amp;q=&amp;esrc=s&amp;sa=U&amp;ved=0ahUKEwimusCZ9aLPAhXByRoKHUXBApAQwW4IFjAA&amp;usg=AFQjCNG84L55LrLs6Zu1Y4KLqWVyzpi9dg" TargetMode="External"/><Relationship Id="rId13" Type="http://schemas.openxmlformats.org/officeDocument/2006/relationships/image" Target="../media/image49.gif"/><Relationship Id="rId18" Type="http://schemas.openxmlformats.org/officeDocument/2006/relationships/image" Target="../media/image52.gif"/><Relationship Id="rId3" Type="http://schemas.openxmlformats.org/officeDocument/2006/relationships/hyperlink" Target="http://www.google.fr/url?url=http://fr.123rf.com/photo_11248607_illustration-d-une-route-de-la-ville-de-bande-dessinee-horizontale.html&amp;rct=j&amp;frm=1&amp;q=&amp;esrc=s&amp;sa=U&amp;ved=0ahUKEwiYvqngza_PAhWHVhoKHSAbCJQQwW4IIDAF&amp;usg=AFQjCNEu8L0j0w1lEDhy3R9xpDufEMzBoQ" TargetMode="External"/><Relationship Id="rId7" Type="http://schemas.openxmlformats.org/officeDocument/2006/relationships/image" Target="../media/image45.jpeg"/><Relationship Id="rId12" Type="http://schemas.openxmlformats.org/officeDocument/2006/relationships/hyperlink" Target="http://www.gif-maniac.com/gifs/8/8344.gif" TargetMode="External"/><Relationship Id="rId17" Type="http://schemas.openxmlformats.org/officeDocument/2006/relationships/hyperlink" Target="http://mamietitine.centerblog.net/rub-gifs-animaux-vaches-.html?ii=1" TargetMode="External"/><Relationship Id="rId2" Type="http://schemas.openxmlformats.org/officeDocument/2006/relationships/image" Target="../media/image42.jpeg"/><Relationship Id="rId16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48.jpeg"/><Relationship Id="rId5" Type="http://schemas.openxmlformats.org/officeDocument/2006/relationships/image" Target="../media/image44.jpeg"/><Relationship Id="rId15" Type="http://schemas.openxmlformats.org/officeDocument/2006/relationships/image" Target="../media/image50.gif"/><Relationship Id="rId10" Type="http://schemas.openxmlformats.org/officeDocument/2006/relationships/image" Target="../media/image47.jpeg"/><Relationship Id="rId19" Type="http://schemas.openxmlformats.org/officeDocument/2006/relationships/image" Target="../media/image31.gif"/><Relationship Id="rId4" Type="http://schemas.openxmlformats.org/officeDocument/2006/relationships/image" Target="../media/image43.jpeg"/><Relationship Id="rId9" Type="http://schemas.openxmlformats.org/officeDocument/2006/relationships/image" Target="../media/image46.jpeg"/><Relationship Id="rId14" Type="http://schemas.openxmlformats.org/officeDocument/2006/relationships/hyperlink" Target="http://www.gif-maniac.com/gifs/8/8358.gi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image" Target="../media/image53.png"/><Relationship Id="rId7" Type="http://schemas.openxmlformats.org/officeDocument/2006/relationships/hyperlink" Target="http://www.gif-maniac.com/gifs/35/35218.gif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11" Type="http://schemas.openxmlformats.org/officeDocument/2006/relationships/image" Target="../media/image58.gif"/><Relationship Id="rId5" Type="http://schemas.openxmlformats.org/officeDocument/2006/relationships/image" Target="../media/image55.gif"/><Relationship Id="rId10" Type="http://schemas.openxmlformats.org/officeDocument/2006/relationships/image" Target="../media/image21.gif"/><Relationship Id="rId4" Type="http://schemas.openxmlformats.org/officeDocument/2006/relationships/image" Target="../media/image54.jpeg"/><Relationship Id="rId9" Type="http://schemas.openxmlformats.org/officeDocument/2006/relationships/hyperlink" Target="http://www.gif-maniac.com/gifs/35/35031.gi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gif"/><Relationship Id="rId5" Type="http://schemas.openxmlformats.org/officeDocument/2006/relationships/image" Target="../media/image62.gif"/><Relationship Id="rId4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rasmus Plu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76672"/>
            <a:ext cx="2304256" cy="1103262"/>
          </a:xfrm>
          <a:prstGeom prst="rect">
            <a:avLst/>
          </a:prstGeom>
          <a:noFill/>
        </p:spPr>
      </p:pic>
      <p:pic>
        <p:nvPicPr>
          <p:cNvPr id="1028" name="Picture 4" descr="Institution du Sacré-Coeu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99293"/>
            <a:ext cx="1740868" cy="157631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13900" y="2571820"/>
            <a:ext cx="8475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                       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09.10.2016 – 15.10.2016 </a:t>
            </a:r>
          </a:p>
          <a:p>
            <a:pPr algn="ctr"/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HELEN-KELLER- SCHULE  - MAULBURG- GERMANY</a:t>
            </a:r>
          </a:p>
          <a:p>
            <a:pPr algn="ctr"/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0199" y="4436235"/>
            <a:ext cx="361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1669" y="4546431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84982" y="4657839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95819" y="4626735"/>
            <a:ext cx="438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7347" y="4464810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-8025" y="2140932"/>
            <a:ext cx="892904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200" dirty="0" smtClean="0">
                <a:solidFill>
                  <a:schemeClr val="accent3">
                    <a:lumMod val="75000"/>
                  </a:schemeClr>
                </a:solidFill>
              </a:rPr>
              <a:t>DIRES </a:t>
            </a:r>
            <a:r>
              <a:rPr lang="fr-FR" sz="2200" dirty="0">
                <a:solidFill>
                  <a:schemeClr val="accent3">
                    <a:lumMod val="75000"/>
                  </a:schemeClr>
                </a:solidFill>
              </a:rPr>
              <a:t>PROJECT: Learning, </a:t>
            </a:r>
            <a:r>
              <a:rPr lang="fr-FR" sz="2200" dirty="0" err="1">
                <a:solidFill>
                  <a:schemeClr val="accent3">
                    <a:lumMod val="75000"/>
                  </a:schemeClr>
                </a:solidFill>
              </a:rPr>
              <a:t>Teaching</a:t>
            </a:r>
            <a:r>
              <a:rPr lang="fr-FR" sz="2200" dirty="0">
                <a:solidFill>
                  <a:schemeClr val="accent3">
                    <a:lumMod val="75000"/>
                  </a:schemeClr>
                </a:solidFill>
              </a:rPr>
              <a:t> and Training meeting </a:t>
            </a:r>
            <a:r>
              <a:rPr lang="fr-FR" sz="2200" dirty="0" smtClean="0">
                <a:solidFill>
                  <a:schemeClr val="accent3">
                    <a:lumMod val="75000"/>
                  </a:schemeClr>
                </a:solidFill>
              </a:rPr>
              <a:t>Nr 4 </a:t>
            </a:r>
            <a:endParaRPr lang="fr-FR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0199" y="5476864"/>
            <a:ext cx="497046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Presentation</a:t>
            </a:r>
            <a:r>
              <a:rPr lang="fr-FR" sz="1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of the ISC </a:t>
            </a:r>
            <a:r>
              <a:rPr lang="fr-FR" sz="1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students</a:t>
            </a:r>
            <a:r>
              <a:rPr lang="fr-FR" sz="1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for the course in a </a:t>
            </a:r>
            <a:r>
              <a:rPr lang="fr-FR" sz="1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r>
              <a:rPr lang="fr-FR" sz="16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erman</a:t>
            </a:r>
            <a:r>
              <a:rPr lang="fr-FR" sz="1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class </a:t>
            </a:r>
          </a:p>
          <a:p>
            <a:pPr algn="ctr"/>
            <a:r>
              <a:rPr lang="fr-FR" sz="1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LA VILLE DU BOIS - FRANCE</a:t>
            </a:r>
            <a:endParaRPr lang="fr-FR" sz="1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672" y="3244333"/>
            <a:ext cx="5616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F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Topic</a:t>
            </a:r>
            <a:r>
              <a:rPr lang="fr-F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RESPECT</a:t>
            </a:r>
          </a:p>
        </p:txBody>
      </p:sp>
      <p:pic>
        <p:nvPicPr>
          <p:cNvPr id="13" name="Image 1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24" y="3226495"/>
            <a:ext cx="742517" cy="5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ce : car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9012" y="811334"/>
            <a:ext cx="2736304" cy="1828239"/>
          </a:xfrm>
          <a:prstGeom prst="bevel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5536" y="764704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hlinkClick r:id="rId3"/>
              </a:rPr>
              <a:t>Capital: Paris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395536" y="1442393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Area:  643 801 km²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998132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rgbClr val="00B050"/>
                </a:solidFill>
              </a:rPr>
              <a:t>Inhabitants</a:t>
            </a:r>
            <a:r>
              <a:rPr lang="fr-FR" b="1" dirty="0" smtClean="0">
                <a:solidFill>
                  <a:srgbClr val="00B050"/>
                </a:solidFill>
              </a:rPr>
              <a:t>: 66,03 million 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2852936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Seas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Ocean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 :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Nordsea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, Chanel, Atlantic Océan and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Mediterranean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Sea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3905582"/>
            <a:ext cx="458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Mountains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: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Pyrenees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Alps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, Vosges, Central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Massiv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, Jura 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5536" y="4862945"/>
            <a:ext cx="818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National Anthem: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a Marseillaise  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771800" y="1127405"/>
            <a:ext cx="2952328" cy="285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animated-surfing-image-0012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5912" y="2683647"/>
            <a:ext cx="1584176" cy="910903"/>
          </a:xfrm>
          <a:prstGeom prst="rect">
            <a:avLst/>
          </a:prstGeom>
          <a:noFill/>
        </p:spPr>
      </p:pic>
      <p:pic>
        <p:nvPicPr>
          <p:cNvPr id="4100" name="Picture 4" descr="animated-skiing-image-0035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75009" y="3684442"/>
            <a:ext cx="1486284" cy="1069083"/>
          </a:xfrm>
          <a:prstGeom prst="rect">
            <a:avLst/>
          </a:prstGeom>
          <a:noFill/>
        </p:spPr>
      </p:pic>
      <p:pic>
        <p:nvPicPr>
          <p:cNvPr id="4102" name="Picture 6" descr="animated-skiing-image-0012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40884" y="3019424"/>
            <a:ext cx="2653371" cy="2065016"/>
          </a:xfrm>
          <a:prstGeom prst="rect">
            <a:avLst/>
          </a:prstGeom>
          <a:noFill/>
        </p:spPr>
      </p:pic>
      <p:pic>
        <p:nvPicPr>
          <p:cNvPr id="4104" name="Picture 8" descr="animated-music-note-image-0002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77862" y="4884114"/>
            <a:ext cx="1728192" cy="792088"/>
          </a:xfrm>
          <a:prstGeom prst="rect">
            <a:avLst/>
          </a:prstGeom>
          <a:noFill/>
        </p:spPr>
      </p:pic>
      <p:pic>
        <p:nvPicPr>
          <p:cNvPr id="4106" name="Picture 10" descr="Afficher l'image d'origine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620688"/>
            <a:ext cx="1259266" cy="1385193"/>
          </a:xfrm>
          <a:prstGeom prst="rect">
            <a:avLst/>
          </a:prstGeom>
          <a:noFill/>
        </p:spPr>
      </p:pic>
      <p:pic>
        <p:nvPicPr>
          <p:cNvPr id="15" name="Picture 10" descr="Afficher l'image d'origine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6924" y="5454279"/>
            <a:ext cx="1584176" cy="1742594"/>
          </a:xfrm>
          <a:prstGeom prst="rect">
            <a:avLst/>
          </a:prstGeom>
          <a:noFill/>
        </p:spPr>
      </p:pic>
      <p:pic>
        <p:nvPicPr>
          <p:cNvPr id="16" name="Picture 10" descr="Afficher l'image d'origine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684625"/>
            <a:ext cx="936104" cy="734482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2781052" y="88527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France </a:t>
            </a:r>
            <a:endParaRPr lang="fr-FR" sz="4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327138"/>
            <a:ext cx="25648" cy="1077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18864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4">
                    <a:lumMod val="50000"/>
                  </a:schemeClr>
                </a:solidFill>
              </a:rPr>
              <a:t>France and </a:t>
            </a:r>
            <a:r>
              <a:rPr lang="fr-FR" sz="2800" b="1" dirty="0" err="1" smtClean="0">
                <a:solidFill>
                  <a:schemeClr val="accent4">
                    <a:lumMod val="50000"/>
                  </a:schemeClr>
                </a:solidFill>
              </a:rPr>
              <a:t>its</a:t>
            </a:r>
            <a:r>
              <a:rPr lang="fr-FR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accent4">
                    <a:lumMod val="50000"/>
                  </a:schemeClr>
                </a:solidFill>
              </a:rPr>
              <a:t>symbols</a:t>
            </a:r>
            <a:r>
              <a:rPr lang="fr-FR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fr-F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6628" name="Picture 4" descr="Résultat de recherche d'images pour &quot;symbole de la france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836712"/>
            <a:ext cx="7848872" cy="259228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27584" y="350100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love ……..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30" name="Picture 6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4149080"/>
            <a:ext cx="2376264" cy="1743075"/>
          </a:xfrm>
          <a:prstGeom prst="bevel">
            <a:avLst/>
          </a:prstGeom>
          <a:noFill/>
        </p:spPr>
      </p:pic>
      <p:sp>
        <p:nvSpPr>
          <p:cNvPr id="26632" name="AutoShape 8" descr="Résultat de recherche d'images pour &quot;le fromage francais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34" name="AutoShape 10" descr="Résultat de recherche d'images pour &quot;le fromage francais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36" name="AutoShape 12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2619375" cy="1743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38" name="AutoShape 14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2619375" cy="1743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40" name="AutoShape 16" descr="Résultat de recherche d'images pour &quot;le fromage francais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42" name="AutoShape 18" descr="Résultat de recherche d'images pour &quot;le fromage francais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644" name="Picture 20" descr="Afficher l'image d'origine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2664296" cy="1778338"/>
          </a:xfrm>
          <a:prstGeom prst="horizontalScroll">
            <a:avLst/>
          </a:prstGeom>
          <a:noFill/>
        </p:spPr>
      </p:pic>
      <p:pic>
        <p:nvPicPr>
          <p:cNvPr id="26646" name="Picture 22" descr="Afficher l'image d'origin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3024336" cy="1924075"/>
          </a:xfrm>
          <a:prstGeom prst="doubleWave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251520" y="616530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</a:t>
            </a:r>
            <a:r>
              <a:rPr lang="fr-FR" dirty="0" err="1" smtClean="0"/>
              <a:t>Bread</a:t>
            </a:r>
            <a:r>
              <a:rPr lang="fr-FR" dirty="0" smtClean="0"/>
              <a:t>                                        </a:t>
            </a:r>
            <a:r>
              <a:rPr lang="fr-FR" dirty="0" err="1" smtClean="0"/>
              <a:t>Cheese</a:t>
            </a:r>
            <a:r>
              <a:rPr lang="fr-FR" dirty="0" smtClean="0"/>
              <a:t>                                      </a:t>
            </a:r>
            <a:r>
              <a:rPr lang="fr-FR" dirty="0" err="1" smtClean="0"/>
              <a:t>Wine</a:t>
            </a:r>
            <a:r>
              <a:rPr lang="fr-FR" dirty="0" smtClean="0"/>
              <a:t>… and a lot of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things</a:t>
            </a:r>
            <a:r>
              <a:rPr lang="fr-FR" dirty="0" smtClean="0"/>
              <a:t>!!!!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ésultat de recherche d'images pour &quot;les parfums français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692696"/>
            <a:ext cx="1368152" cy="2055966"/>
          </a:xfrm>
          <a:prstGeom prst="rect">
            <a:avLst/>
          </a:prstGeom>
          <a:noFill/>
        </p:spPr>
      </p:pic>
      <p:pic>
        <p:nvPicPr>
          <p:cNvPr id="27652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764704"/>
            <a:ext cx="1877194" cy="1877194"/>
          </a:xfrm>
          <a:prstGeom prst="rect">
            <a:avLst/>
          </a:prstGeom>
          <a:noFill/>
        </p:spPr>
      </p:pic>
      <p:pic>
        <p:nvPicPr>
          <p:cNvPr id="27654" name="Picture 6" descr="Résultat de recherche d'images pour &quot;les parfums dior femme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908720"/>
            <a:ext cx="1584176" cy="1656184"/>
          </a:xfrm>
          <a:prstGeom prst="rect">
            <a:avLst/>
          </a:prstGeom>
          <a:noFill/>
        </p:spPr>
      </p:pic>
      <p:pic>
        <p:nvPicPr>
          <p:cNvPr id="27656" name="Picture 8" descr="Afficher l'image d'origine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745015"/>
            <a:ext cx="3708412" cy="154808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11560" y="18864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rgbClr val="FF0000"/>
                </a:solidFill>
                <a:latin typeface="Forte" pitchFamily="66" charset="0"/>
              </a:rPr>
              <a:t>P</a:t>
            </a:r>
            <a:r>
              <a:rPr lang="fr-FR" sz="2800" b="1" i="1" dirty="0" smtClean="0">
                <a:solidFill>
                  <a:srgbClr val="FF0000"/>
                </a:solidFill>
                <a:latin typeface="Forte" pitchFamily="66" charset="0"/>
              </a:rPr>
              <a:t>arfums </a:t>
            </a:r>
            <a:endParaRPr lang="fr-FR" sz="2800" b="1" i="1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27658" name="AutoShape 10" descr="Résultat de recherche d'images pour &quot;la haute couture francais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7660" name="Picture 12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548680"/>
            <a:ext cx="3145532" cy="2664296"/>
          </a:xfrm>
          <a:prstGeom prst="curvedDownArrow">
            <a:avLst>
              <a:gd name="adj1" fmla="val 59031"/>
              <a:gd name="adj2" fmla="val 59031"/>
              <a:gd name="adj3" fmla="val 387"/>
            </a:avLst>
          </a:prstGeom>
          <a:noFill/>
        </p:spPr>
      </p:pic>
      <p:pic>
        <p:nvPicPr>
          <p:cNvPr id="27662" name="Picture 14" descr="Afficher l'image d'origin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346029"/>
            <a:ext cx="1882839" cy="2323331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5889864" y="12311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>
                <a:solidFill>
                  <a:srgbClr val="00B050"/>
                </a:solidFill>
                <a:latin typeface="Forte" pitchFamily="66" charset="0"/>
              </a:rPr>
              <a:t>Mode</a:t>
            </a:r>
            <a:endParaRPr lang="fr-FR" sz="2400" b="1" i="1" dirty="0">
              <a:solidFill>
                <a:srgbClr val="00B050"/>
              </a:solidFill>
              <a:latin typeface="Forte" pitchFamily="66" charset="0"/>
            </a:endParaRPr>
          </a:p>
        </p:txBody>
      </p:sp>
      <p:pic>
        <p:nvPicPr>
          <p:cNvPr id="27666" name="Picture 18" descr="Afficher l'image d'origi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4725144"/>
            <a:ext cx="6264696" cy="1872208"/>
          </a:xfrm>
          <a:prstGeom prst="rect">
            <a:avLst/>
          </a:prstGeom>
          <a:noFill/>
        </p:spPr>
      </p:pic>
      <p:pic>
        <p:nvPicPr>
          <p:cNvPr id="27664" name="Picture 16" descr="Afficher l'image d'origin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861048"/>
            <a:ext cx="2143125" cy="216024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275856" y="0"/>
            <a:ext cx="244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</a:rPr>
              <a:t>FRANCE</a:t>
            </a:r>
            <a:endParaRPr lang="fr-F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5214324" y="239979"/>
            <a:ext cx="1172392" cy="145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2098576" y="270530"/>
            <a:ext cx="1221643" cy="278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3373017" y="514801"/>
            <a:ext cx="927068" cy="2453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4292327" y="461665"/>
            <a:ext cx="2542939" cy="4263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endCxn id="27662" idx="0"/>
          </p:cNvCxnSpPr>
          <p:nvPr/>
        </p:nvCxnSpPr>
        <p:spPr>
          <a:xfrm flipH="1">
            <a:off x="1336956" y="461665"/>
            <a:ext cx="2955371" cy="388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ipERerw3xNmu2VgdrQqZ7sU1OOdz9HNPdcd9JpeI9bt6YHjdxdz_FvQxOBrts4BNL-tN11DqipxH8A=w437-h328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711887" cy="2033067"/>
          </a:xfrm>
          <a:prstGeom prst="flowChartPunchedTape">
            <a:avLst/>
          </a:prstGeom>
          <a:noFill/>
        </p:spPr>
      </p:pic>
      <p:sp>
        <p:nvSpPr>
          <p:cNvPr id="1028" name="AutoShape 4" descr="Résultat de recherche d'images pour &quot;isc la ville du bois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isc la ville du bois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2547887"/>
            <a:ext cx="3940081" cy="1450019"/>
          </a:xfrm>
          <a:prstGeom prst="flowChartInputOutpu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1034" name="Picture 10" descr="Afficher l'image d'origin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158" y="1894012"/>
            <a:ext cx="2687290" cy="1525839"/>
          </a:xfrm>
          <a:prstGeom prst="ellipseRibbon2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1036" name="Picture 12" descr="Résultat de recherche d'images pour &quot;isc la ville du bois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711" y="4457426"/>
            <a:ext cx="2619375" cy="1743076"/>
          </a:xfrm>
          <a:prstGeom prst="curvedUpArrow">
            <a:avLst>
              <a:gd name="adj1" fmla="val 75137"/>
              <a:gd name="adj2" fmla="val 75137"/>
              <a:gd name="adj3" fmla="val 407"/>
            </a:avLst>
          </a:prstGeom>
          <a:noFill/>
        </p:spPr>
      </p:pic>
      <p:pic>
        <p:nvPicPr>
          <p:cNvPr id="1038" name="Picture 14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 l="56240" t="22862" r="10686" b="44064"/>
          <a:stretch>
            <a:fillRect/>
          </a:stretch>
        </p:blipFill>
        <p:spPr bwMode="auto">
          <a:xfrm>
            <a:off x="5904148" y="4417612"/>
            <a:ext cx="2448272" cy="1836204"/>
          </a:xfrm>
          <a:prstGeom prst="flowChartManualOperation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1619672" y="3138152"/>
            <a:ext cx="6480719" cy="1525838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59526"/>
              </a:avLst>
            </a:prstTxWarp>
            <a:spAutoFit/>
          </a:bodyPr>
          <a:lstStyle/>
          <a:p>
            <a:pPr algn="ctr"/>
            <a:r>
              <a:rPr lang="fr-FR" sz="2000" dirty="0" err="1" smtClean="0">
                <a:solidFill>
                  <a:srgbClr val="FF0000"/>
                </a:solidFill>
                <a:latin typeface="Algerian" pitchFamily="82" charset="0"/>
              </a:rPr>
              <a:t>My</a:t>
            </a:r>
            <a:r>
              <a:rPr lang="fr-FR" sz="20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Algerian" pitchFamily="82" charset="0"/>
              </a:rPr>
              <a:t>school</a:t>
            </a:r>
            <a:r>
              <a:rPr lang="fr-FR" sz="2000" dirty="0" smtClean="0">
                <a:solidFill>
                  <a:srgbClr val="FF0000"/>
                </a:solidFill>
                <a:latin typeface="Algerian" pitchFamily="82" charset="0"/>
              </a:rPr>
              <a:t>:  INSTITUTION DU SACRE CŒUR (ISC) </a:t>
            </a: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Algerian" pitchFamily="82" charset="0"/>
              </a:rPr>
              <a:t>1505 </a:t>
            </a:r>
            <a:r>
              <a:rPr lang="fr-FR" sz="2000" dirty="0" err="1" smtClean="0">
                <a:solidFill>
                  <a:srgbClr val="FF0000"/>
                </a:solidFill>
                <a:latin typeface="Algerian" pitchFamily="82" charset="0"/>
              </a:rPr>
              <a:t>students</a:t>
            </a:r>
            <a:r>
              <a:rPr lang="fr-FR" sz="20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fr-FR" sz="2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40" name="Picture 16" descr="création/animation d'Alice : gif école : marre des devoirs"/>
          <p:cNvPicPr>
            <a:picLocks noChangeAspect="1" noChangeArrowheads="1" noCrop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2275" y="1548326"/>
            <a:ext cx="1137670" cy="1792524"/>
          </a:xfrm>
          <a:prstGeom prst="rect">
            <a:avLst/>
          </a:prstGeom>
          <a:noFill/>
        </p:spPr>
      </p:pic>
      <p:pic>
        <p:nvPicPr>
          <p:cNvPr id="1042" name="Picture 18" descr="nan, j'veux pas "/>
          <p:cNvPicPr>
            <a:picLocks noChangeAspect="1" noChangeArrowheads="1" noCrop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551" y="256618"/>
            <a:ext cx="1152128" cy="1479844"/>
          </a:xfrm>
          <a:prstGeom prst="rect">
            <a:avLst/>
          </a:prstGeom>
          <a:noFill/>
        </p:spPr>
      </p:pic>
      <p:pic>
        <p:nvPicPr>
          <p:cNvPr id="1044" name="Picture 20" descr="gif élève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1826934" cy="1489348"/>
          </a:xfrm>
          <a:prstGeom prst="rect">
            <a:avLst/>
          </a:prstGeom>
          <a:noFill/>
        </p:spPr>
      </p:pic>
      <p:pic>
        <p:nvPicPr>
          <p:cNvPr id="1046" name="Picture 22" descr="écolier 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899175" cy="1293466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108" y="5254255"/>
            <a:ext cx="1035846" cy="969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esechos.fr/medias/2014/09/16/1043016_1410862537_shutterstock-13312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92696"/>
            <a:ext cx="6480720" cy="5109799"/>
          </a:xfrm>
          <a:prstGeom prst="rect">
            <a:avLst/>
          </a:prstGeom>
          <a:noFill/>
        </p:spPr>
      </p:pic>
      <p:pic>
        <p:nvPicPr>
          <p:cNvPr id="3076" name="Picture 4" descr="Spécial Régions : La vitalité renouveau territoi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305" y="-51786"/>
            <a:ext cx="3037012" cy="171264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8" name="Picture 6" descr="timbre en caoutchouc grunge avec le nom de Paris (La ville des lumières), la France écrit à l'intérieur, illustration vectorielle Banque d'images - 2400506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1224136" cy="1224136"/>
          </a:xfrm>
          <a:prstGeom prst="verticalScroll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95535" y="1556792"/>
            <a:ext cx="7663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00B0F0"/>
                </a:solidFill>
                <a:latin typeface="Algerian" pitchFamily="82" charset="0"/>
              </a:rPr>
              <a:t>F</a:t>
            </a:r>
          </a:p>
          <a:p>
            <a:r>
              <a:rPr lang="fr-FR" sz="4800" b="1" dirty="0" smtClean="0">
                <a:solidFill>
                  <a:srgbClr val="00B0F0"/>
                </a:solidFill>
                <a:latin typeface="Algerian" pitchFamily="82" charset="0"/>
              </a:rPr>
              <a:t>R</a:t>
            </a:r>
          </a:p>
          <a:p>
            <a:r>
              <a:rPr lang="fr-FR" sz="4800" b="1" dirty="0" smtClean="0">
                <a:solidFill>
                  <a:schemeClr val="bg1"/>
                </a:solidFill>
                <a:latin typeface="Algerian" pitchFamily="82" charset="0"/>
              </a:rPr>
              <a:t>A</a:t>
            </a:r>
          </a:p>
          <a:p>
            <a:r>
              <a:rPr lang="fr-FR" sz="4800" b="1" dirty="0" smtClean="0">
                <a:solidFill>
                  <a:schemeClr val="bg1"/>
                </a:solidFill>
                <a:latin typeface="Algerian" pitchFamily="82" charset="0"/>
              </a:rPr>
              <a:t>N</a:t>
            </a:r>
          </a:p>
          <a:p>
            <a:r>
              <a:rPr lang="fr-FR" sz="4800" b="1" dirty="0" smtClean="0">
                <a:solidFill>
                  <a:srgbClr val="FF0000"/>
                </a:solidFill>
                <a:latin typeface="Algerian" pitchFamily="82" charset="0"/>
              </a:rPr>
              <a:t>C</a:t>
            </a:r>
          </a:p>
          <a:p>
            <a:r>
              <a:rPr lang="fr-FR" sz="4800" b="1" dirty="0" smtClean="0">
                <a:solidFill>
                  <a:srgbClr val="FF0000"/>
                </a:solidFill>
                <a:latin typeface="Algerian" pitchFamily="82" charset="0"/>
              </a:rPr>
              <a:t>E</a:t>
            </a:r>
          </a:p>
          <a:p>
            <a:endParaRPr lang="fr-FR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4048" y="2852936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</a:rPr>
              <a:t>Maulburg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8" name="Étoile à 5 branches 7"/>
          <p:cNvSpPr/>
          <p:nvPr/>
        </p:nvSpPr>
        <p:spPr>
          <a:xfrm>
            <a:off x="5076056" y="3284984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724128" y="60932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Méditerranée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11760" y="3617788"/>
            <a:ext cx="134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Atlantic </a:t>
            </a:r>
            <a:r>
              <a:rPr lang="fr-FR" dirty="0" err="1" smtClean="0">
                <a:solidFill>
                  <a:schemeClr val="bg1"/>
                </a:solidFill>
              </a:rPr>
              <a:t>Ocean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20484612">
            <a:off x="2077876" y="1672957"/>
            <a:ext cx="169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Manche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851920" y="76470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Mer  du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Nord</a:t>
            </a:r>
          </a:p>
        </p:txBody>
      </p:sp>
      <p:pic>
        <p:nvPicPr>
          <p:cNvPr id="6146" name="Picture 2" descr="http://idata.over-blog.com/0/38/45/10/joce-2/poisson-anim01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5016" y="4963093"/>
            <a:ext cx="648072" cy="736951"/>
          </a:xfrm>
          <a:prstGeom prst="rect">
            <a:avLst/>
          </a:prstGeom>
          <a:noFill/>
        </p:spPr>
      </p:pic>
      <p:pic>
        <p:nvPicPr>
          <p:cNvPr id="6148" name="Picture 4" descr="Surfing sport graphic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720" y="3912882"/>
            <a:ext cx="1238250" cy="1047750"/>
          </a:xfrm>
          <a:prstGeom prst="rect">
            <a:avLst/>
          </a:prstGeom>
          <a:noFill/>
        </p:spPr>
      </p:pic>
      <p:pic>
        <p:nvPicPr>
          <p:cNvPr id="6150" name="Picture 6" descr="animated-surfing-image-0011"/>
          <p:cNvPicPr>
            <a:picLocks noChangeAspect="1" noChangeArrowheads="1" noCrop="1"/>
          </p:cNvPicPr>
          <p:nvPr/>
        </p:nvPicPr>
        <p:blipFill>
          <a:blip r:embed="rId8" cstate="screen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6872">
            <a:off x="2254127" y="2993531"/>
            <a:ext cx="1344976" cy="441180"/>
          </a:xfrm>
          <a:prstGeom prst="rect">
            <a:avLst/>
          </a:prstGeom>
          <a:noFill/>
        </p:spPr>
      </p:pic>
      <p:pic>
        <p:nvPicPr>
          <p:cNvPr id="6152" name="Picture 8" descr="animated-surfing-image-005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4661930"/>
            <a:ext cx="936104" cy="904691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179512" y="587450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Our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delegation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11 people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coming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La Ville du Bois,  France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going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Maulburg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during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week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: SUPER!!!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3608" y="0"/>
            <a:ext cx="8100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ERASMUS+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Travel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</a:rPr>
              <a:t>Helen-Keller-</a:t>
            </a:r>
            <a:r>
              <a:rPr lang="fr-FR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Schule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</a:p>
          <a:p>
            <a:pPr algn="ctr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Maulburg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, Germany</a:t>
            </a:r>
          </a:p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8281249" y="32850"/>
            <a:ext cx="659846" cy="6598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201" y="3442692"/>
            <a:ext cx="692696" cy="69269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084168" y="1287924"/>
            <a:ext cx="792088" cy="372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5" name="Picture 2" descr="Erasmus Plus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8368" y="-80935"/>
            <a:ext cx="2748671" cy="945655"/>
          </a:xfrm>
          <a:prstGeom prst="rect">
            <a:avLst/>
          </a:prstGeom>
          <a:noFill/>
        </p:spPr>
      </p:pic>
      <p:pic>
        <p:nvPicPr>
          <p:cNvPr id="22" name="Image 21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55" y="3257554"/>
            <a:ext cx="767597" cy="52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92" t="13164" r="10845" b="12000"/>
          <a:stretch>
            <a:fillRect/>
          </a:stretch>
        </p:blipFill>
        <p:spPr bwMode="auto">
          <a:xfrm>
            <a:off x="1907704" y="0"/>
            <a:ext cx="4608512" cy="3528392"/>
          </a:xfrm>
          <a:prstGeom prst="rect">
            <a:avLst/>
          </a:prstGeom>
          <a:noFill/>
        </p:spPr>
      </p:pic>
      <p:pic>
        <p:nvPicPr>
          <p:cNvPr id="30724" name="Picture 4" descr="Résultat de recherche d'images pour &quot;signes d'amitié en langage des signes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051028"/>
            <a:ext cx="3168352" cy="2690339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0" y="352839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In the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German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school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HKS </a:t>
            </a:r>
          </a:p>
          <a:p>
            <a:pPr algn="ctr"/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will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meet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34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other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participants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Germany, Ireland,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Italy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Turkey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become</a:t>
            </a:r>
            <a:r>
              <a:rPr lang="fr-FR" dirty="0" smtClean="0"/>
              <a:t>…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13" y="3043065"/>
            <a:ext cx="984209" cy="74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55069"/>
            <a:ext cx="984209" cy="746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ésultat de recherche d'images pour &quot;gif fleurs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905375"/>
            <a:ext cx="1981200" cy="195262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51520" y="188641"/>
            <a:ext cx="820891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  <a:latin typeface="Engravers MT" pitchFamily="18" charset="0"/>
              </a:rPr>
              <a:t>institution du sacre cœur (ISC), la ville du bois</a:t>
            </a:r>
          </a:p>
          <a:p>
            <a:r>
              <a:rPr lang="fr-FR" i="1" dirty="0" smtClean="0">
                <a:solidFill>
                  <a:srgbClr val="FF0000"/>
                </a:solidFill>
                <a:latin typeface="Engravers MT" pitchFamily="18" charset="0"/>
              </a:rPr>
              <a:t>                                 </a:t>
            </a:r>
          </a:p>
          <a:p>
            <a:endParaRPr lang="fr-FR" sz="2400" i="1" dirty="0" smtClean="0">
              <a:solidFill>
                <a:srgbClr val="FF0000"/>
              </a:solidFill>
              <a:latin typeface="Engravers MT" pitchFamily="18" charset="0"/>
            </a:endParaRPr>
          </a:p>
          <a:p>
            <a:endParaRPr lang="fr-FR" sz="2400" i="1" dirty="0" smtClean="0">
              <a:solidFill>
                <a:srgbClr val="FF0000"/>
              </a:solidFill>
              <a:latin typeface="Engravers MT" pitchFamily="18" charset="0"/>
            </a:endParaRPr>
          </a:p>
          <a:p>
            <a:endParaRPr lang="fr-FR" sz="2400" i="1" dirty="0" smtClean="0">
              <a:solidFill>
                <a:srgbClr val="FF0000"/>
              </a:solidFill>
              <a:latin typeface="Engravers MT" pitchFamily="18" charset="0"/>
            </a:endParaRPr>
          </a:p>
          <a:p>
            <a:endParaRPr lang="fr-FR" sz="2400" i="1" dirty="0" smtClean="0">
              <a:solidFill>
                <a:srgbClr val="FF0000"/>
              </a:solidFill>
              <a:latin typeface="Engravers MT" pitchFamily="18" charset="0"/>
            </a:endParaRPr>
          </a:p>
          <a:p>
            <a:endParaRPr lang="fr-FR" sz="2400" i="1" dirty="0" smtClean="0">
              <a:solidFill>
                <a:srgbClr val="FF0000"/>
              </a:solidFill>
              <a:latin typeface="Engravers MT" pitchFamily="18" charset="0"/>
            </a:endParaRPr>
          </a:p>
          <a:p>
            <a:endParaRPr lang="fr-FR" sz="2400" i="1" dirty="0" smtClean="0">
              <a:solidFill>
                <a:srgbClr val="FF0000"/>
              </a:solidFill>
              <a:latin typeface="Engravers MT" pitchFamily="18" charset="0"/>
            </a:endParaRPr>
          </a:p>
          <a:p>
            <a:endParaRPr lang="fr-FR" sz="2400" i="1" dirty="0" smtClean="0">
              <a:solidFill>
                <a:srgbClr val="FF0000"/>
              </a:solidFill>
              <a:latin typeface="Engravers MT" pitchFamily="18" charset="0"/>
            </a:endParaRPr>
          </a:p>
          <a:p>
            <a:endParaRPr lang="fr-FR" sz="2400" i="1" dirty="0" smtClean="0">
              <a:solidFill>
                <a:srgbClr val="FF0000"/>
              </a:solidFill>
              <a:latin typeface="Engravers MT" pitchFamily="18" charset="0"/>
            </a:endParaRPr>
          </a:p>
          <a:p>
            <a:endParaRPr lang="fr-FR" sz="2400" i="1" dirty="0" smtClean="0">
              <a:solidFill>
                <a:srgbClr val="FF0000"/>
              </a:solidFill>
              <a:latin typeface="Engravers MT" pitchFamily="18" charset="0"/>
            </a:endParaRPr>
          </a:p>
          <a:p>
            <a:endParaRPr lang="fr-FR" sz="2400" i="1" dirty="0" smtClean="0">
              <a:solidFill>
                <a:srgbClr val="FF0000"/>
              </a:solidFill>
              <a:latin typeface="Engravers MT" pitchFamily="18" charset="0"/>
            </a:endParaRPr>
          </a:p>
          <a:p>
            <a:pPr algn="ctr"/>
            <a:r>
              <a:rPr lang="fr-FR" i="1" dirty="0" err="1" smtClean="0">
                <a:solidFill>
                  <a:srgbClr val="FF0000"/>
                </a:solidFill>
                <a:latin typeface="Engravers MT" pitchFamily="18" charset="0"/>
              </a:rPr>
              <a:t>thank</a:t>
            </a:r>
            <a:r>
              <a:rPr lang="fr-FR" i="1" dirty="0" smtClean="0">
                <a:solidFill>
                  <a:srgbClr val="FF0000"/>
                </a:solidFill>
                <a:latin typeface="Engravers MT" pitchFamily="18" charset="0"/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  <a:latin typeface="Engravers MT" pitchFamily="18" charset="0"/>
              </a:rPr>
              <a:t>you</a:t>
            </a:r>
            <a:r>
              <a:rPr lang="fr-FR" i="1" dirty="0" smtClean="0">
                <a:solidFill>
                  <a:srgbClr val="FF0000"/>
                </a:solidFill>
                <a:latin typeface="Engravers MT" pitchFamily="18" charset="0"/>
              </a:rPr>
              <a:t> for </a:t>
            </a:r>
            <a:r>
              <a:rPr lang="fr-FR" i="1" dirty="0" err="1" smtClean="0">
                <a:solidFill>
                  <a:srgbClr val="FF0000"/>
                </a:solidFill>
                <a:latin typeface="Engravers MT" pitchFamily="18" charset="0"/>
              </a:rPr>
              <a:t>listening</a:t>
            </a:r>
            <a:r>
              <a:rPr lang="fr-FR" i="1" dirty="0" smtClean="0">
                <a:solidFill>
                  <a:srgbClr val="FF0000"/>
                </a:solidFill>
                <a:latin typeface="Engravers MT" pitchFamily="18" charset="0"/>
              </a:rPr>
              <a:t>  to </a:t>
            </a:r>
          </a:p>
          <a:p>
            <a:pPr algn="ctr"/>
            <a:r>
              <a:rPr lang="fr-FR" i="1" dirty="0" smtClean="0">
                <a:solidFill>
                  <a:srgbClr val="FF0000"/>
                </a:solidFill>
                <a:latin typeface="Engravers MT" pitchFamily="18" charset="0"/>
              </a:rPr>
              <a:t>The </a:t>
            </a:r>
            <a:r>
              <a:rPr lang="fr-FR" i="1" dirty="0" err="1" smtClean="0">
                <a:solidFill>
                  <a:srgbClr val="FF0000"/>
                </a:solidFill>
                <a:latin typeface="Engravers MT" pitchFamily="18" charset="0"/>
              </a:rPr>
              <a:t>presentation</a:t>
            </a:r>
            <a:r>
              <a:rPr lang="fr-FR" i="1" dirty="0" smtClean="0">
                <a:solidFill>
                  <a:srgbClr val="FF0000"/>
                </a:solidFill>
                <a:latin typeface="Engravers MT" pitchFamily="18" charset="0"/>
              </a:rPr>
              <a:t> of </a:t>
            </a:r>
            <a:r>
              <a:rPr lang="fr-FR" i="1" dirty="0" err="1" smtClean="0">
                <a:solidFill>
                  <a:srgbClr val="FF0000"/>
                </a:solidFill>
                <a:latin typeface="Engravers MT" pitchFamily="18" charset="0"/>
              </a:rPr>
              <a:t>our</a:t>
            </a:r>
            <a:r>
              <a:rPr lang="fr-FR" i="1" dirty="0" smtClean="0">
                <a:solidFill>
                  <a:srgbClr val="FF0000"/>
                </a:solidFill>
                <a:latin typeface="Engravers MT" pitchFamily="18" charset="0"/>
              </a:rPr>
              <a:t> </a:t>
            </a:r>
          </a:p>
          <a:p>
            <a:pPr algn="ctr"/>
            <a:r>
              <a:rPr lang="fr-FR" i="1" dirty="0" smtClean="0">
                <a:solidFill>
                  <a:srgbClr val="FF0000"/>
                </a:solidFill>
                <a:latin typeface="Engravers MT" pitchFamily="18" charset="0"/>
              </a:rPr>
              <a:t>French </a:t>
            </a:r>
            <a:r>
              <a:rPr lang="fr-FR" i="1" dirty="0" err="1" smtClean="0">
                <a:solidFill>
                  <a:srgbClr val="FF0000"/>
                </a:solidFill>
                <a:latin typeface="Engravers MT" pitchFamily="18" charset="0"/>
              </a:rPr>
              <a:t>students</a:t>
            </a:r>
            <a:r>
              <a:rPr lang="fr-FR" i="1" dirty="0" smtClean="0">
                <a:solidFill>
                  <a:srgbClr val="FF0000"/>
                </a:solidFill>
                <a:latin typeface="Engravers MT" pitchFamily="18" charset="0"/>
              </a:rPr>
              <a:t>!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fr-FR" i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Alexandre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Constance, </a:t>
            </a:r>
            <a:r>
              <a:rPr lang="fr-FR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Dildar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Noé, Léa, Lilian, </a:t>
            </a:r>
            <a:endParaRPr lang="fr-FR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Lou, Quentin 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Valentine,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ISC </a:t>
            </a:r>
            <a:r>
              <a:rPr lang="fr-FR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i="1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fr-FR" i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Powerpoint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: the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students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with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Mrs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Villet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Educator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fr-FR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fr-FR" i="1" dirty="0" smtClean="0">
              <a:solidFill>
                <a:srgbClr val="FF0000"/>
              </a:solidFill>
              <a:latin typeface="Engravers MT" pitchFamily="18" charset="0"/>
            </a:endParaRPr>
          </a:p>
          <a:p>
            <a:pPr algn="ctr"/>
            <a:endParaRPr lang="fr-FR" i="1" dirty="0">
              <a:solidFill>
                <a:srgbClr val="FF0000"/>
              </a:solidFill>
              <a:latin typeface="Engravers MT" pitchFamily="18" charset="0"/>
            </a:endParaRPr>
          </a:p>
          <a:p>
            <a:pPr algn="ctr"/>
            <a:endParaRPr lang="fr-FR" i="1" dirty="0" smtClean="0">
              <a:solidFill>
                <a:srgbClr val="FF0000"/>
              </a:solidFill>
              <a:latin typeface="Engravers MT" pitchFamily="18" charset="0"/>
            </a:endParaRPr>
          </a:p>
          <a:p>
            <a:endParaRPr lang="fr-FR" i="1" dirty="0" smtClean="0">
              <a:solidFill>
                <a:srgbClr val="FF0000"/>
              </a:solidFill>
              <a:latin typeface="Engravers MT" pitchFamily="18" charset="0"/>
            </a:endParaRPr>
          </a:p>
          <a:p>
            <a:endParaRPr lang="fr-FR" i="1" dirty="0" smtClean="0">
              <a:solidFill>
                <a:srgbClr val="FF0000"/>
              </a:solidFill>
              <a:latin typeface="Engravers MT" pitchFamily="18" charset="0"/>
            </a:endParaRPr>
          </a:p>
          <a:p>
            <a:endParaRPr lang="fr-FR" i="1" dirty="0">
              <a:solidFill>
                <a:srgbClr val="FF0000"/>
              </a:solidFill>
              <a:latin typeface="Engravers MT" pitchFamily="18" charset="0"/>
            </a:endParaRPr>
          </a:p>
        </p:txBody>
      </p:sp>
      <p:pic>
        <p:nvPicPr>
          <p:cNvPr id="1026" name="Picture 2" descr="La Grande Maison, La Ville-du-Boi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3024336" cy="208933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10" descr="Image etoil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88640"/>
            <a:ext cx="952500" cy="1143001"/>
          </a:xfrm>
          <a:prstGeom prst="rect">
            <a:avLst/>
          </a:prstGeom>
          <a:noFill/>
        </p:spPr>
      </p:pic>
      <p:pic>
        <p:nvPicPr>
          <p:cNvPr id="7" name="Picture 10" descr="Image etoil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16632"/>
            <a:ext cx="952500" cy="1143001"/>
          </a:xfrm>
          <a:prstGeom prst="rect">
            <a:avLst/>
          </a:prstGeom>
          <a:noFill/>
        </p:spPr>
      </p:pic>
      <p:pic>
        <p:nvPicPr>
          <p:cNvPr id="8" name="Picture 10" descr="Image etoil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88640"/>
            <a:ext cx="952500" cy="1143001"/>
          </a:xfrm>
          <a:prstGeom prst="rect">
            <a:avLst/>
          </a:prstGeom>
          <a:noFill/>
        </p:spPr>
      </p:pic>
      <p:pic>
        <p:nvPicPr>
          <p:cNvPr id="9" name="Picture 10" descr="Image etoil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88640"/>
            <a:ext cx="952500" cy="1143001"/>
          </a:xfrm>
          <a:prstGeom prst="rect">
            <a:avLst/>
          </a:prstGeom>
          <a:noFill/>
        </p:spPr>
      </p:pic>
      <p:pic>
        <p:nvPicPr>
          <p:cNvPr id="2" name="Picture 2" descr="C:\Users\claire\Desktop\photos nini tel\20160930_15452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89" r="37444" b="25708"/>
          <a:stretch>
            <a:fillRect/>
          </a:stretch>
        </p:blipFill>
        <p:spPr bwMode="auto">
          <a:xfrm rot="5400000">
            <a:off x="594941" y="1377844"/>
            <a:ext cx="1386067" cy="1383475"/>
          </a:xfrm>
          <a:prstGeom prst="wave">
            <a:avLst/>
          </a:prstGeom>
          <a:noFill/>
        </p:spPr>
      </p:pic>
      <p:pic>
        <p:nvPicPr>
          <p:cNvPr id="11" name="Picture 2" descr="C:\Users\claire\Desktop\photos nini tel\20160930_15452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66" t="8624" r="74216" b="65034"/>
          <a:stretch>
            <a:fillRect/>
          </a:stretch>
        </p:blipFill>
        <p:spPr bwMode="auto">
          <a:xfrm rot="5400000">
            <a:off x="6603411" y="1109557"/>
            <a:ext cx="1265769" cy="1872208"/>
          </a:xfrm>
          <a:prstGeom prst="verticalScroll">
            <a:avLst/>
          </a:prstGeom>
          <a:noFill/>
        </p:spPr>
      </p:pic>
      <p:pic>
        <p:nvPicPr>
          <p:cNvPr id="1027" name="Picture 3" descr="C:\Users\claire\Desktop\photos nini tel\20160930_15453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75" r="34518" b="31990"/>
          <a:stretch>
            <a:fillRect/>
          </a:stretch>
        </p:blipFill>
        <p:spPr bwMode="auto">
          <a:xfrm rot="5400000">
            <a:off x="4116255" y="3020649"/>
            <a:ext cx="1559562" cy="1368152"/>
          </a:xfrm>
          <a:prstGeom prst="flowChartMultidocument">
            <a:avLst/>
          </a:prstGeom>
          <a:noFill/>
        </p:spPr>
      </p:pic>
      <p:pic>
        <p:nvPicPr>
          <p:cNvPr id="1028" name="Picture 4" descr="C:\Users\claire\Desktop\photos nini tel\20160930_154539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4" t="19123" r="46218" b="8212"/>
          <a:stretch>
            <a:fillRect/>
          </a:stretch>
        </p:blipFill>
        <p:spPr bwMode="auto">
          <a:xfrm rot="16200000" flipH="1">
            <a:off x="215517" y="3032954"/>
            <a:ext cx="1584177" cy="1368153"/>
          </a:xfrm>
          <a:prstGeom prst="flowChartOnlineStorage">
            <a:avLst/>
          </a:prstGeom>
          <a:noFill/>
        </p:spPr>
      </p:pic>
      <p:pic>
        <p:nvPicPr>
          <p:cNvPr id="1029" name="Picture 5" descr="C:\Users\claire\Desktop\photos nini tel\20160930_154558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03" t="3662" r="30764" b="45309"/>
          <a:stretch>
            <a:fillRect/>
          </a:stretch>
        </p:blipFill>
        <p:spPr bwMode="auto">
          <a:xfrm rot="5400000">
            <a:off x="2206538" y="2863739"/>
            <a:ext cx="1490564" cy="1656184"/>
          </a:xfrm>
          <a:prstGeom prst="flowChartDocument">
            <a:avLst/>
          </a:prstGeom>
          <a:noFill/>
        </p:spPr>
      </p:pic>
      <p:pic>
        <p:nvPicPr>
          <p:cNvPr id="15" name="Picture 5" descr="C:\Users\claire\Desktop\photos nini tel\20160930_154558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09" t="51522" r="45463"/>
          <a:stretch>
            <a:fillRect/>
          </a:stretch>
        </p:blipFill>
        <p:spPr bwMode="auto">
          <a:xfrm rot="5400000">
            <a:off x="6626122" y="2815038"/>
            <a:ext cx="1364364" cy="1728192"/>
          </a:xfrm>
          <a:prstGeom prst="flowChartMagneticTape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3370386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>
                <a:solidFill>
                  <a:schemeClr val="accent1">
                    <a:lumMod val="75000"/>
                  </a:schemeClr>
                </a:solidFill>
              </a:rPr>
              <a:t>Once </a:t>
            </a:r>
            <a:r>
              <a:rPr lang="fr-FR" sz="4400" dirty="0" err="1" smtClean="0">
                <a:solidFill>
                  <a:schemeClr val="accent1">
                    <a:lumMod val="75000"/>
                  </a:schemeClr>
                </a:solidFill>
              </a:rPr>
              <a:t>upon</a:t>
            </a:r>
            <a:r>
              <a:rPr lang="fr-FR" sz="4400" dirty="0" smtClean="0">
                <a:solidFill>
                  <a:schemeClr val="accent1">
                    <a:lumMod val="75000"/>
                  </a:schemeClr>
                </a:solidFill>
              </a:rPr>
              <a:t> a time: respect </a:t>
            </a:r>
            <a:endParaRPr lang="fr-FR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895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55353" y="6262045"/>
            <a:ext cx="8177310" cy="46166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fr-FR" sz="24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TO RECEIVE …ONE MUST FIRST GIVE !!!!!!!!!!!!!!!!!</a:t>
            </a:r>
            <a:endParaRPr lang="fr-FR" sz="24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3314" name="Picture 2" descr="Afficher l'image d'origine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60040"/>
            <a:ext cx="648072" cy="648072"/>
          </a:xfrm>
          <a:prstGeom prst="rect">
            <a:avLst/>
          </a:prstGeom>
          <a:noFill/>
        </p:spPr>
      </p:pic>
      <p:pic>
        <p:nvPicPr>
          <p:cNvPr id="7" name="Picture 2" descr="Afficher l'image d'origine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4" y="2780928"/>
            <a:ext cx="967787" cy="1152128"/>
          </a:xfrm>
          <a:prstGeom prst="rect">
            <a:avLst/>
          </a:prstGeom>
          <a:noFill/>
        </p:spPr>
      </p:pic>
      <p:pic>
        <p:nvPicPr>
          <p:cNvPr id="8" name="Picture 2" descr="Afficher l'image d'origine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725144"/>
            <a:ext cx="747464" cy="747464"/>
          </a:xfrm>
          <a:prstGeom prst="rect">
            <a:avLst/>
          </a:prstGeom>
          <a:noFill/>
        </p:spPr>
      </p:pic>
      <p:pic>
        <p:nvPicPr>
          <p:cNvPr id="13318" name="Picture 6" descr="Afficher l'image d'origin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941168"/>
            <a:ext cx="1238250" cy="1238250"/>
          </a:xfrm>
          <a:prstGeom prst="rect">
            <a:avLst/>
          </a:prstGeom>
          <a:noFill/>
        </p:spPr>
      </p:pic>
      <p:pic>
        <p:nvPicPr>
          <p:cNvPr id="13320" name="Picture 8" descr="Plage à la tunisienne">
            <a:hlinkClick r:id="rId5" tooltip="Agrandir l'image de laviealatunisienne.centerblog.net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047167"/>
            <a:ext cx="1400227" cy="1022165"/>
          </a:xfrm>
          <a:prstGeom prst="round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322" name="Picture 10" descr="Afficher l'image d'orig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916832"/>
            <a:ext cx="2303202" cy="1512168"/>
          </a:xfrm>
          <a:prstGeom prst="doubleWave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13326" name="Picture 14" descr="Afficher l'image d'origine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80" b="11079"/>
          <a:stretch>
            <a:fillRect/>
          </a:stretch>
        </p:blipFill>
        <p:spPr bwMode="auto">
          <a:xfrm>
            <a:off x="7596336" y="3789040"/>
            <a:ext cx="1403648" cy="7920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ZoneTexte 3"/>
          <p:cNvSpPr txBox="1"/>
          <p:nvPr/>
        </p:nvSpPr>
        <p:spPr>
          <a:xfrm>
            <a:off x="251520" y="0"/>
            <a:ext cx="87849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srgbClr val="FF0000"/>
                </a:solidFill>
                <a:latin typeface="Bauhaus 93" pitchFamily="82" charset="0"/>
              </a:rPr>
              <a:t> </a:t>
            </a:r>
            <a:endParaRPr lang="fr-FR" sz="3200" i="1" dirty="0" smtClean="0">
              <a:solidFill>
                <a:srgbClr val="92D050"/>
              </a:solidFill>
              <a:latin typeface="Bauhaus 93" pitchFamily="82" charset="0"/>
            </a:endParaRPr>
          </a:p>
          <a:p>
            <a:endParaRPr lang="fr-FR" sz="4800" i="1" dirty="0" smtClean="0">
              <a:solidFill>
                <a:srgbClr val="92D050"/>
              </a:solidFill>
              <a:latin typeface="Algerian" pitchFamily="82" charset="0"/>
            </a:endParaRPr>
          </a:p>
          <a:p>
            <a:r>
              <a:rPr lang="fr-FR" sz="2400" b="1" i="1" dirty="0" smtClean="0">
                <a:solidFill>
                  <a:srgbClr val="00B0F0"/>
                </a:solidFill>
                <a:latin typeface="+mj-lt"/>
              </a:rPr>
              <a:t>RESPECT FOR HUMAN BEING</a:t>
            </a:r>
          </a:p>
          <a:p>
            <a:endParaRPr lang="fr-FR" sz="2400" i="1" dirty="0" smtClean="0">
              <a:solidFill>
                <a:srgbClr val="00B0F0"/>
              </a:solidFill>
              <a:latin typeface="+mj-lt"/>
            </a:endParaRPr>
          </a:p>
          <a:p>
            <a:endParaRPr lang="fr-FR" sz="2400" i="1" dirty="0">
              <a:solidFill>
                <a:srgbClr val="00B0F0"/>
              </a:solidFill>
              <a:latin typeface="+mj-lt"/>
            </a:endParaRPr>
          </a:p>
          <a:p>
            <a:r>
              <a:rPr lang="fr-FR" sz="2400" b="1" i="1" dirty="0" smtClean="0">
                <a:solidFill>
                  <a:srgbClr val="00B050"/>
                </a:solidFill>
                <a:latin typeface="+mj-lt"/>
              </a:rPr>
              <a:t>RESPECT FOR NATURE</a:t>
            </a:r>
          </a:p>
          <a:p>
            <a:endParaRPr lang="fr-FR" sz="2400" i="1" dirty="0" smtClean="0">
              <a:solidFill>
                <a:srgbClr val="00B050"/>
              </a:solidFill>
              <a:latin typeface="+mj-lt"/>
            </a:endParaRPr>
          </a:p>
          <a:p>
            <a:endParaRPr lang="fr-FR" sz="2400" i="1" dirty="0">
              <a:solidFill>
                <a:srgbClr val="00B050"/>
              </a:solidFill>
              <a:latin typeface="+mj-lt"/>
            </a:endParaRPr>
          </a:p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RESPECT FROM CHILD TO ADULT</a:t>
            </a:r>
          </a:p>
          <a:p>
            <a:endParaRPr lang="fr-FR" sz="2400" i="1" dirty="0" smtClean="0">
              <a:solidFill>
                <a:schemeClr val="accent4"/>
              </a:solidFill>
              <a:latin typeface="+mj-lt"/>
            </a:endParaRPr>
          </a:p>
          <a:p>
            <a:endParaRPr lang="fr-FR" sz="2400" i="1" dirty="0" smtClean="0">
              <a:solidFill>
                <a:schemeClr val="accent4"/>
              </a:solidFill>
              <a:latin typeface="+mj-lt"/>
            </a:endParaRPr>
          </a:p>
          <a:p>
            <a:endParaRPr lang="fr-FR" sz="2400" i="1" dirty="0">
              <a:solidFill>
                <a:schemeClr val="accent4"/>
              </a:solidFill>
              <a:latin typeface="+mj-lt"/>
            </a:endParaRPr>
          </a:p>
          <a:p>
            <a:r>
              <a:rPr lang="fr-FR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RESPECT OF SPORTS RULES</a:t>
            </a:r>
            <a:endParaRPr lang="fr-FR" sz="2400" b="1" i="1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028" name="Picture 4" descr="mouvement écologiste"/>
          <p:cNvPicPr>
            <a:picLocks noChangeAspect="1" noChangeArrowheads="1" noCrop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034" y="3521158"/>
            <a:ext cx="432048" cy="903373"/>
          </a:xfrm>
          <a:prstGeom prst="rect">
            <a:avLst/>
          </a:prstGeom>
          <a:noFill/>
        </p:spPr>
      </p:pic>
      <p:pic>
        <p:nvPicPr>
          <p:cNvPr id="1030" name="Picture 6" descr="Résultat de recherche d'images pour &quot;petit garcon qui fait le signe stop dessin&quot;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132"/>
          <a:stretch>
            <a:fillRect/>
          </a:stretch>
        </p:blipFill>
        <p:spPr bwMode="auto">
          <a:xfrm>
            <a:off x="7452320" y="3933056"/>
            <a:ext cx="360040" cy="681826"/>
          </a:xfrm>
          <a:prstGeom prst="rect">
            <a:avLst/>
          </a:prstGeom>
          <a:noFill/>
        </p:spPr>
      </p:pic>
      <p:pic>
        <p:nvPicPr>
          <p:cNvPr id="1034" name="Picture 10" descr="panneau stop: Panneau stop. Trafic signe d&amp;#39;arrêt isolé sur fond blanc. panneau d&amp;#39;arrêt octogonale Rouge pour des activités interdites. Hand sign en place lettre O. illustration - vous pouvez simplement changer la couleur et la taille Banque d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3429000"/>
            <a:ext cx="541834" cy="541834"/>
          </a:xfrm>
          <a:prstGeom prst="rect">
            <a:avLst/>
          </a:prstGeom>
          <a:noFill/>
        </p:spPr>
      </p:pic>
      <p:pic>
        <p:nvPicPr>
          <p:cNvPr id="1036" name="Picture 12" descr="http://p2.storage.canalblog.com/20/28/623998/41462256.pn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25501"/>
            <a:ext cx="1296144" cy="1165221"/>
          </a:xfrm>
          <a:prstGeom prst="rect">
            <a:avLst/>
          </a:prstGeom>
          <a:noFill/>
        </p:spPr>
      </p:pic>
      <p:pic>
        <p:nvPicPr>
          <p:cNvPr id="1040" name="Picture 16" descr="Il vit mal le handicap de son frère">
            <a:hlinkClick r:id="rId14" tooltip="Il vit mal le handicap de son frère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113" y="260648"/>
            <a:ext cx="1714500" cy="1296144"/>
          </a:xfrm>
          <a:prstGeom prst="rect">
            <a:avLst/>
          </a:prstGeom>
          <a:noFill/>
        </p:spPr>
      </p:pic>
      <p:pic>
        <p:nvPicPr>
          <p:cNvPr id="5122" name="Picture 2" descr="http://www.gif-maniac.com/gifs/35/35031.gif">
            <a:hlinkClick r:id="rId16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76256" y="4869160"/>
            <a:ext cx="1196440" cy="1354460"/>
          </a:xfrm>
          <a:prstGeom prst="rect">
            <a:avLst/>
          </a:prstGeom>
          <a:noFill/>
        </p:spPr>
      </p:pic>
      <p:pic>
        <p:nvPicPr>
          <p:cNvPr id="5124" name="Picture 4" descr="Image gif de bus qui fume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09407" y="3842665"/>
            <a:ext cx="5002782" cy="610350"/>
          </a:xfrm>
          <a:prstGeom prst="rect">
            <a:avLst/>
          </a:prstGeom>
          <a:noFill/>
        </p:spPr>
      </p:pic>
      <p:pic>
        <p:nvPicPr>
          <p:cNvPr id="18" name="Picture 4" descr="papillons 19">
            <a:hlinkClick r:id="rId19"/>
          </p:cNvPr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10408" y="-54664"/>
            <a:ext cx="857980" cy="792486"/>
          </a:xfrm>
          <a:prstGeom prst="rect">
            <a:avLst/>
          </a:prstGeom>
          <a:noFill/>
        </p:spPr>
      </p:pic>
      <p:pic>
        <p:nvPicPr>
          <p:cNvPr id="19" name="Picture 4" descr="papillons 19">
            <a:hlinkClick r:id="rId19"/>
          </p:cNvPr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5130" y="589230"/>
            <a:ext cx="815727" cy="753458"/>
          </a:xfrm>
          <a:prstGeom prst="rect">
            <a:avLst/>
          </a:prstGeom>
          <a:noFill/>
        </p:spPr>
      </p:pic>
      <p:pic>
        <p:nvPicPr>
          <p:cNvPr id="20" name="Picture 2" descr="Image Gif Animé"/>
          <p:cNvPicPr>
            <a:picLocks noChangeAspect="1" noChangeArrowheads="1" noCrop="1"/>
          </p:cNvPicPr>
          <p:nvPr/>
        </p:nvPicPr>
        <p:blipFill>
          <a:blip r:embed="rId2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700808"/>
            <a:ext cx="536848" cy="536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40466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RESPECT FOR HUMAN BEINGS </a:t>
            </a:r>
            <a:endParaRPr lang="fr-FR" sz="28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12" descr="http://p2.storage.canalblog.com/20/28/623998/4146225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74" b="-17910"/>
          <a:stretch>
            <a:fillRect/>
          </a:stretch>
        </p:blipFill>
        <p:spPr bwMode="auto">
          <a:xfrm>
            <a:off x="395536" y="1844824"/>
            <a:ext cx="4176464" cy="4176464"/>
          </a:xfrm>
          <a:prstGeom prst="rect">
            <a:avLst/>
          </a:prstGeom>
          <a:noFill/>
        </p:spPr>
      </p:pic>
      <p:pic>
        <p:nvPicPr>
          <p:cNvPr id="14338" name="Picture 2" descr="C:\Users\SC-MLE-47\AppData\Local\Microsoft\Windows\Temporary Internet Files\Content.IE5\3X4ULQXT\large-icon-bulle-66.6-6100[1]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202" y="1268759"/>
            <a:ext cx="1888622" cy="1224137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547664" y="1340768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rgbClr val="FF0000"/>
                </a:solidFill>
              </a:rPr>
              <a:t>CAN I HELP YOU? </a:t>
            </a:r>
            <a:endParaRPr lang="fr-FR" sz="1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nsa31.casimages.com/img/2014/03/02/14030207042593800.pn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5845589"/>
            <a:ext cx="1368152" cy="60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sa31.casimages.com/img/2014/03/02/140302064457626799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25" y="2003433"/>
            <a:ext cx="5476875" cy="485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Il vit mal le handicap de son frère">
            <a:hlinkClick r:id="rId6" tooltip="Il vit mal le handicap de son frèr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42852"/>
            <a:ext cx="2497263" cy="1847910"/>
          </a:xfrm>
          <a:prstGeom prst="rect">
            <a:avLst/>
          </a:prstGeom>
          <a:noFill/>
        </p:spPr>
      </p:pic>
      <p:pic>
        <p:nvPicPr>
          <p:cNvPr id="9" name="Picture 2" descr="http://nsa31.casimages.com/img/2014/03/02/14030207042593800.pn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869160"/>
            <a:ext cx="2520280" cy="112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nsa31.casimages.com/img/2014/03/02/14030207042593800.pn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093296"/>
            <a:ext cx="1232989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if-anime-scintillant-etoile-etoiles-angel-paradise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68500" y="-1974850"/>
            <a:ext cx="952500" cy="1143000"/>
          </a:xfrm>
          <a:prstGeom prst="rect">
            <a:avLst/>
          </a:prstGeom>
          <a:noFill/>
        </p:spPr>
      </p:pic>
      <p:pic>
        <p:nvPicPr>
          <p:cNvPr id="4100" name="Picture 4" descr="gif-anime-scintillant-etoile-etoiles-angel-paradise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68500" y="-1974850"/>
            <a:ext cx="952500" cy="1143000"/>
          </a:xfrm>
          <a:prstGeom prst="rect">
            <a:avLst/>
          </a:prstGeom>
          <a:noFill/>
        </p:spPr>
      </p:pic>
      <p:pic>
        <p:nvPicPr>
          <p:cNvPr id="4102" name="Picture 6" descr="gif-anime-scintillant-etoile-etoiles-angel-paradise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2360" y="5715000"/>
            <a:ext cx="952500" cy="1143000"/>
          </a:xfrm>
          <a:prstGeom prst="rect">
            <a:avLst/>
          </a:prstGeom>
          <a:noFill/>
        </p:spPr>
      </p:pic>
      <p:pic>
        <p:nvPicPr>
          <p:cNvPr id="2" name="Picture 2" descr="rose 20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7944" y="6309320"/>
            <a:ext cx="314325" cy="257175"/>
          </a:xfrm>
          <a:prstGeom prst="rect">
            <a:avLst/>
          </a:prstGeom>
          <a:noFill/>
        </p:spPr>
      </p:pic>
      <p:pic>
        <p:nvPicPr>
          <p:cNvPr id="3" name="Picture 4" descr="papillons 19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4048" y="1628800"/>
            <a:ext cx="1247775" cy="1152526"/>
          </a:xfrm>
          <a:prstGeom prst="rect">
            <a:avLst/>
          </a:prstGeom>
          <a:noFill/>
        </p:spPr>
      </p:pic>
      <p:pic>
        <p:nvPicPr>
          <p:cNvPr id="6" name="Picture 6" descr="papillons 236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36939">
            <a:off x="1441024" y="168157"/>
            <a:ext cx="752103" cy="613962"/>
          </a:xfrm>
          <a:prstGeom prst="rect">
            <a:avLst/>
          </a:prstGeom>
          <a:noFill/>
        </p:spPr>
      </p:pic>
      <p:pic>
        <p:nvPicPr>
          <p:cNvPr id="19" name="Picture 2" descr="rose 20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848" y="5949280"/>
            <a:ext cx="314325" cy="257175"/>
          </a:xfrm>
          <a:prstGeom prst="rect">
            <a:avLst/>
          </a:prstGeom>
          <a:noFill/>
        </p:spPr>
      </p:pic>
      <p:pic>
        <p:nvPicPr>
          <p:cNvPr id="20" name="Picture 2" descr="rose 20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5301208"/>
            <a:ext cx="314325" cy="257175"/>
          </a:xfrm>
          <a:prstGeom prst="rect">
            <a:avLst/>
          </a:prstGeom>
          <a:noFill/>
        </p:spPr>
      </p:pic>
      <p:pic>
        <p:nvPicPr>
          <p:cNvPr id="21" name="Picture 6" descr="papillons 236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36939">
            <a:off x="109384" y="860852"/>
            <a:ext cx="752103" cy="613962"/>
          </a:xfrm>
          <a:prstGeom prst="rect">
            <a:avLst/>
          </a:prstGeom>
          <a:noFill/>
        </p:spPr>
      </p:pic>
      <p:pic>
        <p:nvPicPr>
          <p:cNvPr id="22" name="Picture 6" descr="gif-anime-scintillant-etoile-etoiles-angel-paradise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0"/>
            <a:ext cx="952500" cy="1143000"/>
          </a:xfrm>
          <a:prstGeom prst="rect">
            <a:avLst/>
          </a:prstGeom>
          <a:noFill/>
        </p:spPr>
      </p:pic>
      <p:pic>
        <p:nvPicPr>
          <p:cNvPr id="23" name="Picture 6" descr="gif-anime-scintillant-etoile-etoiles-angel-paradise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60648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00B050"/>
                </a:solidFill>
              </a:rPr>
              <a:t>RESPECT FOR NATURE</a:t>
            </a:r>
            <a:endParaRPr lang="fr-FR" sz="2400" b="1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276928"/>
            <a:ext cx="4632598" cy="3581072"/>
          </a:xfrm>
          <a:prstGeom prst="plaqu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plage propre dessi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69813"/>
            <a:ext cx="2865115" cy="2091643"/>
          </a:xfrm>
          <a:prstGeom prst="doubleWav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810000" cy="3767311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3568" y="83671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A more 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beautiful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 world</a:t>
            </a:r>
          </a:p>
          <a:p>
            <a:r>
              <a:rPr lang="fr-FR" sz="2400" dirty="0" err="1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Cleaner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 world</a:t>
            </a:r>
            <a:r>
              <a:rPr lang="fr-FR" sz="2400" dirty="0" smtClean="0"/>
              <a:t>,</a:t>
            </a:r>
          </a:p>
          <a:p>
            <a:r>
              <a:rPr lang="fr-FR" sz="2400" dirty="0" smtClean="0">
                <a:solidFill>
                  <a:srgbClr val="00B050"/>
                </a:solidFill>
              </a:rPr>
              <a:t>Must respect the </a:t>
            </a:r>
            <a:r>
              <a:rPr lang="fr-FR" sz="2400" dirty="0" err="1" smtClean="0">
                <a:solidFill>
                  <a:srgbClr val="00B050"/>
                </a:solidFill>
              </a:rPr>
              <a:t>planet</a:t>
            </a:r>
            <a:endParaRPr lang="fr-F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image">
            <a:hlinkClick r:id="rId5" tooltip="image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1301130" cy="1301130"/>
          </a:xfrm>
          <a:prstGeom prst="rect">
            <a:avLst/>
          </a:prstGeom>
          <a:noFill/>
        </p:spPr>
      </p:pic>
      <p:pic>
        <p:nvPicPr>
          <p:cNvPr id="8" name="Picture 2" descr="image">
            <a:hlinkClick r:id="rId5" tooltip="image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1301130" cy="1301130"/>
          </a:xfrm>
          <a:prstGeom prst="rect">
            <a:avLst/>
          </a:prstGeom>
          <a:noFill/>
        </p:spPr>
      </p:pic>
      <p:pic>
        <p:nvPicPr>
          <p:cNvPr id="3078" name="Picture 6" descr="désolé, vecteur, smile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91"/>
          <a:stretch>
            <a:fillRect/>
          </a:stretch>
        </p:blipFill>
        <p:spPr bwMode="auto">
          <a:xfrm>
            <a:off x="1979712" y="2276872"/>
            <a:ext cx="1728192" cy="1704976"/>
          </a:xfrm>
          <a:prstGeom prst="rect">
            <a:avLst/>
          </a:prstGeom>
          <a:noFill/>
        </p:spPr>
      </p:pic>
      <p:pic>
        <p:nvPicPr>
          <p:cNvPr id="2" name="Picture 2" descr="http://img15.hostingpics.net/pics/758168romash67.pn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404" t="15120"/>
          <a:stretch>
            <a:fillRect/>
          </a:stretch>
        </p:blipFill>
        <p:spPr bwMode="auto">
          <a:xfrm>
            <a:off x="179512" y="1268760"/>
            <a:ext cx="435871" cy="2232248"/>
          </a:xfrm>
          <a:prstGeom prst="rect">
            <a:avLst/>
          </a:prstGeom>
          <a:noFill/>
        </p:spPr>
      </p:pic>
      <p:pic>
        <p:nvPicPr>
          <p:cNvPr id="12" name="Picture 2" descr="http://img15.hostingpics.net/pics/758168romash67.pn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32" r="31041"/>
          <a:stretch>
            <a:fillRect/>
          </a:stretch>
        </p:blipFill>
        <p:spPr bwMode="auto">
          <a:xfrm>
            <a:off x="8316416" y="2492896"/>
            <a:ext cx="648072" cy="2923129"/>
          </a:xfrm>
          <a:prstGeom prst="rect">
            <a:avLst/>
          </a:prstGeom>
          <a:noFill/>
        </p:spPr>
      </p:pic>
      <p:pic>
        <p:nvPicPr>
          <p:cNvPr id="3" name="Picture 4" descr="Dessin animé comique pavot séché — Image vectorielle #7359644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2420888"/>
            <a:ext cx="1080120" cy="1119759"/>
          </a:xfrm>
          <a:prstGeom prst="rect">
            <a:avLst/>
          </a:prstGeom>
          <a:noFill/>
        </p:spPr>
      </p:pic>
      <p:pic>
        <p:nvPicPr>
          <p:cNvPr id="14" name="Picture 4" descr="Dessin animé comique pavot séché — Image vectorielle #7359644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708920"/>
            <a:ext cx="1152128" cy="1119759"/>
          </a:xfrm>
          <a:prstGeom prst="rect">
            <a:avLst/>
          </a:prstGeom>
          <a:noFill/>
        </p:spPr>
      </p:pic>
      <p:pic>
        <p:nvPicPr>
          <p:cNvPr id="5" name="Picture 2" descr="Image Gif Animé"/>
          <p:cNvPicPr>
            <a:picLocks noChangeAspect="1" noChangeArrowheads="1" noCrop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988840"/>
            <a:ext cx="1905000" cy="1905000"/>
          </a:xfrm>
          <a:prstGeom prst="rect">
            <a:avLst/>
          </a:prstGeom>
          <a:noFill/>
        </p:spPr>
      </p:pic>
      <p:pic>
        <p:nvPicPr>
          <p:cNvPr id="16" name="Picture 6" descr="gif-anime-scintillant-etoile-etoiles-angel-paradise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288" y="5877272"/>
            <a:ext cx="952500" cy="980728"/>
          </a:xfrm>
          <a:prstGeom prst="rect">
            <a:avLst/>
          </a:prstGeom>
          <a:noFill/>
        </p:spPr>
      </p:pic>
      <p:pic>
        <p:nvPicPr>
          <p:cNvPr id="17" name="Picture 6" descr="gif-anime-scintillant-etoile-etoiles-angel-paradise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56376" y="5715000"/>
            <a:ext cx="952500" cy="1143000"/>
          </a:xfrm>
          <a:prstGeom prst="rect">
            <a:avLst/>
          </a:prstGeom>
          <a:noFill/>
        </p:spPr>
      </p:pic>
      <p:pic>
        <p:nvPicPr>
          <p:cNvPr id="18" name="Picture 6" descr="gif-anime-scintillant-etoile-etoiles-angel-paradise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4613576">
            <a:off x="1045000" y="16939"/>
            <a:ext cx="735293" cy="882352"/>
          </a:xfrm>
          <a:prstGeom prst="rect">
            <a:avLst/>
          </a:prstGeom>
          <a:noFill/>
        </p:spPr>
      </p:pic>
      <p:pic>
        <p:nvPicPr>
          <p:cNvPr id="19" name="Picture 6" descr="gif-anime-scintillant-etoile-etoiles-angel-paradise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4613576">
            <a:off x="2130025" y="686952"/>
            <a:ext cx="735293" cy="1909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781709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ne belle pelous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2132856"/>
            <a:ext cx="1394520" cy="104589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4" name="Picture 6" descr="Résultat de recherche d'images pour &quot;route dessine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8506108" cy="2384276"/>
          </a:xfrm>
          <a:prstGeom prst="doubleWave">
            <a:avLst/>
          </a:prstGeom>
          <a:noFill/>
        </p:spPr>
      </p:pic>
      <p:pic>
        <p:nvPicPr>
          <p:cNvPr id="8" name="Picture 14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 t="13680" b="11079"/>
          <a:stretch>
            <a:fillRect/>
          </a:stretch>
        </p:blipFill>
        <p:spPr bwMode="auto">
          <a:xfrm>
            <a:off x="251520" y="1196752"/>
            <a:ext cx="3456384" cy="20882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Rectangle 3"/>
          <p:cNvSpPr/>
          <p:nvPr/>
        </p:nvSpPr>
        <p:spPr>
          <a:xfrm>
            <a:off x="467544" y="332656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FFC000"/>
                </a:solidFill>
              </a:rPr>
              <a:t>RESPECT FROM CHILD TO ADULT</a:t>
            </a:r>
            <a:endParaRPr lang="fr-FR" sz="2400" b="1" dirty="0">
              <a:solidFill>
                <a:srgbClr val="FFC000"/>
              </a:solidFill>
            </a:endParaRPr>
          </a:p>
        </p:txBody>
      </p:sp>
      <p:pic>
        <p:nvPicPr>
          <p:cNvPr id="5" name="Picture 4" descr="mouvement écologist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547664" y="5229200"/>
            <a:ext cx="1055834" cy="1628800"/>
          </a:xfrm>
          <a:prstGeom prst="rect">
            <a:avLst/>
          </a:prstGeom>
          <a:noFill/>
        </p:spPr>
      </p:pic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99A39B"/>
              </a:clrFrom>
              <a:clrTo>
                <a:srgbClr val="99A3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74" t="9146" b="11055"/>
          <a:stretch>
            <a:fillRect/>
          </a:stretch>
        </p:blipFill>
        <p:spPr bwMode="auto">
          <a:xfrm>
            <a:off x="3779912" y="1556792"/>
            <a:ext cx="767277" cy="74637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ésultat de recherche d'images pour &quot;petit garcon qui fait le signe stop dessin&quot;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132"/>
          <a:stretch>
            <a:fillRect/>
          </a:stretch>
        </p:blipFill>
        <p:spPr bwMode="auto">
          <a:xfrm flipH="1">
            <a:off x="2195736" y="3429000"/>
            <a:ext cx="576064" cy="1684473"/>
          </a:xfrm>
          <a:prstGeom prst="rect">
            <a:avLst/>
          </a:prstGeom>
          <a:noFill/>
        </p:spPr>
      </p:pic>
      <p:pic>
        <p:nvPicPr>
          <p:cNvPr id="11" name="Picture 2" descr="Afficher l'image d'origin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46" r="70076" b="11055"/>
          <a:stretch>
            <a:fillRect/>
          </a:stretch>
        </p:blipFill>
        <p:spPr bwMode="auto">
          <a:xfrm>
            <a:off x="0" y="1628800"/>
            <a:ext cx="1512168" cy="302433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fficher l'image d'origin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46" r="70076" b="11055"/>
          <a:stretch>
            <a:fillRect/>
          </a:stretch>
        </p:blipFill>
        <p:spPr bwMode="auto">
          <a:xfrm>
            <a:off x="323528" y="3212976"/>
            <a:ext cx="1512168" cy="302433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panneau stop: Panneau stop. Trafic signe d&amp;#39;arrêt isolé sur fond blanc. panneau d&amp;#39;arrêt octogonale Rouge pour des activités interdites. Hand sign en place lettre O. illustration - vous pouvez simplement changer la couleur et la taille Banque d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648072" cy="648072"/>
          </a:xfrm>
          <a:prstGeom prst="rect">
            <a:avLst/>
          </a:prstGeom>
          <a:noFill/>
        </p:spPr>
      </p:pic>
      <p:pic>
        <p:nvPicPr>
          <p:cNvPr id="13" name="Picture 2" descr="Afficher l'image d'origin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446" r="82901" b="11055"/>
          <a:stretch>
            <a:fillRect/>
          </a:stretch>
        </p:blipFill>
        <p:spPr bwMode="auto">
          <a:xfrm>
            <a:off x="1115616" y="1772816"/>
            <a:ext cx="864096" cy="180020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us 173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30584" y="3789040"/>
            <a:ext cx="5613416" cy="2822426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2052" name="Picture 4" descr="bus 170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39952" y="2348880"/>
            <a:ext cx="2105025" cy="876300"/>
          </a:xfrm>
          <a:prstGeom prst="rect">
            <a:avLst/>
          </a:prstGeom>
          <a:noFill/>
        </p:spPr>
      </p:pic>
      <p:pic>
        <p:nvPicPr>
          <p:cNvPr id="2" name="Picture 6" descr="Image Gif Animé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87824" y="4149080"/>
            <a:ext cx="1144420" cy="2420888"/>
          </a:xfrm>
          <a:prstGeom prst="rect">
            <a:avLst/>
          </a:prstGeom>
          <a:noFill/>
        </p:spPr>
      </p:pic>
      <p:pic>
        <p:nvPicPr>
          <p:cNvPr id="3" name="Picture 8" descr="20zh65ud.gif">
            <a:hlinkClick r:id="rId17" tooltip="Agrandir l'image de mamietitine.centerblog.net"/>
          </p:cNvPr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08304" y="1916832"/>
            <a:ext cx="1192322" cy="1296759"/>
          </a:xfrm>
          <a:prstGeom prst="rect">
            <a:avLst/>
          </a:prstGeom>
          <a:noFill/>
        </p:spPr>
      </p:pic>
      <p:pic>
        <p:nvPicPr>
          <p:cNvPr id="18" name="Picture 6" descr="gif-anime-scintillant-etoile-etoiles-angel-paradise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3557119">
            <a:off x="1043608" y="188640"/>
            <a:ext cx="9525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983109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1719" y="1340769"/>
            <a:ext cx="2376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Self control</a:t>
            </a:r>
            <a:endParaRPr lang="fr-FR" sz="24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6" descr="Afficher l'image d'origi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45632"/>
            <a:ext cx="3312368" cy="331236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71600" y="2564904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 smtClean="0">
                <a:solidFill>
                  <a:srgbClr val="00B050"/>
                </a:solidFill>
              </a:rPr>
              <a:t>Loyalty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2040" y="105273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 smtClean="0">
                <a:solidFill>
                  <a:schemeClr val="accent3">
                    <a:lumMod val="75000"/>
                  </a:schemeClr>
                </a:solidFill>
              </a:rPr>
              <a:t>Surpassing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3">
                    <a:lumMod val="75000"/>
                  </a:schemeClr>
                </a:solidFill>
              </a:rPr>
              <a:t>oneself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580112" y="2708920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Joy in sport</a:t>
            </a:r>
            <a:endParaRPr lang="fr-FR" dirty="0"/>
          </a:p>
        </p:txBody>
      </p:sp>
      <p:pic>
        <p:nvPicPr>
          <p:cNvPr id="1028" name="Picture 4" descr="http://www.ecole-kergroes-moelan.ac-rennes.fr/sites/ecole-kergroes-moelan.ac-rennes.fr/local/cache-vignettes/L350xH358/ballon_basket1_roudneff-3-279b8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556792"/>
            <a:ext cx="1029494" cy="1053026"/>
          </a:xfrm>
          <a:prstGeom prst="rect">
            <a:avLst/>
          </a:prstGeom>
          <a:noFill/>
        </p:spPr>
      </p:pic>
      <p:pic>
        <p:nvPicPr>
          <p:cNvPr id="1032" name="Picture 8" descr="Sticker Conception de box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556792"/>
            <a:ext cx="1047750" cy="962025"/>
          </a:xfrm>
          <a:prstGeom prst="rect">
            <a:avLst/>
          </a:prstGeom>
          <a:noFill/>
        </p:spPr>
      </p:pic>
      <p:pic>
        <p:nvPicPr>
          <p:cNvPr id="1034" name="Picture 10" descr="Image etoil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88640"/>
            <a:ext cx="952500" cy="1143001"/>
          </a:xfrm>
          <a:prstGeom prst="rect">
            <a:avLst/>
          </a:prstGeom>
          <a:noFill/>
        </p:spPr>
      </p:pic>
      <p:pic>
        <p:nvPicPr>
          <p:cNvPr id="14" name="Picture 10" descr="Image etoil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052736"/>
            <a:ext cx="952500" cy="1143001"/>
          </a:xfrm>
          <a:prstGeom prst="rect">
            <a:avLst/>
          </a:prstGeom>
          <a:noFill/>
        </p:spPr>
      </p:pic>
      <p:pic>
        <p:nvPicPr>
          <p:cNvPr id="15" name="Picture 10" descr="Image etoil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88640"/>
            <a:ext cx="952500" cy="1143001"/>
          </a:xfrm>
          <a:prstGeom prst="rect">
            <a:avLst/>
          </a:prstGeom>
          <a:noFill/>
        </p:spPr>
      </p:pic>
      <p:pic>
        <p:nvPicPr>
          <p:cNvPr id="16" name="Picture 10" descr="Image etoil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88640"/>
            <a:ext cx="952500" cy="1143001"/>
          </a:xfrm>
          <a:prstGeom prst="rect">
            <a:avLst/>
          </a:prstGeom>
          <a:noFill/>
        </p:spPr>
      </p:pic>
      <p:pic>
        <p:nvPicPr>
          <p:cNvPr id="17" name="Picture 10" descr="Image etoil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48680"/>
            <a:ext cx="952500" cy="1143001"/>
          </a:xfrm>
          <a:prstGeom prst="rect">
            <a:avLst/>
          </a:prstGeom>
          <a:noFill/>
        </p:spPr>
      </p:pic>
      <p:pic>
        <p:nvPicPr>
          <p:cNvPr id="18" name="Picture 10" descr="Image etoil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836712"/>
            <a:ext cx="1296144" cy="1143001"/>
          </a:xfrm>
          <a:prstGeom prst="rect">
            <a:avLst/>
          </a:prstGeom>
          <a:noFill/>
        </p:spPr>
      </p:pic>
      <p:pic>
        <p:nvPicPr>
          <p:cNvPr id="19" name="Picture 10" descr="Image etoil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60648"/>
            <a:ext cx="1008112" cy="1143001"/>
          </a:xfrm>
          <a:prstGeom prst="rect">
            <a:avLst/>
          </a:prstGeom>
          <a:noFill/>
        </p:spPr>
      </p:pic>
      <p:pic>
        <p:nvPicPr>
          <p:cNvPr id="20" name="Picture 10" descr="Image etoil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0"/>
            <a:ext cx="952500" cy="1143001"/>
          </a:xfrm>
          <a:prstGeom prst="rect">
            <a:avLst/>
          </a:prstGeom>
          <a:noFill/>
        </p:spPr>
      </p:pic>
      <p:pic>
        <p:nvPicPr>
          <p:cNvPr id="2" name="Picture 2" descr="http://www.gif-maniac.com/gifs/53/5287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510847"/>
            <a:ext cx="1152128" cy="1443069"/>
          </a:xfrm>
          <a:prstGeom prst="rect">
            <a:avLst/>
          </a:prstGeom>
          <a:noFill/>
        </p:spPr>
      </p:pic>
      <p:pic>
        <p:nvPicPr>
          <p:cNvPr id="10" name="Picture 4" descr="tennis 30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988840"/>
            <a:ext cx="809625" cy="1676400"/>
          </a:xfrm>
          <a:prstGeom prst="rect">
            <a:avLst/>
          </a:prstGeom>
          <a:noFill/>
        </p:spPr>
      </p:pic>
      <p:pic>
        <p:nvPicPr>
          <p:cNvPr id="1030" name="Picture 6" descr="http://www.gif-maniac.com/gifs/35/35031.gif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3645024"/>
            <a:ext cx="2520280" cy="2853147"/>
          </a:xfrm>
          <a:prstGeom prst="rect">
            <a:avLst/>
          </a:prstGeom>
          <a:noFill/>
        </p:spPr>
      </p:pic>
      <p:pic>
        <p:nvPicPr>
          <p:cNvPr id="11" name="Picture 8" descr="Image Gif Animé"/>
          <p:cNvPicPr>
            <a:picLocks noChangeAspect="1" noChangeArrowheads="1" noCrop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377764"/>
            <a:ext cx="576064" cy="1238538"/>
          </a:xfrm>
          <a:prstGeom prst="rect">
            <a:avLst/>
          </a:prstGeom>
          <a:noFill/>
        </p:spPr>
      </p:pic>
      <p:pic>
        <p:nvPicPr>
          <p:cNvPr id="22" name="Picture 10" descr="Image etoil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0"/>
            <a:ext cx="1296144" cy="1143001"/>
          </a:xfrm>
          <a:prstGeom prst="rect">
            <a:avLst/>
          </a:prstGeom>
          <a:noFill/>
        </p:spPr>
      </p:pic>
      <p:pic>
        <p:nvPicPr>
          <p:cNvPr id="23" name="Picture 10" descr="Image etoil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1296144" cy="1143001"/>
          </a:xfrm>
          <a:prstGeom prst="rect">
            <a:avLst/>
          </a:prstGeom>
          <a:noFill/>
        </p:spPr>
      </p:pic>
      <p:pic>
        <p:nvPicPr>
          <p:cNvPr id="24" name="Picture 10" descr="Image etoil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0"/>
            <a:ext cx="1296144" cy="899593"/>
          </a:xfrm>
          <a:prstGeom prst="rect">
            <a:avLst/>
          </a:prstGeom>
          <a:noFill/>
        </p:spPr>
      </p:pic>
      <p:sp>
        <p:nvSpPr>
          <p:cNvPr id="25" name="ZoneTexte 24"/>
          <p:cNvSpPr txBox="1"/>
          <p:nvPr/>
        </p:nvSpPr>
        <p:spPr>
          <a:xfrm>
            <a:off x="395536" y="26064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RESPECT OF SPORTS RULES </a:t>
            </a:r>
            <a:endParaRPr lang="fr-FR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7504" y="2564904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</a:rPr>
              <a:t>PRESENTATION </a:t>
            </a:r>
          </a:p>
          <a:p>
            <a:pPr algn="ctr"/>
            <a:r>
              <a:rPr lang="fr-FR" sz="40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</a:rPr>
              <a:t> country, </a:t>
            </a:r>
            <a:r>
              <a:rPr lang="fr-FR" sz="40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</a:rPr>
              <a:t> city, </a:t>
            </a:r>
            <a:r>
              <a:rPr lang="fr-FR" sz="40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dirty="0" err="1" smtClean="0">
                <a:solidFill>
                  <a:schemeClr val="accent1">
                    <a:lumMod val="75000"/>
                  </a:schemeClr>
                </a:solidFill>
              </a:rPr>
              <a:t>school</a:t>
            </a:r>
            <a:endParaRPr lang="fr-FR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fr-FR" sz="40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</a:rPr>
              <a:t> Erasmus+ </a:t>
            </a:r>
            <a:r>
              <a:rPr lang="fr-FR" sz="4000" dirty="0" err="1" smtClean="0">
                <a:solidFill>
                  <a:schemeClr val="accent1">
                    <a:lumMod val="75000"/>
                  </a:schemeClr>
                </a:solidFill>
              </a:rPr>
              <a:t>travel</a:t>
            </a:r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168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ésultat de recherche d'images pour &quot;carte franc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2143125" cy="1882477"/>
          </a:xfrm>
          <a:prstGeom prst="flowChartPredefinedProcess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043608" y="76470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B050"/>
                </a:solidFill>
                <a:latin typeface="Algerian" pitchFamily="82" charset="0"/>
              </a:rPr>
              <a:t>MY COUNTRY                          FRANCE</a:t>
            </a:r>
            <a:endParaRPr lang="fr-FR" sz="32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4800" y="2069560"/>
            <a:ext cx="8299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FF0000"/>
                </a:solidFill>
                <a:latin typeface="Algerian" pitchFamily="82" charset="0"/>
              </a:rPr>
              <a:t>My</a:t>
            </a:r>
            <a:r>
              <a:rPr lang="fr-FR" sz="3200" dirty="0" smtClean="0">
                <a:solidFill>
                  <a:srgbClr val="FF0000"/>
                </a:solidFill>
                <a:latin typeface="Algerian" pitchFamily="82" charset="0"/>
              </a:rPr>
              <a:t> city                             la ville du bois</a:t>
            </a:r>
            <a:endParaRPr lang="fr-FR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9700" name="AutoShape 4" descr="Résultat de recherche d'images pour &quot;la ville du bois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9702" name="Picture 6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7590" y="2211178"/>
            <a:ext cx="2667000" cy="1152128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539552" y="388804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latin typeface="Algerian" pitchFamily="82" charset="0"/>
              </a:rPr>
              <a:t>  </a:t>
            </a:r>
            <a:r>
              <a:rPr lang="fr-FR" sz="3200" dirty="0" err="1" smtClean="0">
                <a:solidFill>
                  <a:srgbClr val="0070C0"/>
                </a:solidFill>
                <a:latin typeface="Algerian" pitchFamily="82" charset="0"/>
              </a:rPr>
              <a:t>My</a:t>
            </a:r>
            <a:r>
              <a:rPr lang="fr-FR" sz="32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Algerian" pitchFamily="82" charset="0"/>
              </a:rPr>
              <a:t>school</a:t>
            </a:r>
            <a:r>
              <a:rPr lang="fr-FR" sz="3200" dirty="0" smtClean="0">
                <a:solidFill>
                  <a:srgbClr val="0070C0"/>
                </a:solidFill>
                <a:latin typeface="Algerian" pitchFamily="82" charset="0"/>
              </a:rPr>
              <a:t>                                         I.S.C.</a:t>
            </a:r>
            <a:endParaRPr lang="fr-FR" sz="3200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29704" name="Picture 8" descr="Résultat de recherche d'images pour &quot;la ville du bois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9236" y="3698751"/>
            <a:ext cx="2571750" cy="1296144"/>
          </a:xfrm>
          <a:prstGeom prst="rect">
            <a:avLst/>
          </a:prstGeom>
          <a:noFill/>
        </p:spPr>
      </p:pic>
      <p:sp>
        <p:nvSpPr>
          <p:cNvPr id="29706" name="AutoShape 10" descr="Résultat de recherche d'images pour &quot;GIF eleves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9708" name="Picture 12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2554" y="4348311"/>
            <a:ext cx="1688375" cy="1340768"/>
          </a:xfrm>
          <a:prstGeom prst="rect">
            <a:avLst/>
          </a:prstGeom>
          <a:noFill/>
        </p:spPr>
      </p:pic>
      <p:pic>
        <p:nvPicPr>
          <p:cNvPr id="29712" name="Picture 16" descr="objects_53.gif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716" y="4490318"/>
            <a:ext cx="1209675" cy="89535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-57150" y="5858999"/>
            <a:ext cx="9021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My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Erasmus + </a:t>
            </a:r>
            <a:r>
              <a:rPr lang="fr-FR" sz="28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travel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         to HKS in </a:t>
            </a:r>
            <a:r>
              <a:rPr lang="fr-FR" sz="28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Maulburg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, Germany  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5870234"/>
            <a:ext cx="779568" cy="5186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6381079"/>
            <a:ext cx="382382" cy="382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1119</TotalTime>
  <Words>356</Words>
  <Application>Microsoft Office PowerPoint</Application>
  <PresentationFormat>Affichage à l'écran (4:3)</PresentationFormat>
  <Paragraphs>103</Paragraphs>
  <Slides>16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30" baseType="lpstr">
      <vt:lpstr>Aharoni</vt:lpstr>
      <vt:lpstr>Algerian</vt:lpstr>
      <vt:lpstr>Arial</vt:lpstr>
      <vt:lpstr>Arial Black</vt:lpstr>
      <vt:lpstr>Baskerville Old Face</vt:lpstr>
      <vt:lpstr>Bauhaus 93</vt:lpstr>
      <vt:lpstr>Berlin Sans FB</vt:lpstr>
      <vt:lpstr>Calibri</vt:lpstr>
      <vt:lpstr>Century Schoolbook</vt:lpstr>
      <vt:lpstr>Engravers MT</vt:lpstr>
      <vt:lpstr>Forte</vt:lpstr>
      <vt:lpstr>Wingdings</vt:lpstr>
      <vt:lpstr>Wingdings 2</vt:lpstr>
      <vt:lpstr>Oriel</vt:lpstr>
      <vt:lpstr>Présentation PowerPoint</vt:lpstr>
      <vt:lpstr>Once upon a time: respect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claire meli</dc:creator>
  <cp:lastModifiedBy>Utilisateur</cp:lastModifiedBy>
  <cp:revision>219</cp:revision>
  <cp:lastPrinted>2016-11-07T00:53:57Z</cp:lastPrinted>
  <dcterms:created xsi:type="dcterms:W3CDTF">2016-09-21T21:49:53Z</dcterms:created>
  <dcterms:modified xsi:type="dcterms:W3CDTF">2016-11-07T00:59:42Z</dcterms:modified>
</cp:coreProperties>
</file>