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2"/>
  </p:notesMasterIdLst>
  <p:sldIdLst>
    <p:sldId id="288" r:id="rId2"/>
    <p:sldId id="273" r:id="rId3"/>
    <p:sldId id="304" r:id="rId4"/>
    <p:sldId id="302" r:id="rId5"/>
    <p:sldId id="305" r:id="rId6"/>
    <p:sldId id="274" r:id="rId7"/>
    <p:sldId id="256" r:id="rId8"/>
    <p:sldId id="275" r:id="rId9"/>
    <p:sldId id="257" r:id="rId10"/>
    <p:sldId id="259" r:id="rId11"/>
    <p:sldId id="260" r:id="rId12"/>
    <p:sldId id="261" r:id="rId13"/>
    <p:sldId id="262" r:id="rId14"/>
    <p:sldId id="289" r:id="rId15"/>
    <p:sldId id="293" r:id="rId16"/>
    <p:sldId id="263" r:id="rId17"/>
    <p:sldId id="294" r:id="rId18"/>
    <p:sldId id="264" r:id="rId19"/>
    <p:sldId id="265" r:id="rId20"/>
    <p:sldId id="296" r:id="rId21"/>
    <p:sldId id="281" r:id="rId22"/>
    <p:sldId id="280" r:id="rId23"/>
    <p:sldId id="282" r:id="rId24"/>
    <p:sldId id="283" r:id="rId25"/>
    <p:sldId id="297" r:id="rId26"/>
    <p:sldId id="269" r:id="rId27"/>
    <p:sldId id="270" r:id="rId28"/>
    <p:sldId id="290" r:id="rId29"/>
    <p:sldId id="276" r:id="rId30"/>
    <p:sldId id="277" r:id="rId31"/>
    <p:sldId id="298" r:id="rId32"/>
    <p:sldId id="279" r:id="rId33"/>
    <p:sldId id="299" r:id="rId34"/>
    <p:sldId id="284" r:id="rId35"/>
    <p:sldId id="286" r:id="rId36"/>
    <p:sldId id="287" r:id="rId37"/>
    <p:sldId id="300" r:id="rId38"/>
    <p:sldId id="301" r:id="rId39"/>
    <p:sldId id="303" r:id="rId40"/>
    <p:sldId id="306" r:id="rId41"/>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snapToGrid="0">
      <p:cViewPr varScale="1">
        <p:scale>
          <a:sx n="87" d="100"/>
          <a:sy n="87" d="100"/>
        </p:scale>
        <p:origin x="1326"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4438C-7641-411F-AB89-F315AB8C50D9}" type="datetimeFigureOut">
              <a:rPr lang="fr-FR" smtClean="0"/>
              <a:pPr/>
              <a:t>15/11/2017</a:t>
            </a:fld>
            <a:endParaRPr lang="fr-FR"/>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7E036-67F4-444B-A000-375728CFE211}" type="slidenum">
              <a:rPr lang="fr-FR" smtClean="0"/>
              <a:pPr/>
              <a:t>‹N°›</a:t>
            </a:fld>
            <a:endParaRPr lang="fr-FR"/>
          </a:p>
        </p:txBody>
      </p:sp>
    </p:spTree>
    <p:extLst>
      <p:ext uri="{BB962C8B-B14F-4D97-AF65-F5344CB8AC3E}">
        <p14:creationId xmlns:p14="http://schemas.microsoft.com/office/powerpoint/2010/main" val="156129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0150" y="1143000"/>
            <a:ext cx="44577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337E036-67F4-444B-A000-375728CFE211}" type="slidenum">
              <a:rPr lang="fr-FR" smtClean="0"/>
              <a:pPr/>
              <a:t>6</a:t>
            </a:fld>
            <a:endParaRPr lang="fr-FR"/>
          </a:p>
        </p:txBody>
      </p:sp>
    </p:spTree>
    <p:extLst>
      <p:ext uri="{BB962C8B-B14F-4D97-AF65-F5344CB8AC3E}">
        <p14:creationId xmlns:p14="http://schemas.microsoft.com/office/powerpoint/2010/main" val="91854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366053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1882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378633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199444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418222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81492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390569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88970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227300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354067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B3FD145-C562-4365-A456-F835F6132C9B}" type="datetimeFigureOut">
              <a:rPr lang="fr-FR" smtClean="0"/>
              <a:pPr/>
              <a:t>15/11/2017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0FF8CB-B0A1-4A97-B0B9-CE7A990C767A}" type="slidenum">
              <a:rPr lang="fr-FR" smtClean="0"/>
              <a:pPr/>
              <a:t>‹N°›</a:t>
            </a:fld>
            <a:endParaRPr lang="fr-FR"/>
          </a:p>
        </p:txBody>
      </p:sp>
    </p:spTree>
    <p:extLst>
      <p:ext uri="{BB962C8B-B14F-4D97-AF65-F5344CB8AC3E}">
        <p14:creationId xmlns:p14="http://schemas.microsoft.com/office/powerpoint/2010/main" val="9852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FD145-C562-4365-A456-F835F6132C9B}" type="datetimeFigureOut">
              <a:rPr lang="fr-FR" smtClean="0"/>
              <a:pPr/>
              <a:t>15/11/2017</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FF8CB-B0A1-4A97-B0B9-CE7A990C767A}" type="slidenum">
              <a:rPr lang="fr-FR" smtClean="0"/>
              <a:pPr/>
              <a:t>‹N°›</a:t>
            </a:fld>
            <a:endParaRPr lang="fr-FR"/>
          </a:p>
        </p:txBody>
      </p:sp>
    </p:spTree>
    <p:extLst>
      <p:ext uri="{BB962C8B-B14F-4D97-AF65-F5344CB8AC3E}">
        <p14:creationId xmlns:p14="http://schemas.microsoft.com/office/powerpoint/2010/main" val="6204751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3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3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6.jpeg"/><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9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screen">
            <a:extLst>
              <a:ext uri="{28A0092B-C50C-407E-A947-70E740481C1C}">
                <a14:useLocalDpi xmlns:a14="http://schemas.microsoft.com/office/drawing/2010/main"/>
              </a:ext>
            </a:extLst>
          </a:blip>
          <a:stretch>
            <a:fillRect/>
          </a:stretch>
        </p:blipFill>
        <p:spPr>
          <a:xfrm>
            <a:off x="7537589" y="854839"/>
            <a:ext cx="1538010" cy="439063"/>
          </a:xfrm>
          <a:prstGeom prst="rect">
            <a:avLst/>
          </a:prstGeom>
        </p:spPr>
      </p:pic>
      <p:pic>
        <p:nvPicPr>
          <p:cNvPr id="6" name="Image 5"/>
          <p:cNvPicPr/>
          <p:nvPr/>
        </p:nvPicPr>
        <p:blipFill>
          <a:blip r:embed="rId3" cstate="screen">
            <a:extLst>
              <a:ext uri="{28A0092B-C50C-407E-A947-70E740481C1C}">
                <a14:useLocalDpi xmlns:a14="http://schemas.microsoft.com/office/drawing/2010/main"/>
              </a:ext>
            </a:extLst>
          </a:blip>
          <a:stretch>
            <a:fillRect/>
          </a:stretch>
        </p:blipFill>
        <p:spPr>
          <a:xfrm>
            <a:off x="2534706" y="3485840"/>
            <a:ext cx="554633" cy="487561"/>
          </a:xfrm>
          <a:prstGeom prst="rect">
            <a:avLst/>
          </a:prstGeom>
        </p:spPr>
      </p:pic>
      <p:sp>
        <p:nvSpPr>
          <p:cNvPr id="7" name="Titre 6"/>
          <p:cNvSpPr>
            <a:spLocks noGrp="1"/>
          </p:cNvSpPr>
          <p:nvPr>
            <p:ph type="ctrTitle"/>
          </p:nvPr>
        </p:nvSpPr>
        <p:spPr>
          <a:xfrm>
            <a:off x="1505727" y="2430223"/>
            <a:ext cx="7444877" cy="1608663"/>
          </a:xfrm>
        </p:spPr>
        <p:txBody>
          <a:bodyPr>
            <a:normAutofit fontScale="90000"/>
          </a:bodyPr>
          <a:lstStyle/>
          <a:p>
            <a:r>
              <a:rPr lang="en-GB" sz="2700" b="1" dirty="0" err="1" smtClean="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Projet</a:t>
            </a:r>
            <a:r>
              <a:rPr lang="en-GB" sz="2700" b="1" dirty="0" smtClean="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ERASMUS</a:t>
            </a:r>
            <a:r>
              <a:rPr lang="en-GB" sz="2700"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700" b="1" dirty="0" smtClean="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KA1 </a:t>
            </a:r>
            <a:r>
              <a:rPr lang="en-GB" sz="2700"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2700"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2700" b="1" dirty="0" err="1">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Mobilité</a:t>
            </a:r>
            <a:r>
              <a:rPr lang="en-GB" sz="2700"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du personnel  à des fins </a:t>
            </a:r>
            <a:r>
              <a:rPr lang="en-GB" sz="2700" b="1" dirty="0" err="1">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d’éducation</a:t>
            </a:r>
            <a:r>
              <a:rPr lang="en-GB" sz="2700"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et de formation</a:t>
            </a:r>
            <a:br>
              <a:rPr lang="en-GB" sz="2700"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r-FR" sz="2700" dirty="0">
                <a:solidFill>
                  <a:schemeClr val="bg2">
                    <a:lumMod val="50000"/>
                  </a:schemeClr>
                </a:solidFill>
              </a:rPr>
              <a:t/>
            </a:r>
            <a:br>
              <a:rPr lang="fr-FR" sz="2700" dirty="0">
                <a:solidFill>
                  <a:schemeClr val="bg2">
                    <a:lumMod val="50000"/>
                  </a:schemeClr>
                </a:solidFill>
              </a:rPr>
            </a:br>
            <a:r>
              <a:rPr lang="fr-FR" sz="1625" dirty="0">
                <a:solidFill>
                  <a:schemeClr val="bg2">
                    <a:lumMod val="50000"/>
                  </a:schemeClr>
                </a:solidFill>
              </a:rPr>
              <a:t/>
            </a:r>
            <a:br>
              <a:rPr lang="fr-FR" sz="1625" dirty="0">
                <a:solidFill>
                  <a:schemeClr val="bg2">
                    <a:lumMod val="50000"/>
                  </a:schemeClr>
                </a:solidFill>
              </a:rPr>
            </a:br>
            <a:r>
              <a:rPr lang="en-GB" sz="1788" b="1" dirty="0" err="1">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Ecole</a:t>
            </a: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788" b="1" dirty="0" err="1">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d’accueil</a:t>
            </a: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 IC “</a:t>
            </a:r>
            <a:r>
              <a:rPr lang="en-GB" sz="1788" b="1" i="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J. Stella”</a:t>
            </a: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788" b="1" dirty="0" err="1">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Muro</a:t>
            </a: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788" b="1" dirty="0" err="1">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Lucano</a:t>
            </a: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GB" sz="1788" b="1" i="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 Deledda</a:t>
            </a: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Dpt. </a:t>
            </a:r>
            <a:r>
              <a:rPr lang="en-GB" sz="1788" b="1" dirty="0" err="1">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Pescopagano</a:t>
            </a: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Italy </a:t>
            </a:r>
            <a:b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r-FR"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Ecole d’envoi  : </a:t>
            </a:r>
            <a:r>
              <a:rPr lang="fr-FR" sz="1788" b="1" i="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ISC </a:t>
            </a:r>
            <a:r>
              <a:rPr lang="fr-FR" sz="1788"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 Ville du Bois, France</a:t>
            </a:r>
            <a:endParaRPr lang="fr-FR" sz="1788" dirty="0">
              <a:solidFill>
                <a:schemeClr val="bg2">
                  <a:lumMod val="50000"/>
                </a:schemeClr>
              </a:solidFill>
            </a:endParaRPr>
          </a:p>
        </p:txBody>
      </p:sp>
      <p:pic>
        <p:nvPicPr>
          <p:cNvPr id="8" name="Image 7"/>
          <p:cNvPicPr/>
          <p:nvPr/>
        </p:nvPicPr>
        <p:blipFill>
          <a:blip r:embed="rId4" cstate="screen">
            <a:extLst>
              <a:ext uri="{28A0092B-C50C-407E-A947-70E740481C1C}">
                <a14:useLocalDpi xmlns:a14="http://schemas.microsoft.com/office/drawing/2010/main"/>
              </a:ext>
            </a:extLst>
          </a:blip>
          <a:stretch>
            <a:fillRect/>
          </a:stretch>
        </p:blipFill>
        <p:spPr>
          <a:xfrm>
            <a:off x="5123173" y="3303912"/>
            <a:ext cx="209987" cy="209987"/>
          </a:xfrm>
          <a:prstGeom prst="rect">
            <a:avLst/>
          </a:prstGeom>
        </p:spPr>
      </p:pic>
      <p:pic>
        <p:nvPicPr>
          <p:cNvPr id="9" name="Image 8"/>
          <p:cNvPicPr/>
          <p:nvPr/>
        </p:nvPicPr>
        <p:blipFill>
          <a:blip r:embed="rId5" cstate="screen">
            <a:extLst>
              <a:ext uri="{28A0092B-C50C-407E-A947-70E740481C1C}">
                <a14:useLocalDpi xmlns:a14="http://schemas.microsoft.com/office/drawing/2010/main"/>
              </a:ext>
            </a:extLst>
          </a:blip>
          <a:stretch>
            <a:fillRect/>
          </a:stretch>
        </p:blipFill>
        <p:spPr>
          <a:xfrm>
            <a:off x="4909059" y="3303913"/>
            <a:ext cx="214114" cy="214114"/>
          </a:xfrm>
          <a:prstGeom prst="rect">
            <a:avLst/>
          </a:prstGeom>
        </p:spPr>
      </p:pic>
      <p:sp>
        <p:nvSpPr>
          <p:cNvPr id="11" name="ZoneTexte 10"/>
          <p:cNvSpPr txBox="1"/>
          <p:nvPr/>
        </p:nvSpPr>
        <p:spPr>
          <a:xfrm>
            <a:off x="0" y="4926851"/>
            <a:ext cx="9906000" cy="1081065"/>
          </a:xfrm>
          <a:prstGeom prst="rect">
            <a:avLst/>
          </a:prstGeom>
          <a:noFill/>
        </p:spPr>
        <p:txBody>
          <a:bodyPr wrap="square" rtlCol="0">
            <a:spAutoFit/>
          </a:bodyPr>
          <a:lstStyle/>
          <a:p>
            <a:pPr algn="ctr"/>
            <a:r>
              <a:rPr lang="en-GB" sz="1625"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625"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fr-FR" sz="1625" b="1"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2400" b="1" i="1" dirty="0">
                <a:solidFill>
                  <a:schemeClr val="bg2">
                    <a:lumMod val="50000"/>
                  </a:schemeClr>
                </a:solidFill>
              </a:rPr>
              <a:t>Observation de </a:t>
            </a:r>
            <a:r>
              <a:rPr lang="en-GB" sz="2400" b="1" i="1" dirty="0" err="1">
                <a:solidFill>
                  <a:schemeClr val="bg2">
                    <a:lumMod val="50000"/>
                  </a:schemeClr>
                </a:solidFill>
              </a:rPr>
              <a:t>bonnes</a:t>
            </a:r>
            <a:r>
              <a:rPr lang="en-GB" sz="2400" b="1" i="1" dirty="0">
                <a:solidFill>
                  <a:schemeClr val="bg2">
                    <a:lumMod val="50000"/>
                  </a:schemeClr>
                </a:solidFill>
              </a:rPr>
              <a:t> </a:t>
            </a:r>
            <a:r>
              <a:rPr lang="en-GB" sz="2400" b="1" i="1" dirty="0" err="1">
                <a:solidFill>
                  <a:schemeClr val="bg2">
                    <a:lumMod val="50000"/>
                  </a:schemeClr>
                </a:solidFill>
              </a:rPr>
              <a:t>pratiques</a:t>
            </a:r>
            <a:r>
              <a:rPr lang="en-GB" sz="2400" b="1" i="1" dirty="0">
                <a:solidFill>
                  <a:schemeClr val="bg2">
                    <a:lumMod val="50000"/>
                  </a:schemeClr>
                </a:solidFill>
              </a:rPr>
              <a:t> </a:t>
            </a:r>
            <a:r>
              <a:rPr lang="en-GB" sz="2400" b="1" i="1" dirty="0" err="1">
                <a:solidFill>
                  <a:schemeClr val="bg2">
                    <a:lumMod val="50000"/>
                  </a:schemeClr>
                </a:solidFill>
              </a:rPr>
              <a:t>dans</a:t>
            </a:r>
            <a:r>
              <a:rPr lang="en-GB" sz="2400" b="1" i="1" dirty="0">
                <a:solidFill>
                  <a:schemeClr val="bg2">
                    <a:lumMod val="50000"/>
                  </a:schemeClr>
                </a:solidFill>
              </a:rPr>
              <a:t> </a:t>
            </a:r>
            <a:r>
              <a:rPr lang="en-GB" sz="2400" b="1" i="1" dirty="0" smtClean="0">
                <a:solidFill>
                  <a:schemeClr val="bg2">
                    <a:lumMod val="50000"/>
                  </a:schemeClr>
                </a:solidFill>
              </a:rPr>
              <a:t>les </a:t>
            </a:r>
            <a:r>
              <a:rPr lang="en-GB" sz="2400" b="1" i="1" dirty="0" err="1">
                <a:solidFill>
                  <a:schemeClr val="bg2">
                    <a:lumMod val="50000"/>
                  </a:schemeClr>
                </a:solidFill>
              </a:rPr>
              <a:t>mobilités</a:t>
            </a:r>
            <a:r>
              <a:rPr lang="en-GB" sz="2400" b="1" i="1" dirty="0">
                <a:solidFill>
                  <a:schemeClr val="bg2">
                    <a:lumMod val="50000"/>
                  </a:schemeClr>
                </a:solidFill>
              </a:rPr>
              <a:t> </a:t>
            </a:r>
            <a:r>
              <a:rPr lang="en-GB" sz="2400" b="1" i="1" dirty="0" err="1">
                <a:solidFill>
                  <a:schemeClr val="bg2">
                    <a:lumMod val="50000"/>
                  </a:schemeClr>
                </a:solidFill>
              </a:rPr>
              <a:t>européennes</a:t>
            </a:r>
            <a:endParaRPr lang="en-GB" sz="2400" b="1" i="1" dirty="0">
              <a:solidFill>
                <a:schemeClr val="bg2">
                  <a:lumMod val="50000"/>
                </a:schemeClr>
              </a:solidFill>
            </a:endParaRPr>
          </a:p>
          <a:p>
            <a:pPr algn="ctr"/>
            <a:r>
              <a:rPr lang="en-GB" sz="2400" b="1" dirty="0">
                <a:solidFill>
                  <a:schemeClr val="bg2">
                    <a:lumMod val="50000"/>
                  </a:schemeClr>
                </a:solidFill>
              </a:rPr>
              <a:t>20-26/11/2016</a:t>
            </a:r>
            <a:endParaRPr lang="fr-FR" sz="2400" dirty="0">
              <a:solidFill>
                <a:schemeClr val="bg2">
                  <a:lumMod val="50000"/>
                </a:schemeClr>
              </a:solidFill>
            </a:endParaRPr>
          </a:p>
        </p:txBody>
      </p:sp>
      <p:pic>
        <p:nvPicPr>
          <p:cNvPr id="13" name="Image 12"/>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26100" y="2506720"/>
            <a:ext cx="771843" cy="479478"/>
          </a:xfrm>
          <a:prstGeom prst="rect">
            <a:avLst/>
          </a:prstGeom>
          <a:noFill/>
        </p:spPr>
      </p:pic>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874" y="534262"/>
            <a:ext cx="1211709" cy="759640"/>
          </a:xfrm>
          <a:prstGeom prst="rect">
            <a:avLst/>
          </a:prstGeom>
        </p:spPr>
      </p:pic>
    </p:spTree>
    <p:extLst>
      <p:ext uri="{BB962C8B-B14F-4D97-AF65-F5344CB8AC3E}">
        <p14:creationId xmlns:p14="http://schemas.microsoft.com/office/powerpoint/2010/main" val="2324490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781" y="0"/>
            <a:ext cx="9586740" cy="2016622"/>
          </a:xfrm>
        </p:spPr>
        <p:txBody>
          <a:bodyPr>
            <a:normAutofit fontScale="90000"/>
          </a:bodyPr>
          <a:lstStyle/>
          <a:p>
            <a:pPr algn="ctr"/>
            <a:r>
              <a:rPr lang="fr-FR" sz="4900" dirty="0" smtClean="0">
                <a:solidFill>
                  <a:schemeClr val="bg2">
                    <a:lumMod val="50000"/>
                  </a:schemeClr>
                </a:solidFill>
              </a:rPr>
              <a:t>Présentation de classes inclusives</a:t>
            </a:r>
            <a:br>
              <a:rPr lang="fr-FR" sz="4900" dirty="0" smtClean="0">
                <a:solidFill>
                  <a:schemeClr val="bg2">
                    <a:lumMod val="50000"/>
                  </a:schemeClr>
                </a:solidFill>
              </a:rPr>
            </a:br>
            <a:r>
              <a:rPr lang="fr-FR" dirty="0" smtClean="0">
                <a:solidFill>
                  <a:schemeClr val="bg2">
                    <a:lumMod val="50000"/>
                  </a:schemeClr>
                </a:solidFill>
              </a:rPr>
              <a:t/>
            </a:r>
            <a:br>
              <a:rPr lang="fr-FR" dirty="0" smtClean="0">
                <a:solidFill>
                  <a:schemeClr val="bg2">
                    <a:lumMod val="50000"/>
                  </a:schemeClr>
                </a:solidFill>
              </a:rPr>
            </a:br>
            <a:r>
              <a:rPr lang="fr-FR" sz="2519" dirty="0">
                <a:solidFill>
                  <a:schemeClr val="bg2">
                    <a:lumMod val="50000"/>
                  </a:schemeClr>
                </a:solidFill>
              </a:rPr>
              <a:t>Département «G. Pascoli» -  Mme </a:t>
            </a:r>
            <a:r>
              <a:rPr lang="fr-FR" sz="2519" dirty="0" err="1">
                <a:solidFill>
                  <a:schemeClr val="bg2">
                    <a:lumMod val="50000"/>
                  </a:schemeClr>
                </a:solidFill>
              </a:rPr>
              <a:t>Suozzo</a:t>
            </a:r>
            <a:r>
              <a:rPr lang="fr-FR" sz="2519" dirty="0">
                <a:solidFill>
                  <a:schemeClr val="bg2">
                    <a:lumMod val="50000"/>
                  </a:schemeClr>
                </a:solidFill>
              </a:rPr>
              <a:t> (Professeure spécialisée) </a:t>
            </a:r>
            <a:br>
              <a:rPr lang="fr-FR" sz="2519" dirty="0">
                <a:solidFill>
                  <a:schemeClr val="bg2">
                    <a:lumMod val="50000"/>
                  </a:schemeClr>
                </a:solidFill>
              </a:rPr>
            </a:br>
            <a:r>
              <a:rPr lang="fr-FR" sz="2519" dirty="0">
                <a:solidFill>
                  <a:schemeClr val="bg2">
                    <a:lumMod val="50000"/>
                  </a:schemeClr>
                </a:solidFill>
              </a:rPr>
              <a:t>Classe II 1 élève à Besoins Educatifs Particuliers</a:t>
            </a:r>
            <a:endParaRPr lang="fr-FR" sz="2519" dirty="0">
              <a:solidFill>
                <a:srgbClr val="FF0000"/>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74286" y="2078076"/>
            <a:ext cx="2730000" cy="2047500"/>
          </a:xfr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4286" y="4115348"/>
            <a:ext cx="2729999" cy="2047500"/>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58" y="2078076"/>
            <a:ext cx="2730000" cy="2047500"/>
          </a:xfrm>
          <a:prstGeom prst="rect">
            <a:avLst/>
          </a:prstGeom>
        </p:spPr>
      </p:pic>
      <p:pic>
        <p:nvPicPr>
          <p:cNvPr id="8" name="Imag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7060" y="4115348"/>
            <a:ext cx="2729999" cy="2047500"/>
          </a:xfrm>
          <a:prstGeom prst="rect">
            <a:avLst/>
          </a:prstGeom>
        </p:spPr>
      </p:pic>
    </p:spTree>
    <p:extLst>
      <p:ext uri="{BB962C8B-B14F-4D97-AF65-F5344CB8AC3E}">
        <p14:creationId xmlns:p14="http://schemas.microsoft.com/office/powerpoint/2010/main" val="2752986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bg2">
                    <a:lumMod val="50000"/>
                  </a:schemeClr>
                </a:solidFill>
              </a:rPr>
              <a:t>Des  classes inclusives accueillantes </a:t>
            </a:r>
            <a:endParaRPr lang="fr-FR"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81829" y="1730597"/>
            <a:ext cx="3515701" cy="2636775"/>
          </a:xfrm>
        </p:spPr>
      </p:pic>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l="381" t="23173"/>
          <a:stretch/>
        </p:blipFill>
        <p:spPr>
          <a:xfrm>
            <a:off x="3446214" y="4514313"/>
            <a:ext cx="2719615" cy="1573045"/>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4989" y="1873064"/>
            <a:ext cx="3325745" cy="2494308"/>
          </a:xfrm>
          <a:prstGeom prst="rect">
            <a:avLst/>
          </a:prstGeom>
        </p:spPr>
      </p:pic>
    </p:spTree>
    <p:extLst>
      <p:ext uri="{BB962C8B-B14F-4D97-AF65-F5344CB8AC3E}">
        <p14:creationId xmlns:p14="http://schemas.microsoft.com/office/powerpoint/2010/main" val="1890442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414" y="220337"/>
            <a:ext cx="9721008" cy="1796285"/>
          </a:xfrm>
        </p:spPr>
        <p:txBody>
          <a:bodyPr>
            <a:normAutofit fontScale="90000"/>
          </a:bodyPr>
          <a:lstStyle/>
          <a:p>
            <a:pPr algn="ctr"/>
            <a:r>
              <a:rPr lang="fr-FR" sz="4900" dirty="0" smtClean="0">
                <a:solidFill>
                  <a:schemeClr val="bg2">
                    <a:lumMod val="50000"/>
                  </a:schemeClr>
                </a:solidFill>
              </a:rPr>
              <a:t>Des classes inclusives de petite taille </a:t>
            </a:r>
            <a:br>
              <a:rPr lang="fr-FR" sz="4900" dirty="0" smtClean="0">
                <a:solidFill>
                  <a:schemeClr val="bg2">
                    <a:lumMod val="50000"/>
                  </a:schemeClr>
                </a:solidFill>
              </a:rPr>
            </a:br>
            <a:r>
              <a:rPr lang="fr-FR" sz="4900" dirty="0" smtClean="0">
                <a:solidFill>
                  <a:schemeClr val="bg2">
                    <a:lumMod val="50000"/>
                  </a:schemeClr>
                </a:solidFill>
              </a:rPr>
              <a:t>(12-14 élèves)</a:t>
            </a:r>
            <a:r>
              <a:rPr lang="fr-FR" dirty="0" smtClean="0">
                <a:solidFill>
                  <a:schemeClr val="bg2">
                    <a:lumMod val="50000"/>
                  </a:schemeClr>
                </a:solidFill>
              </a:rPr>
              <a:t/>
            </a:r>
            <a:br>
              <a:rPr lang="fr-FR" dirty="0" smtClean="0">
                <a:solidFill>
                  <a:schemeClr val="bg2">
                    <a:lumMod val="50000"/>
                  </a:schemeClr>
                </a:solidFill>
              </a:rPr>
            </a:br>
            <a:r>
              <a:rPr lang="fr-FR" sz="2519" dirty="0">
                <a:solidFill>
                  <a:schemeClr val="bg2">
                    <a:lumMod val="50000"/>
                  </a:schemeClr>
                </a:solidFill>
              </a:rPr>
              <a:t>Département «G. Pascoli»– Classe I avec 2 élèves à Besoins Educatifs Particuliers </a:t>
            </a:r>
            <a:endParaRPr lang="fr-FR" sz="2519"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78107" y="4054257"/>
            <a:ext cx="2730000" cy="2047500"/>
          </a:xfrm>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3845" y="2006757"/>
            <a:ext cx="2729999" cy="2047500"/>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8107" y="2006757"/>
            <a:ext cx="2730000" cy="2047500"/>
          </a:xfrm>
          <a:prstGeom prst="rect">
            <a:avLst/>
          </a:prstGeom>
        </p:spPr>
      </p:pic>
      <p:pic>
        <p:nvPicPr>
          <p:cNvPr id="3" name="Image 2"/>
          <p:cNvPicPr>
            <a:picLocks noChangeAspect="1"/>
          </p:cNvPicPr>
          <p:nvPr/>
        </p:nvPicPr>
        <p:blipFill rotWithShape="1">
          <a:blip r:embed="rId5" cstate="screen">
            <a:extLst>
              <a:ext uri="{28A0092B-C50C-407E-A947-70E740481C1C}">
                <a14:useLocalDpi xmlns:a14="http://schemas.microsoft.com/office/drawing/2010/main"/>
              </a:ext>
            </a:extLst>
          </a:blip>
          <a:srcRect l="21397" t="6377" r="10034" b="-1275"/>
          <a:stretch/>
        </p:blipFill>
        <p:spPr>
          <a:xfrm>
            <a:off x="5592641" y="4054257"/>
            <a:ext cx="2632408" cy="2047500"/>
          </a:xfrm>
          <a:prstGeom prst="rect">
            <a:avLst/>
          </a:prstGeom>
        </p:spPr>
      </p:pic>
    </p:spTree>
    <p:extLst>
      <p:ext uri="{BB962C8B-B14F-4D97-AF65-F5344CB8AC3E}">
        <p14:creationId xmlns:p14="http://schemas.microsoft.com/office/powerpoint/2010/main" val="3732054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367" y="11016"/>
            <a:ext cx="9553886" cy="1913339"/>
          </a:xfrm>
        </p:spPr>
        <p:txBody>
          <a:bodyPr>
            <a:normAutofit/>
          </a:bodyPr>
          <a:lstStyle/>
          <a:p>
            <a:pPr algn="ctr"/>
            <a:r>
              <a:rPr lang="fr-FR" dirty="0" smtClean="0">
                <a:solidFill>
                  <a:schemeClr val="bg2">
                    <a:lumMod val="50000"/>
                  </a:schemeClr>
                </a:solidFill>
              </a:rPr>
              <a:t>Des classes  inclusives actives</a:t>
            </a:r>
            <a:br>
              <a:rPr lang="fr-FR" dirty="0" smtClean="0">
                <a:solidFill>
                  <a:schemeClr val="bg2">
                    <a:lumMod val="50000"/>
                  </a:schemeClr>
                </a:solidFill>
              </a:rPr>
            </a:br>
            <a:r>
              <a:rPr lang="fr-FR" dirty="0" smtClean="0">
                <a:solidFill>
                  <a:schemeClr val="bg2">
                    <a:lumMod val="50000"/>
                  </a:schemeClr>
                </a:solidFill>
              </a:rPr>
              <a:t/>
            </a:r>
            <a:br>
              <a:rPr lang="fr-FR" dirty="0" smtClean="0">
                <a:solidFill>
                  <a:schemeClr val="bg2">
                    <a:lumMod val="50000"/>
                  </a:schemeClr>
                </a:solidFill>
              </a:rPr>
            </a:br>
            <a:r>
              <a:rPr lang="fr-FR" sz="2600" dirty="0">
                <a:solidFill>
                  <a:schemeClr val="bg2">
                    <a:lumMod val="50000"/>
                  </a:schemeClr>
                </a:solidFill>
              </a:rPr>
              <a:t>Travail avec un tableau numérique interactif </a:t>
            </a:r>
            <a:endParaRPr lang="fr-FR" sz="2600"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04280" y="2144596"/>
            <a:ext cx="3697441" cy="27730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367" y="3747676"/>
            <a:ext cx="3120000" cy="234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3633" y="3747676"/>
            <a:ext cx="3120000" cy="234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27842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7"/>
            <a:ext cx="9906000" cy="1325563"/>
          </a:xfrm>
        </p:spPr>
        <p:txBody>
          <a:bodyPr>
            <a:normAutofit fontScale="90000"/>
          </a:bodyPr>
          <a:lstStyle/>
          <a:p>
            <a:pPr algn="ctr"/>
            <a:r>
              <a:rPr lang="fr-FR" sz="4900" dirty="0" smtClean="0">
                <a:solidFill>
                  <a:schemeClr val="bg2">
                    <a:lumMod val="50000"/>
                  </a:schemeClr>
                </a:solidFill>
              </a:rPr>
              <a:t>Des classes inclusives dès le plus jeune âge </a:t>
            </a:r>
            <a:r>
              <a:rPr lang="fr-FR" dirty="0" smtClean="0">
                <a:solidFill>
                  <a:schemeClr val="bg2">
                    <a:lumMod val="50000"/>
                  </a:schemeClr>
                </a:solidFill>
              </a:rPr>
              <a:t/>
            </a:r>
            <a:br>
              <a:rPr lang="fr-FR" dirty="0" smtClean="0">
                <a:solidFill>
                  <a:schemeClr val="bg2">
                    <a:lumMod val="50000"/>
                  </a:schemeClr>
                </a:solidFill>
              </a:rPr>
            </a:br>
            <a:r>
              <a:rPr lang="fr-FR" dirty="0" smtClean="0">
                <a:solidFill>
                  <a:schemeClr val="bg2">
                    <a:lumMod val="50000"/>
                  </a:schemeClr>
                </a:solidFill>
              </a:rPr>
              <a:t/>
            </a:r>
            <a:br>
              <a:rPr lang="fr-FR" dirty="0" smtClean="0">
                <a:solidFill>
                  <a:schemeClr val="bg2">
                    <a:lumMod val="50000"/>
                  </a:schemeClr>
                </a:solidFill>
              </a:rPr>
            </a:br>
            <a:r>
              <a:rPr lang="fr-FR" sz="2925" dirty="0" smtClean="0">
                <a:solidFill>
                  <a:schemeClr val="bg2">
                    <a:lumMod val="50000"/>
                  </a:schemeClr>
                </a:solidFill>
              </a:rPr>
              <a:t>L’école </a:t>
            </a:r>
            <a:r>
              <a:rPr lang="fr-FR" sz="2925" dirty="0">
                <a:solidFill>
                  <a:schemeClr val="bg2">
                    <a:lumMod val="50000"/>
                  </a:schemeClr>
                </a:solidFill>
              </a:rPr>
              <a:t>maternelle  du département </a:t>
            </a:r>
            <a:r>
              <a:rPr lang="fr-FR" sz="2925" dirty="0" err="1">
                <a:solidFill>
                  <a:schemeClr val="bg2">
                    <a:lumMod val="50000"/>
                  </a:schemeClr>
                </a:solidFill>
              </a:rPr>
              <a:t>Castelgrande</a:t>
            </a:r>
            <a:endParaRPr lang="fr-FR" sz="2925"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96025" y="2126258"/>
            <a:ext cx="4713950" cy="3535462"/>
          </a:xfrm>
        </p:spPr>
      </p:pic>
    </p:spTree>
    <p:extLst>
      <p:ext uri="{BB962C8B-B14F-4D97-AF65-F5344CB8AC3E}">
        <p14:creationId xmlns:p14="http://schemas.microsoft.com/office/powerpoint/2010/main" val="874098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5422"/>
            <a:ext cx="9906000" cy="1730881"/>
          </a:xfrm>
        </p:spPr>
        <p:txBody>
          <a:bodyPr>
            <a:noAutofit/>
          </a:bodyPr>
          <a:lstStyle/>
          <a:p>
            <a:pPr algn="ctr"/>
            <a:r>
              <a:rPr lang="fr-FR" dirty="0">
                <a:solidFill>
                  <a:schemeClr val="bg2">
                    <a:lumMod val="50000"/>
                  </a:schemeClr>
                </a:solidFill>
              </a:rPr>
              <a:t>Des classes </a:t>
            </a:r>
            <a:r>
              <a:rPr lang="fr-FR" dirty="0" smtClean="0">
                <a:solidFill>
                  <a:schemeClr val="bg2">
                    <a:lumMod val="50000"/>
                  </a:schemeClr>
                </a:solidFill>
              </a:rPr>
              <a:t>inclusives qui s’adaptent aux besoins des élèves</a:t>
            </a:r>
            <a:br>
              <a:rPr lang="fr-FR" dirty="0" smtClean="0">
                <a:solidFill>
                  <a:schemeClr val="bg2">
                    <a:lumMod val="50000"/>
                  </a:schemeClr>
                </a:solidFill>
              </a:rPr>
            </a:br>
            <a:r>
              <a:rPr lang="fr-FR" sz="2275" dirty="0">
                <a:solidFill>
                  <a:schemeClr val="bg2">
                    <a:lumMod val="50000"/>
                  </a:schemeClr>
                </a:solidFill>
              </a:rPr>
              <a:t/>
            </a:r>
            <a:br>
              <a:rPr lang="fr-FR" sz="2275" dirty="0">
                <a:solidFill>
                  <a:schemeClr val="bg2">
                    <a:lumMod val="50000"/>
                  </a:schemeClr>
                </a:solidFill>
              </a:rPr>
            </a:br>
            <a:r>
              <a:rPr lang="fr-FR" sz="2275" dirty="0">
                <a:solidFill>
                  <a:schemeClr val="bg2">
                    <a:lumMod val="50000"/>
                  </a:schemeClr>
                </a:solidFill>
              </a:rPr>
              <a:t>Classe II Ecole primaire. Département </a:t>
            </a:r>
            <a:r>
              <a:rPr lang="fr-FR" sz="2275" dirty="0" err="1">
                <a:solidFill>
                  <a:schemeClr val="bg2">
                    <a:lumMod val="50000"/>
                  </a:schemeClr>
                </a:solidFill>
              </a:rPr>
              <a:t>Muro</a:t>
            </a:r>
            <a:r>
              <a:rPr lang="fr-FR" sz="2275" dirty="0">
                <a:solidFill>
                  <a:schemeClr val="bg2">
                    <a:lumMod val="50000"/>
                  </a:schemeClr>
                </a:solidFill>
              </a:rPr>
              <a:t> </a:t>
            </a:r>
            <a:r>
              <a:rPr lang="fr-FR" sz="2275" dirty="0" err="1">
                <a:solidFill>
                  <a:schemeClr val="bg2">
                    <a:lumMod val="50000"/>
                  </a:schemeClr>
                </a:solidFill>
              </a:rPr>
              <a:t>Lucano</a:t>
            </a:r>
            <a:endParaRPr lang="fr-FR" sz="2275"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33460" y="2088675"/>
            <a:ext cx="6027385" cy="3387391"/>
          </a:xfrm>
          <a:prstGeom prst="rect">
            <a:avLst/>
          </a:prstGeom>
        </p:spPr>
      </p:pic>
      <p:sp>
        <p:nvSpPr>
          <p:cNvPr id="3" name="ZoneTexte 2"/>
          <p:cNvSpPr txBox="1"/>
          <p:nvPr/>
        </p:nvSpPr>
        <p:spPr>
          <a:xfrm>
            <a:off x="187976" y="5558439"/>
            <a:ext cx="9550935" cy="542584"/>
          </a:xfrm>
          <a:prstGeom prst="rect">
            <a:avLst/>
          </a:prstGeom>
          <a:noFill/>
        </p:spPr>
        <p:txBody>
          <a:bodyPr wrap="square" rtlCol="0">
            <a:spAutoFit/>
          </a:bodyPr>
          <a:lstStyle/>
          <a:p>
            <a:r>
              <a:rPr lang="fr-FR" sz="1463" b="1" dirty="0">
                <a:solidFill>
                  <a:schemeClr val="bg2">
                    <a:lumMod val="50000"/>
                  </a:schemeClr>
                </a:solidFill>
              </a:rPr>
              <a:t>Les outils et les méthodes en Braille sont conçus et adaptés pour compenser les déficiences visuelles importantes de l’élève. Il peut suivre ainsi le même cours que tous les élèves de sa classe. Les contenus pédagogiques sont </a:t>
            </a:r>
            <a:r>
              <a:rPr lang="fr-FR" sz="1463" b="1" dirty="0" err="1">
                <a:solidFill>
                  <a:schemeClr val="bg2">
                    <a:lumMod val="50000"/>
                  </a:schemeClr>
                </a:solidFill>
              </a:rPr>
              <a:t>identhiques</a:t>
            </a:r>
            <a:r>
              <a:rPr lang="fr-FR" sz="1463" b="1" dirty="0">
                <a:solidFill>
                  <a:schemeClr val="bg2">
                    <a:lumMod val="50000"/>
                  </a:schemeClr>
                </a:solidFill>
              </a:rPr>
              <a:t>.</a:t>
            </a:r>
            <a:endParaRPr lang="fr-FR" sz="1463" b="1" dirty="0"/>
          </a:p>
        </p:txBody>
      </p:sp>
    </p:spTree>
    <p:extLst>
      <p:ext uri="{BB962C8B-B14F-4D97-AF65-F5344CB8AC3E}">
        <p14:creationId xmlns:p14="http://schemas.microsoft.com/office/powerpoint/2010/main" val="2776897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7118"/>
            <a:ext cx="9906000" cy="2093740"/>
          </a:xfrm>
        </p:spPr>
        <p:txBody>
          <a:bodyPr>
            <a:noAutofit/>
          </a:bodyPr>
          <a:lstStyle/>
          <a:p>
            <a:pPr algn="ctr"/>
            <a:r>
              <a:rPr lang="fr-FR" sz="4000" dirty="0">
                <a:solidFill>
                  <a:schemeClr val="bg2">
                    <a:lumMod val="50000"/>
                  </a:schemeClr>
                </a:solidFill>
              </a:rPr>
              <a:t>Un travail efficace en binôme et avec la classe</a:t>
            </a:r>
            <a:r>
              <a:rPr lang="fr-FR" sz="3900" dirty="0">
                <a:solidFill>
                  <a:schemeClr val="bg2">
                    <a:lumMod val="50000"/>
                  </a:schemeClr>
                </a:solidFill>
              </a:rPr>
              <a:t/>
            </a:r>
            <a:br>
              <a:rPr lang="fr-FR" sz="3900" dirty="0">
                <a:solidFill>
                  <a:schemeClr val="bg2">
                    <a:lumMod val="50000"/>
                  </a:schemeClr>
                </a:solidFill>
              </a:rPr>
            </a:br>
            <a:r>
              <a:rPr lang="fr-FR" sz="3900" dirty="0" smtClean="0">
                <a:solidFill>
                  <a:schemeClr val="bg2">
                    <a:lumMod val="50000"/>
                  </a:schemeClr>
                </a:solidFill>
              </a:rPr>
              <a:t/>
            </a:r>
            <a:br>
              <a:rPr lang="fr-FR" sz="3900" dirty="0" smtClean="0">
                <a:solidFill>
                  <a:schemeClr val="bg2">
                    <a:lumMod val="50000"/>
                  </a:schemeClr>
                </a:solidFill>
              </a:rPr>
            </a:br>
            <a:r>
              <a:rPr lang="fr-FR" sz="2600" dirty="0" smtClean="0">
                <a:solidFill>
                  <a:schemeClr val="bg2">
                    <a:lumMod val="50000"/>
                  </a:schemeClr>
                </a:solidFill>
              </a:rPr>
              <a:t>L’élève </a:t>
            </a:r>
            <a:r>
              <a:rPr lang="fr-FR" sz="2600" dirty="0">
                <a:solidFill>
                  <a:schemeClr val="bg2">
                    <a:lumMod val="50000"/>
                  </a:schemeClr>
                </a:solidFill>
              </a:rPr>
              <a:t>et sa professeure spécialisée</a:t>
            </a: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330" y="1818186"/>
            <a:ext cx="312000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l="9590" r="2022" b="31128"/>
          <a:stretch/>
        </p:blipFill>
        <p:spPr>
          <a:xfrm>
            <a:off x="4109672" y="2111125"/>
            <a:ext cx="1688425" cy="1754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Espace réservé du contenu 3"/>
          <p:cNvPicPr>
            <a:picLocks noChangeAspect="1"/>
          </p:cNvPicPr>
          <p:nvPr/>
        </p:nvPicPr>
        <p:blipFill rotWithShape="1">
          <a:blip r:embed="rId4" cstate="screen">
            <a:extLst>
              <a:ext uri="{28A0092B-C50C-407E-A947-70E740481C1C}">
                <a14:useLocalDpi xmlns:a14="http://schemas.microsoft.com/office/drawing/2010/main"/>
              </a:ext>
            </a:extLst>
          </a:blip>
          <a:srcRect l="6585" t="15876" r="17142" b="27557"/>
          <a:stretch/>
        </p:blipFill>
        <p:spPr>
          <a:xfrm>
            <a:off x="3239181" y="4285456"/>
            <a:ext cx="3202861" cy="1781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8440" y="1818186"/>
            <a:ext cx="312000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Afficher l'image d'origine"/>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40463"/>
          <a:stretch/>
        </p:blipFill>
        <p:spPr bwMode="auto">
          <a:xfrm>
            <a:off x="1277411" y="4285456"/>
            <a:ext cx="1393032" cy="13144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2" descr="Afficher l'image d'origine"/>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40463"/>
          <a:stretch/>
        </p:blipFill>
        <p:spPr bwMode="auto">
          <a:xfrm>
            <a:off x="6809256" y="4285456"/>
            <a:ext cx="1393032" cy="13144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358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496" y="0"/>
            <a:ext cx="9721008" cy="1942358"/>
          </a:xfrm>
        </p:spPr>
        <p:txBody>
          <a:bodyPr>
            <a:normAutofit/>
          </a:bodyPr>
          <a:lstStyle/>
          <a:p>
            <a:pPr algn="ctr"/>
            <a:r>
              <a:rPr lang="fr-FR" dirty="0" smtClean="0">
                <a:solidFill>
                  <a:schemeClr val="bg2">
                    <a:lumMod val="50000"/>
                  </a:schemeClr>
                </a:solidFill>
              </a:rPr>
              <a:t>Un enseignement créatif et adapté aux besoins pédagogiques particuliers  </a:t>
            </a:r>
            <a:br>
              <a:rPr lang="fr-FR" dirty="0" smtClean="0">
                <a:solidFill>
                  <a:schemeClr val="bg2">
                    <a:lumMod val="50000"/>
                  </a:schemeClr>
                </a:solidFill>
              </a:rPr>
            </a:br>
            <a:endParaRPr lang="fr-FR" sz="2925"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64966" y="1779290"/>
            <a:ext cx="5376069" cy="3021353"/>
          </a:xfrm>
        </p:spPr>
      </p:pic>
      <p:sp>
        <p:nvSpPr>
          <p:cNvPr id="7" name="ZoneTexte 6"/>
          <p:cNvSpPr txBox="1"/>
          <p:nvPr/>
        </p:nvSpPr>
        <p:spPr>
          <a:xfrm>
            <a:off x="92496" y="5136442"/>
            <a:ext cx="9721008" cy="646331"/>
          </a:xfrm>
          <a:prstGeom prst="rect">
            <a:avLst/>
          </a:prstGeom>
          <a:noFill/>
        </p:spPr>
        <p:txBody>
          <a:bodyPr wrap="square" rtlCol="0">
            <a:spAutoFit/>
          </a:bodyPr>
          <a:lstStyle/>
          <a:p>
            <a:pPr algn="ctr"/>
            <a:r>
              <a:rPr lang="fr-FR" b="1" dirty="0">
                <a:solidFill>
                  <a:schemeClr val="bg2">
                    <a:lumMod val="50000"/>
                  </a:schemeClr>
                </a:solidFill>
              </a:rPr>
              <a:t>Les déficiences visuelles de l’élève sont prises en compte </a:t>
            </a:r>
          </a:p>
          <a:p>
            <a:pPr algn="ctr"/>
            <a:r>
              <a:rPr lang="fr-FR" b="1" dirty="0">
                <a:solidFill>
                  <a:schemeClr val="bg2">
                    <a:lumMod val="50000"/>
                  </a:schemeClr>
                </a:solidFill>
              </a:rPr>
              <a:t>La professeure crée des outils pour faciliter son apprentissage à l’école et sa vie quotidienne</a:t>
            </a:r>
            <a:endParaRPr lang="fr-FR" b="1" dirty="0"/>
          </a:p>
        </p:txBody>
      </p:sp>
    </p:spTree>
    <p:extLst>
      <p:ext uri="{BB962C8B-B14F-4D97-AF65-F5344CB8AC3E}">
        <p14:creationId xmlns:p14="http://schemas.microsoft.com/office/powerpoint/2010/main" val="260387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64" y="440675"/>
            <a:ext cx="6572058" cy="1575947"/>
          </a:xfrm>
        </p:spPr>
        <p:txBody>
          <a:bodyPr>
            <a:normAutofit/>
          </a:bodyPr>
          <a:lstStyle/>
          <a:p>
            <a:r>
              <a:rPr lang="fr-FR" sz="3800" dirty="0" smtClean="0">
                <a:solidFill>
                  <a:schemeClr val="bg2">
                    <a:lumMod val="50000"/>
                  </a:schemeClr>
                </a:solidFill>
              </a:rPr>
              <a:t>Lecture et écriture avec le système du Français</a:t>
            </a:r>
            <a:r>
              <a:rPr lang="fr-FR" sz="3800" dirty="0">
                <a:solidFill>
                  <a:schemeClr val="bg2">
                    <a:lumMod val="50000"/>
                  </a:schemeClr>
                </a:solidFill>
              </a:rPr>
              <a:t> </a:t>
            </a:r>
            <a:r>
              <a:rPr lang="fr-FR" sz="3800" dirty="0" smtClean="0">
                <a:solidFill>
                  <a:schemeClr val="bg2">
                    <a:lumMod val="50000"/>
                  </a:schemeClr>
                </a:solidFill>
              </a:rPr>
              <a:t>Louis Braille</a:t>
            </a:r>
            <a:endParaRPr lang="fr-FR" sz="3800"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45135" y="3578392"/>
            <a:ext cx="312000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64" y="3578392"/>
            <a:ext cx="1761346" cy="2348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rotWithShape="1">
          <a:blip r:embed="rId4" cstate="screen">
            <a:extLst>
              <a:ext uri="{28A0092B-C50C-407E-A947-70E740481C1C}">
                <a14:useLocalDpi xmlns:a14="http://schemas.microsoft.com/office/drawing/2010/main"/>
              </a:ext>
            </a:extLst>
          </a:blip>
          <a:srcRect l="20950" r="278"/>
          <a:stretch/>
        </p:blipFill>
        <p:spPr>
          <a:xfrm>
            <a:off x="5149056" y="3476017"/>
            <a:ext cx="1503666" cy="254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722" y="939602"/>
            <a:ext cx="312000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3350" y="3580565"/>
            <a:ext cx="312000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Louis Braille by Étienne Leroux.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07387" y="1869898"/>
            <a:ext cx="1437291" cy="173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011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7"/>
            <a:ext cx="9906000" cy="1325563"/>
          </a:xfrm>
        </p:spPr>
        <p:txBody>
          <a:bodyPr>
            <a:normAutofit fontScale="90000"/>
          </a:bodyPr>
          <a:lstStyle/>
          <a:p>
            <a:pPr algn="ctr"/>
            <a:r>
              <a:rPr lang="fr-FR" dirty="0" smtClean="0">
                <a:solidFill>
                  <a:schemeClr val="bg2">
                    <a:lumMod val="50000"/>
                  </a:schemeClr>
                </a:solidFill>
              </a:rPr>
              <a:t>Travail interactif avec les nouvelles technologies</a:t>
            </a:r>
            <a:br>
              <a:rPr lang="fr-FR" dirty="0" smtClean="0">
                <a:solidFill>
                  <a:schemeClr val="bg2">
                    <a:lumMod val="50000"/>
                  </a:schemeClr>
                </a:solidFill>
              </a:rPr>
            </a:br>
            <a:r>
              <a:rPr lang="fr-FR" dirty="0" smtClean="0">
                <a:solidFill>
                  <a:schemeClr val="bg2">
                    <a:lumMod val="50000"/>
                  </a:schemeClr>
                </a:solidFill>
              </a:rPr>
              <a:t/>
            </a:r>
            <a:br>
              <a:rPr lang="fr-FR" dirty="0" smtClean="0">
                <a:solidFill>
                  <a:schemeClr val="bg2">
                    <a:lumMod val="50000"/>
                  </a:schemeClr>
                </a:solidFill>
              </a:rPr>
            </a:br>
            <a:r>
              <a:rPr lang="fr-FR" sz="2500" dirty="0" smtClean="0">
                <a:solidFill>
                  <a:schemeClr val="bg2">
                    <a:lumMod val="50000"/>
                  </a:schemeClr>
                </a:solidFill>
              </a:rPr>
              <a:t>Classe III Département «G. Pascoli»-</a:t>
            </a:r>
            <a:r>
              <a:rPr lang="fr-FR" sz="2500" dirty="0" err="1" smtClean="0">
                <a:solidFill>
                  <a:schemeClr val="bg2">
                    <a:lumMod val="50000"/>
                  </a:schemeClr>
                </a:solidFill>
              </a:rPr>
              <a:t>Muro</a:t>
            </a:r>
            <a:r>
              <a:rPr lang="fr-FR" sz="2500" dirty="0" smtClean="0">
                <a:solidFill>
                  <a:schemeClr val="bg2">
                    <a:lumMod val="50000"/>
                  </a:schemeClr>
                </a:solidFill>
              </a:rPr>
              <a:t> </a:t>
            </a:r>
            <a:r>
              <a:rPr lang="fr-FR" sz="2500" dirty="0" err="1" smtClean="0">
                <a:solidFill>
                  <a:schemeClr val="bg2">
                    <a:lumMod val="50000"/>
                  </a:schemeClr>
                </a:solidFill>
              </a:rPr>
              <a:t>Lucano</a:t>
            </a:r>
            <a:endParaRPr lang="fr-FR" sz="2500" dirty="0">
              <a:solidFill>
                <a:schemeClr val="bg2">
                  <a:lumMod val="50000"/>
                </a:schemeClr>
              </a:solidFill>
            </a:endParaRPr>
          </a:p>
        </p:txBody>
      </p:sp>
      <p:pic>
        <p:nvPicPr>
          <p:cNvPr id="7" name="Espace réservé du contenu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81038" y="2145210"/>
            <a:ext cx="3402229" cy="2551673"/>
          </a:xfrm>
        </p:spPr>
      </p:pic>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8338" y="2577130"/>
            <a:ext cx="4283047" cy="3212285"/>
          </a:xfrm>
          <a:prstGeom prst="rect">
            <a:avLst/>
          </a:prstGeom>
        </p:spPr>
      </p:pic>
      <p:pic>
        <p:nvPicPr>
          <p:cNvPr id="9" name="Image 8"/>
          <p:cNvPicPr>
            <a:picLocks noChangeAspect="1"/>
          </p:cNvPicPr>
          <p:nvPr/>
        </p:nvPicPr>
        <p:blipFill rotWithShape="1">
          <a:blip r:embed="rId4" cstate="screen">
            <a:extLst>
              <a:ext uri="{28A0092B-C50C-407E-A947-70E740481C1C}">
                <a14:useLocalDpi xmlns:a14="http://schemas.microsoft.com/office/drawing/2010/main"/>
              </a:ext>
            </a:extLst>
          </a:blip>
          <a:srcRect l="1572" t="10585" r="4359" b="25492"/>
          <a:stretch/>
        </p:blipFill>
        <p:spPr>
          <a:xfrm>
            <a:off x="1174045" y="4825472"/>
            <a:ext cx="2375607" cy="1210733"/>
          </a:xfrm>
          <a:prstGeom prst="rect">
            <a:avLst/>
          </a:prstGeom>
        </p:spPr>
      </p:pic>
    </p:spTree>
    <p:extLst>
      <p:ext uri="{BB962C8B-B14F-4D97-AF65-F5344CB8AC3E}">
        <p14:creationId xmlns:p14="http://schemas.microsoft.com/office/powerpoint/2010/main" val="2162932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38250" y="1431033"/>
            <a:ext cx="7429500" cy="718443"/>
          </a:xfrm>
        </p:spPr>
        <p:txBody>
          <a:bodyPr>
            <a:normAutofit fontScale="90000"/>
          </a:bodyPr>
          <a:lstStyle/>
          <a:p>
            <a:r>
              <a:rPr lang="fr-FR" dirty="0" smtClean="0">
                <a:solidFill>
                  <a:schemeClr val="bg2">
                    <a:lumMod val="50000"/>
                  </a:schemeClr>
                </a:solidFill>
              </a:rPr>
              <a:t>SOMMAIRE</a:t>
            </a:r>
            <a:r>
              <a:rPr lang="fr-FR" dirty="0" smtClean="0"/>
              <a:t/>
            </a:r>
            <a:br>
              <a:rPr lang="fr-FR" dirty="0" smtClean="0"/>
            </a:br>
            <a:endParaRPr lang="fr-FR" sz="1463" dirty="0">
              <a:latin typeface="+mn-lt"/>
            </a:endParaRPr>
          </a:p>
        </p:txBody>
      </p:sp>
      <p:sp>
        <p:nvSpPr>
          <p:cNvPr id="3" name="Sous-titre 2"/>
          <p:cNvSpPr>
            <a:spLocks noGrp="1"/>
          </p:cNvSpPr>
          <p:nvPr>
            <p:ph type="subTitle" idx="1"/>
          </p:nvPr>
        </p:nvSpPr>
        <p:spPr>
          <a:xfrm>
            <a:off x="214140" y="2118519"/>
            <a:ext cx="9470375" cy="3033713"/>
          </a:xfrm>
        </p:spPr>
        <p:txBody>
          <a:bodyPr>
            <a:normAutofit fontScale="92500" lnSpcReduction="20000"/>
          </a:bodyPr>
          <a:lstStyle/>
          <a:p>
            <a:pPr marL="278606" indent="-278606" algn="l">
              <a:buFont typeface="Arial" panose="020B0604020202020204" pitchFamily="34" charset="0"/>
              <a:buChar char="•"/>
            </a:pPr>
            <a:r>
              <a:rPr lang="fr-FR" dirty="0" smtClean="0">
                <a:solidFill>
                  <a:schemeClr val="bg2">
                    <a:lumMod val="50000"/>
                  </a:schemeClr>
                </a:solidFill>
                <a:latin typeface="+mn-lt"/>
              </a:rPr>
              <a:t>Programme de travail de la semaine</a:t>
            </a:r>
          </a:p>
          <a:p>
            <a:pPr marL="278606" indent="-278606" algn="l">
              <a:buFont typeface="Arial" panose="020B0604020202020204" pitchFamily="34" charset="0"/>
              <a:buChar char="•"/>
            </a:pPr>
            <a:r>
              <a:rPr lang="fr-FR" dirty="0" smtClean="0">
                <a:solidFill>
                  <a:schemeClr val="bg2">
                    <a:lumMod val="50000"/>
                  </a:schemeClr>
                </a:solidFill>
                <a:latin typeface="+mn-lt"/>
              </a:rPr>
              <a:t>Accueil dans les écoles italiennes « JC Stella », partenaires du projet DIRES (KA2),  </a:t>
            </a:r>
            <a:r>
              <a:rPr lang="fr-FR" dirty="0">
                <a:solidFill>
                  <a:schemeClr val="bg2">
                    <a:lumMod val="50000"/>
                  </a:schemeClr>
                </a:solidFill>
              </a:rPr>
              <a:t>à</a:t>
            </a:r>
            <a:endParaRPr lang="fr-FR" dirty="0" smtClean="0">
              <a:solidFill>
                <a:schemeClr val="bg2">
                  <a:lumMod val="50000"/>
                </a:schemeClr>
              </a:solidFill>
              <a:latin typeface="+mn-lt"/>
            </a:endParaRPr>
          </a:p>
          <a:p>
            <a:pPr marL="742950" lvl="1" indent="-371475" algn="l">
              <a:buFont typeface="+mj-lt"/>
              <a:buAutoNum type="arabicPeriod"/>
            </a:pPr>
            <a:r>
              <a:rPr lang="fr-FR" dirty="0" err="1" smtClean="0">
                <a:solidFill>
                  <a:schemeClr val="bg2">
                    <a:lumMod val="50000"/>
                  </a:schemeClr>
                </a:solidFill>
                <a:latin typeface="+mn-lt"/>
              </a:rPr>
              <a:t>Muro</a:t>
            </a:r>
            <a:r>
              <a:rPr lang="fr-FR" dirty="0" smtClean="0">
                <a:solidFill>
                  <a:schemeClr val="bg2">
                    <a:lumMod val="50000"/>
                  </a:schemeClr>
                </a:solidFill>
                <a:latin typeface="+mn-lt"/>
              </a:rPr>
              <a:t> </a:t>
            </a:r>
            <a:r>
              <a:rPr lang="fr-FR" dirty="0" err="1">
                <a:solidFill>
                  <a:schemeClr val="bg2">
                    <a:lumMod val="50000"/>
                  </a:schemeClr>
                </a:solidFill>
              </a:rPr>
              <a:t>L</a:t>
            </a:r>
            <a:r>
              <a:rPr lang="fr-FR" dirty="0" err="1" smtClean="0">
                <a:solidFill>
                  <a:schemeClr val="bg2">
                    <a:lumMod val="50000"/>
                  </a:schemeClr>
                </a:solidFill>
                <a:latin typeface="+mn-lt"/>
              </a:rPr>
              <a:t>ucano</a:t>
            </a:r>
            <a:endParaRPr lang="fr-FR" dirty="0" smtClean="0">
              <a:solidFill>
                <a:schemeClr val="bg2">
                  <a:lumMod val="50000"/>
                </a:schemeClr>
              </a:solidFill>
              <a:latin typeface="+mn-lt"/>
            </a:endParaRPr>
          </a:p>
          <a:p>
            <a:pPr marL="742950" lvl="1" indent="-371475" algn="l">
              <a:buFont typeface="+mj-lt"/>
              <a:buAutoNum type="arabicPeriod"/>
            </a:pPr>
            <a:r>
              <a:rPr lang="fr-FR" dirty="0" err="1" smtClean="0">
                <a:solidFill>
                  <a:schemeClr val="bg2">
                    <a:lumMod val="50000"/>
                  </a:schemeClr>
                </a:solidFill>
                <a:latin typeface="+mn-lt"/>
              </a:rPr>
              <a:t>Castelgrande</a:t>
            </a:r>
            <a:endParaRPr lang="fr-FR" dirty="0" smtClean="0">
              <a:solidFill>
                <a:schemeClr val="bg2">
                  <a:lumMod val="50000"/>
                </a:schemeClr>
              </a:solidFill>
              <a:latin typeface="+mn-lt"/>
            </a:endParaRPr>
          </a:p>
          <a:p>
            <a:pPr marL="742950" lvl="1" indent="-371475" algn="l">
              <a:buFont typeface="+mj-lt"/>
              <a:buAutoNum type="arabicPeriod"/>
            </a:pPr>
            <a:r>
              <a:rPr lang="fr-FR" dirty="0" err="1" smtClean="0">
                <a:solidFill>
                  <a:schemeClr val="bg2">
                    <a:lumMod val="50000"/>
                  </a:schemeClr>
                </a:solidFill>
              </a:rPr>
              <a:t>Pescopagano</a:t>
            </a:r>
            <a:endParaRPr lang="fr-FR" dirty="0" smtClean="0">
              <a:solidFill>
                <a:schemeClr val="bg2">
                  <a:lumMod val="50000"/>
                </a:schemeClr>
              </a:solidFill>
            </a:endParaRPr>
          </a:p>
          <a:p>
            <a:pPr marL="278606" indent="-278606" algn="l">
              <a:buFont typeface="Arial" panose="020B0604020202020204" pitchFamily="34" charset="0"/>
              <a:buChar char="•"/>
            </a:pPr>
            <a:r>
              <a:rPr lang="fr-FR" dirty="0" smtClean="0">
                <a:solidFill>
                  <a:schemeClr val="bg2">
                    <a:lumMod val="50000"/>
                  </a:schemeClr>
                </a:solidFill>
              </a:rPr>
              <a:t>Visite culturelle de Pompéi </a:t>
            </a:r>
          </a:p>
          <a:p>
            <a:pPr marL="278606" indent="-278606" algn="l">
              <a:buFont typeface="Arial" panose="020B0604020202020204" pitchFamily="34" charset="0"/>
              <a:buChar char="•"/>
            </a:pPr>
            <a:r>
              <a:rPr lang="fr-FR" dirty="0" smtClean="0">
                <a:solidFill>
                  <a:schemeClr val="bg2">
                    <a:lumMod val="50000"/>
                  </a:schemeClr>
                </a:solidFill>
              </a:rPr>
              <a:t>Visite du musée à  </a:t>
            </a:r>
            <a:r>
              <a:rPr lang="fr-FR" dirty="0" err="1" smtClean="0">
                <a:solidFill>
                  <a:schemeClr val="bg2">
                    <a:lumMod val="50000"/>
                  </a:schemeClr>
                </a:solidFill>
              </a:rPr>
              <a:t>Muro</a:t>
            </a:r>
            <a:r>
              <a:rPr lang="fr-FR" dirty="0" smtClean="0">
                <a:solidFill>
                  <a:schemeClr val="bg2">
                    <a:lumMod val="50000"/>
                  </a:schemeClr>
                </a:solidFill>
              </a:rPr>
              <a:t> </a:t>
            </a:r>
            <a:r>
              <a:rPr lang="fr-FR" dirty="0" err="1" smtClean="0">
                <a:solidFill>
                  <a:schemeClr val="bg2">
                    <a:lumMod val="50000"/>
                  </a:schemeClr>
                </a:solidFill>
              </a:rPr>
              <a:t>Lucano</a:t>
            </a:r>
            <a:endParaRPr lang="fr-FR" dirty="0" smtClean="0">
              <a:solidFill>
                <a:schemeClr val="bg2">
                  <a:lumMod val="50000"/>
                </a:schemeClr>
              </a:solidFill>
            </a:endParaRPr>
          </a:p>
          <a:p>
            <a:pPr marL="278606" indent="-278606" algn="l">
              <a:buFont typeface="Arial" panose="020B0604020202020204" pitchFamily="34" charset="0"/>
              <a:buChar char="•"/>
            </a:pPr>
            <a:r>
              <a:rPr lang="fr-FR" dirty="0" smtClean="0">
                <a:solidFill>
                  <a:schemeClr val="bg2">
                    <a:lumMod val="50000"/>
                  </a:schemeClr>
                </a:solidFill>
              </a:rPr>
              <a:t>Remise du Livre européen de cuisine DIRES</a:t>
            </a:r>
            <a:endParaRPr lang="fr-FR" dirty="0">
              <a:solidFill>
                <a:schemeClr val="bg2">
                  <a:lumMod val="50000"/>
                </a:schemeClr>
              </a:solidFill>
            </a:endParaRPr>
          </a:p>
        </p:txBody>
      </p:sp>
    </p:spTree>
    <p:extLst>
      <p:ext uri="{BB962C8B-B14F-4D97-AF65-F5344CB8AC3E}">
        <p14:creationId xmlns:p14="http://schemas.microsoft.com/office/powerpoint/2010/main" val="3313165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741402"/>
            <a:ext cx="9905999" cy="1275220"/>
          </a:xfrm>
        </p:spPr>
        <p:txBody>
          <a:bodyPr>
            <a:normAutofit fontScale="90000"/>
          </a:bodyPr>
          <a:lstStyle/>
          <a:p>
            <a:pPr algn="ctr"/>
            <a:r>
              <a:rPr lang="fr-FR" dirty="0" smtClean="0">
                <a:solidFill>
                  <a:schemeClr val="bg2">
                    <a:lumMod val="50000"/>
                  </a:schemeClr>
                </a:solidFill>
              </a:rPr>
              <a:t/>
            </a:r>
            <a:br>
              <a:rPr lang="fr-FR" dirty="0" smtClean="0">
                <a:solidFill>
                  <a:schemeClr val="bg2">
                    <a:lumMod val="50000"/>
                  </a:schemeClr>
                </a:solidFill>
              </a:rPr>
            </a:br>
            <a:r>
              <a:rPr lang="fr-FR" sz="4000" dirty="0" smtClean="0">
                <a:solidFill>
                  <a:schemeClr val="bg2">
                    <a:lumMod val="50000"/>
                  </a:schemeClr>
                </a:solidFill>
              </a:rPr>
              <a:t>Apprentissage avec le Tableau </a:t>
            </a:r>
            <a:r>
              <a:rPr lang="fr-FR" sz="4000" dirty="0">
                <a:solidFill>
                  <a:schemeClr val="bg2">
                    <a:lumMod val="50000"/>
                  </a:schemeClr>
                </a:solidFill>
              </a:rPr>
              <a:t>N</a:t>
            </a:r>
            <a:r>
              <a:rPr lang="fr-FR" sz="4000" dirty="0" smtClean="0">
                <a:solidFill>
                  <a:schemeClr val="bg2">
                    <a:lumMod val="50000"/>
                  </a:schemeClr>
                </a:solidFill>
              </a:rPr>
              <a:t>umérique </a:t>
            </a:r>
            <a:r>
              <a:rPr lang="fr-FR" sz="4000" dirty="0">
                <a:solidFill>
                  <a:schemeClr val="bg2">
                    <a:lumMod val="50000"/>
                  </a:schemeClr>
                </a:solidFill>
              </a:rPr>
              <a:t>I</a:t>
            </a:r>
            <a:r>
              <a:rPr lang="fr-FR" sz="4000" dirty="0" smtClean="0">
                <a:solidFill>
                  <a:schemeClr val="bg2">
                    <a:lumMod val="50000"/>
                  </a:schemeClr>
                </a:solidFill>
              </a:rPr>
              <a:t>nteractif </a:t>
            </a:r>
            <a:r>
              <a:rPr lang="fr-FR" dirty="0" smtClean="0">
                <a:solidFill>
                  <a:schemeClr val="bg2">
                    <a:lumMod val="50000"/>
                  </a:schemeClr>
                </a:solidFill>
              </a:rPr>
              <a:t/>
            </a:r>
            <a:br>
              <a:rPr lang="fr-FR" dirty="0" smtClean="0">
                <a:solidFill>
                  <a:schemeClr val="bg2">
                    <a:lumMod val="50000"/>
                  </a:schemeClr>
                </a:solidFill>
              </a:rPr>
            </a:br>
            <a:endParaRPr lang="fr-FR" sz="2925" dirty="0">
              <a:solidFill>
                <a:schemeClr val="bg2">
                  <a:lumMod val="50000"/>
                </a:schemeClr>
              </a:solidFill>
            </a:endParaRPr>
          </a:p>
        </p:txBody>
      </p:sp>
      <p:pic>
        <p:nvPicPr>
          <p:cNvPr id="4" name="Espace réservé du contenu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5261" r="5530" b="6789"/>
          <a:stretch/>
        </p:blipFill>
        <p:spPr>
          <a:xfrm>
            <a:off x="174916" y="2204597"/>
            <a:ext cx="5942957" cy="3109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l="7102" t="12432" r="14350"/>
          <a:stretch/>
        </p:blipFill>
        <p:spPr>
          <a:xfrm>
            <a:off x="6363228" y="2666794"/>
            <a:ext cx="2861735" cy="1809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ZoneTexte 2"/>
          <p:cNvSpPr txBox="1"/>
          <p:nvPr/>
        </p:nvSpPr>
        <p:spPr>
          <a:xfrm>
            <a:off x="1" y="5501954"/>
            <a:ext cx="9905998" cy="646331"/>
          </a:xfrm>
          <a:prstGeom prst="rect">
            <a:avLst/>
          </a:prstGeom>
          <a:noFill/>
        </p:spPr>
        <p:txBody>
          <a:bodyPr wrap="square" rtlCol="0">
            <a:spAutoFit/>
          </a:bodyPr>
          <a:lstStyle/>
          <a:p>
            <a:pPr algn="ctr"/>
            <a:r>
              <a:rPr lang="fr-FR" dirty="0">
                <a:solidFill>
                  <a:schemeClr val="bg2">
                    <a:lumMod val="50000"/>
                  </a:schemeClr>
                </a:solidFill>
              </a:rPr>
              <a:t>Les élèves présentent les vidéos qu’ils ont réalisées. </a:t>
            </a:r>
          </a:p>
          <a:p>
            <a:pPr algn="ctr"/>
            <a:r>
              <a:rPr lang="fr-FR" dirty="0">
                <a:solidFill>
                  <a:schemeClr val="bg2">
                    <a:lumMod val="50000"/>
                  </a:schemeClr>
                </a:solidFill>
              </a:rPr>
              <a:t>Tous </a:t>
            </a:r>
            <a:r>
              <a:rPr lang="fr-FR" dirty="0" smtClean="0">
                <a:solidFill>
                  <a:schemeClr val="bg2">
                    <a:lumMod val="50000"/>
                  </a:schemeClr>
                </a:solidFill>
              </a:rPr>
              <a:t>les élèves </a:t>
            </a:r>
            <a:r>
              <a:rPr lang="fr-FR" dirty="0">
                <a:solidFill>
                  <a:schemeClr val="bg2">
                    <a:lumMod val="50000"/>
                  </a:schemeClr>
                </a:solidFill>
              </a:rPr>
              <a:t>apprennent à utiliser le TNI</a:t>
            </a:r>
            <a:endParaRPr lang="fr-FR" dirty="0"/>
          </a:p>
        </p:txBody>
      </p:sp>
    </p:spTree>
    <p:extLst>
      <p:ext uri="{BB962C8B-B14F-4D97-AF65-F5344CB8AC3E}">
        <p14:creationId xmlns:p14="http://schemas.microsoft.com/office/powerpoint/2010/main" val="700587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smtClean="0">
                <a:solidFill>
                  <a:schemeClr val="bg2">
                    <a:lumMod val="50000"/>
                  </a:schemeClr>
                </a:solidFill>
              </a:rPr>
              <a:t>Lycée professionnel inclusif</a:t>
            </a:r>
            <a:r>
              <a:rPr lang="fr-FR" dirty="0" smtClean="0">
                <a:solidFill>
                  <a:schemeClr val="bg2">
                    <a:lumMod val="50000"/>
                  </a:schemeClr>
                </a:solidFill>
              </a:rPr>
              <a:t> </a:t>
            </a:r>
            <a:br>
              <a:rPr lang="fr-FR" dirty="0" smtClean="0">
                <a:solidFill>
                  <a:schemeClr val="bg2">
                    <a:lumMod val="50000"/>
                  </a:schemeClr>
                </a:solidFill>
              </a:rPr>
            </a:br>
            <a:r>
              <a:rPr lang="fr-FR" dirty="0" smtClean="0">
                <a:solidFill>
                  <a:schemeClr val="bg2">
                    <a:lumMod val="50000"/>
                  </a:schemeClr>
                </a:solidFill>
              </a:rPr>
              <a:t>IPSIA – </a:t>
            </a:r>
            <a:r>
              <a:rPr lang="fr-FR" dirty="0" err="1" smtClean="0">
                <a:solidFill>
                  <a:schemeClr val="bg2">
                    <a:lumMod val="50000"/>
                  </a:schemeClr>
                </a:solidFill>
              </a:rPr>
              <a:t>Pescopagano</a:t>
            </a:r>
            <a:endParaRPr lang="fr-FR" dirty="0">
              <a:solidFill>
                <a:schemeClr val="bg2">
                  <a:lumMod val="50000"/>
                </a:schemeClr>
              </a:solidFill>
            </a:endParaRPr>
          </a:p>
        </p:txBody>
      </p:sp>
      <p:pic>
        <p:nvPicPr>
          <p:cNvPr id="4" name="Espace réservé du contenu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556" t="16764" r="14305" b="24252"/>
          <a:stretch/>
        </p:blipFill>
        <p:spPr>
          <a:xfrm>
            <a:off x="650081" y="2479675"/>
            <a:ext cx="3157538" cy="1640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a:ext>
            </a:extLst>
          </a:blip>
          <a:srcRect l="37777" t="8888" r="2361" b="26853"/>
          <a:stretch/>
        </p:blipFill>
        <p:spPr>
          <a:xfrm>
            <a:off x="4777581" y="2159794"/>
            <a:ext cx="4447381" cy="35806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16856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solidFill>
                  <a:schemeClr val="bg2">
                    <a:lumMod val="50000"/>
                  </a:schemeClr>
                </a:solidFill>
              </a:rPr>
              <a:t>Visite du lycée professionnel</a:t>
            </a:r>
            <a:br>
              <a:rPr lang="fr-FR" dirty="0" smtClean="0">
                <a:solidFill>
                  <a:schemeClr val="bg2">
                    <a:lumMod val="50000"/>
                  </a:schemeClr>
                </a:solidFill>
              </a:rPr>
            </a:br>
            <a:endParaRPr lang="fr-FR" sz="2925"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01319" y="1899245"/>
            <a:ext cx="4713950" cy="3535462"/>
          </a:xfrm>
        </p:spPr>
      </p:pic>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l="15022" t="35724" r="8520" b="11660"/>
          <a:stretch/>
        </p:blipFill>
        <p:spPr>
          <a:xfrm>
            <a:off x="5972442" y="2652157"/>
            <a:ext cx="3518694" cy="181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1" y="5646662"/>
            <a:ext cx="9906000" cy="642612"/>
          </a:xfrm>
          <a:prstGeom prst="rect">
            <a:avLst/>
          </a:prstGeom>
          <a:noFill/>
        </p:spPr>
        <p:txBody>
          <a:bodyPr wrap="square" rtlCol="0">
            <a:spAutoFit/>
          </a:bodyPr>
          <a:lstStyle/>
          <a:p>
            <a:pPr algn="ctr"/>
            <a:r>
              <a:rPr lang="fr-FR" dirty="0">
                <a:solidFill>
                  <a:schemeClr val="bg2">
                    <a:lumMod val="50000"/>
                  </a:schemeClr>
                </a:solidFill>
              </a:rPr>
              <a:t>Une enseignante américaine nous présente l’établissement. </a:t>
            </a:r>
          </a:p>
          <a:p>
            <a:pPr algn="ctr"/>
            <a:r>
              <a:rPr lang="fr-FR" dirty="0">
                <a:solidFill>
                  <a:schemeClr val="bg2">
                    <a:lumMod val="50000"/>
                  </a:schemeClr>
                </a:solidFill>
              </a:rPr>
              <a:t>Les lycéens nous accueillent </a:t>
            </a:r>
            <a:r>
              <a:rPr lang="fr-FR" dirty="0" smtClean="0">
                <a:solidFill>
                  <a:schemeClr val="bg2">
                    <a:lumMod val="50000"/>
                  </a:schemeClr>
                </a:solidFill>
              </a:rPr>
              <a:t>chaleureusement.  </a:t>
            </a:r>
            <a:endParaRPr lang="fr-FR" dirty="0"/>
          </a:p>
        </p:txBody>
      </p:sp>
    </p:spTree>
    <p:extLst>
      <p:ext uri="{BB962C8B-B14F-4D97-AF65-F5344CB8AC3E}">
        <p14:creationId xmlns:p14="http://schemas.microsoft.com/office/powerpoint/2010/main" val="678743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solidFill>
                  <a:schemeClr val="bg2">
                    <a:lumMod val="50000"/>
                  </a:schemeClr>
                </a:solidFill>
              </a:rPr>
              <a:t>Différentes orientations sont offertes</a:t>
            </a:r>
            <a:br>
              <a:rPr lang="fr-FR" dirty="0" smtClean="0">
                <a:solidFill>
                  <a:schemeClr val="bg2">
                    <a:lumMod val="50000"/>
                  </a:schemeClr>
                </a:solidFill>
              </a:rPr>
            </a:br>
            <a:r>
              <a:rPr lang="fr-FR" dirty="0" smtClean="0">
                <a:solidFill>
                  <a:schemeClr val="bg2">
                    <a:lumMod val="50000"/>
                  </a:schemeClr>
                </a:solidFill>
              </a:rPr>
              <a:t> </a:t>
            </a:r>
            <a:endParaRPr lang="fr-FR"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393000" y="1567519"/>
            <a:ext cx="3120000" cy="2340000"/>
          </a:xfrm>
          <a:prstGeom prst="ellipse">
            <a:avLst/>
          </a:prstGeom>
          <a:ln w="63500" cap="rnd">
            <a:solidFill>
              <a:schemeClr val="accent2">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5594" y="2344886"/>
            <a:ext cx="3120000" cy="2340000"/>
          </a:xfrm>
          <a:prstGeom prst="rect">
            <a:avLst/>
          </a:prstGeom>
          <a:ln>
            <a:noFill/>
          </a:ln>
          <a:effectLst>
            <a:softEdge rad="112500"/>
          </a:effectLst>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848" y="2421723"/>
            <a:ext cx="3120000" cy="2340000"/>
          </a:xfrm>
          <a:prstGeom prst="rect">
            <a:avLst/>
          </a:prstGeom>
          <a:ln>
            <a:noFill/>
          </a:ln>
          <a:effectLst>
            <a:softEdge rad="112500"/>
          </a:effectLst>
        </p:spPr>
      </p:pic>
      <p:sp>
        <p:nvSpPr>
          <p:cNvPr id="7" name="ZoneTexte 6"/>
          <p:cNvSpPr txBox="1"/>
          <p:nvPr/>
        </p:nvSpPr>
        <p:spPr>
          <a:xfrm>
            <a:off x="1861850" y="5166824"/>
            <a:ext cx="6422833" cy="646331"/>
          </a:xfrm>
          <a:prstGeom prst="rect">
            <a:avLst/>
          </a:prstGeom>
          <a:noFill/>
        </p:spPr>
        <p:txBody>
          <a:bodyPr wrap="square" rtlCol="0">
            <a:spAutoFit/>
          </a:bodyPr>
          <a:lstStyle/>
          <a:p>
            <a:pPr algn="ctr"/>
            <a:r>
              <a:rPr lang="fr-FR" dirty="0">
                <a:solidFill>
                  <a:schemeClr val="bg2">
                    <a:lumMod val="50000"/>
                  </a:schemeClr>
                </a:solidFill>
              </a:rPr>
              <a:t>Les élèves peuvent choisir différents </a:t>
            </a:r>
            <a:r>
              <a:rPr lang="fr-FR" dirty="0" smtClean="0">
                <a:solidFill>
                  <a:schemeClr val="bg2">
                    <a:lumMod val="50000"/>
                  </a:schemeClr>
                </a:solidFill>
              </a:rPr>
              <a:t>branches professionnelles: </a:t>
            </a:r>
            <a:r>
              <a:rPr lang="fr-FR" dirty="0">
                <a:solidFill>
                  <a:schemeClr val="bg2">
                    <a:lumMod val="50000"/>
                  </a:schemeClr>
                </a:solidFill>
              </a:rPr>
              <a:t>dentaire, industrie et énergies alternatives</a:t>
            </a:r>
            <a:endParaRPr lang="fr-FR" dirty="0"/>
          </a:p>
        </p:txBody>
      </p:sp>
    </p:spTree>
    <p:extLst>
      <p:ext uri="{BB962C8B-B14F-4D97-AF65-F5344CB8AC3E}">
        <p14:creationId xmlns:p14="http://schemas.microsoft.com/office/powerpoint/2010/main" val="958114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39602"/>
            <a:ext cx="9906000" cy="1077020"/>
          </a:xfrm>
        </p:spPr>
        <p:txBody>
          <a:bodyPr>
            <a:normAutofit fontScale="90000"/>
          </a:bodyPr>
          <a:lstStyle/>
          <a:p>
            <a:pPr algn="ctr"/>
            <a:r>
              <a:rPr lang="fr-FR" dirty="0" smtClean="0">
                <a:solidFill>
                  <a:schemeClr val="bg2">
                    <a:lumMod val="50000"/>
                  </a:schemeClr>
                </a:solidFill>
              </a:rPr>
              <a:t>L’inclusion est pratiquée au quotidien dans les classes</a:t>
            </a:r>
            <a:endParaRPr lang="fr-FR"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84546" y="2016622"/>
            <a:ext cx="5092428" cy="3819321"/>
          </a:xfrm>
          <a:prstGeom prst="rect">
            <a:avLst/>
          </a:prstGeom>
          <a:ln>
            <a:noFill/>
          </a:ln>
          <a:effectLst>
            <a:softEdge rad="112500"/>
          </a:effectLst>
        </p:spPr>
      </p:pic>
    </p:spTree>
    <p:extLst>
      <p:ext uri="{BB962C8B-B14F-4D97-AF65-F5344CB8AC3E}">
        <p14:creationId xmlns:p14="http://schemas.microsoft.com/office/powerpoint/2010/main" val="956757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chemeClr val="bg2">
                    <a:lumMod val="50000"/>
                  </a:schemeClr>
                </a:solidFill>
              </a:rPr>
              <a:t>2- </a:t>
            </a:r>
            <a:r>
              <a:rPr lang="fr-FR" dirty="0" smtClean="0">
                <a:solidFill>
                  <a:schemeClr val="bg2">
                    <a:lumMod val="50000"/>
                  </a:schemeClr>
                </a:solidFill>
              </a:rPr>
              <a:t>CASTELGRANDE</a:t>
            </a:r>
            <a:endParaRPr lang="fr-FR"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49472" y="2459038"/>
            <a:ext cx="4605237" cy="28363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r="7020"/>
          <a:stretch/>
        </p:blipFill>
        <p:spPr>
          <a:xfrm>
            <a:off x="4854710" y="2385660"/>
            <a:ext cx="4813960" cy="2909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0231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464" y="642938"/>
            <a:ext cx="9807536" cy="1094790"/>
          </a:xfrm>
        </p:spPr>
        <p:txBody>
          <a:bodyPr>
            <a:normAutofit fontScale="90000"/>
          </a:bodyPr>
          <a:lstStyle/>
          <a:p>
            <a:pPr algn="ctr"/>
            <a:r>
              <a:rPr lang="fr-FR" sz="3900" dirty="0" smtClean="0">
                <a:solidFill>
                  <a:schemeClr val="bg2">
                    <a:lumMod val="50000"/>
                  </a:schemeClr>
                </a:solidFill>
              </a:rPr>
              <a:t>Accueil des deux  projets sur l’inclusion (KA1 et  KA2) </a:t>
            </a:r>
            <a:r>
              <a:rPr lang="fr-FR" sz="2500" dirty="0">
                <a:solidFill>
                  <a:schemeClr val="bg2">
                    <a:lumMod val="50000"/>
                  </a:schemeClr>
                </a:solidFill>
              </a:rPr>
              <a:t>Département de </a:t>
            </a:r>
            <a:r>
              <a:rPr lang="fr-FR" sz="2500" dirty="0" err="1">
                <a:solidFill>
                  <a:schemeClr val="bg2">
                    <a:lumMod val="50000"/>
                  </a:schemeClr>
                </a:solidFill>
              </a:rPr>
              <a:t>Castelgrande</a:t>
            </a:r>
            <a:endParaRPr lang="fr-FR" sz="2500" dirty="0">
              <a:solidFill>
                <a:schemeClr val="bg2">
                  <a:lumMod val="50000"/>
                </a:schemeClr>
              </a:solidFill>
            </a:endParaRPr>
          </a:p>
        </p:txBody>
      </p:sp>
      <p:pic>
        <p:nvPicPr>
          <p:cNvPr id="7" name="Espace réservé du contenu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2517" b="34809"/>
          <a:stretch/>
        </p:blipFill>
        <p:spPr>
          <a:xfrm>
            <a:off x="357717" y="2172120"/>
            <a:ext cx="4595283" cy="23048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r="7924" b="54954"/>
          <a:stretch/>
        </p:blipFill>
        <p:spPr>
          <a:xfrm>
            <a:off x="5526184" y="3324523"/>
            <a:ext cx="3490112" cy="1280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Image 7"/>
          <p:cNvPicPr>
            <a:picLocks noChangeAspect="1"/>
          </p:cNvPicPr>
          <p:nvPr/>
        </p:nvPicPr>
        <p:blipFill rotWithShape="1">
          <a:blip r:embed="rId4" cstate="screen">
            <a:extLst>
              <a:ext uri="{28A0092B-C50C-407E-A947-70E740481C1C}">
                <a14:useLocalDpi xmlns:a14="http://schemas.microsoft.com/office/drawing/2010/main"/>
              </a:ext>
            </a:extLst>
          </a:blip>
          <a:srcRect l="3345" t="10717" r="9044" b="9677"/>
          <a:stretch/>
        </p:blipFill>
        <p:spPr>
          <a:xfrm>
            <a:off x="3512961" y="4522787"/>
            <a:ext cx="2283883" cy="1413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 8"/>
          <p:cNvPicPr>
            <a:picLocks noChangeAspect="1"/>
          </p:cNvPicPr>
          <p:nvPr/>
        </p:nvPicPr>
        <p:blipFill rotWithShape="1">
          <a:blip r:embed="rId5" cstate="screen">
            <a:extLst>
              <a:ext uri="{28A0092B-C50C-407E-A947-70E740481C1C}">
                <a14:useLocalDpi xmlns:a14="http://schemas.microsoft.com/office/drawing/2010/main"/>
              </a:ext>
            </a:extLst>
          </a:blip>
          <a:srcRect t="31934" r="4042" b="11052"/>
          <a:stretch/>
        </p:blipFill>
        <p:spPr>
          <a:xfrm>
            <a:off x="6099529" y="1725260"/>
            <a:ext cx="2614082" cy="1164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 9"/>
          <p:cNvPicPr/>
          <p:nvPr/>
        </p:nvPicPr>
        <p:blipFill>
          <a:blip r:embed="rId6" cstate="screen">
            <a:extLst>
              <a:ext uri="{28A0092B-C50C-407E-A947-70E740481C1C}">
                <a14:useLocalDpi xmlns:a14="http://schemas.microsoft.com/office/drawing/2010/main"/>
              </a:ext>
            </a:extLst>
          </a:blip>
          <a:stretch>
            <a:fillRect/>
          </a:stretch>
        </p:blipFill>
        <p:spPr>
          <a:xfrm>
            <a:off x="2820375" y="5229653"/>
            <a:ext cx="1109950" cy="303422"/>
          </a:xfrm>
          <a:prstGeom prst="rect">
            <a:avLst/>
          </a:prstGeom>
        </p:spPr>
      </p:pic>
    </p:spTree>
    <p:extLst>
      <p:ext uri="{BB962C8B-B14F-4D97-AF65-F5344CB8AC3E}">
        <p14:creationId xmlns:p14="http://schemas.microsoft.com/office/powerpoint/2010/main" val="3772079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solidFill>
                  <a:schemeClr val="bg2">
                    <a:lumMod val="50000"/>
                  </a:schemeClr>
                </a:solidFill>
              </a:rPr>
              <a:t>Classes inclusives dans une école primaire </a:t>
            </a:r>
            <a:br>
              <a:rPr lang="fr-FR" dirty="0" smtClean="0">
                <a:solidFill>
                  <a:schemeClr val="bg2">
                    <a:lumMod val="50000"/>
                  </a:schemeClr>
                </a:solidFill>
              </a:rPr>
            </a:br>
            <a:endParaRPr lang="fr-FR"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96677" y="3525611"/>
            <a:ext cx="2730000" cy="2047500"/>
          </a:xfr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470" y="1478111"/>
            <a:ext cx="2730000" cy="2047500"/>
          </a:xfrm>
          <a:prstGeom prst="rect">
            <a:avLst/>
          </a:prstGeom>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7106" y="1560109"/>
            <a:ext cx="2730000" cy="2047500"/>
          </a:xfrm>
          <a:prstGeom prst="rect">
            <a:avLst/>
          </a:prstGeom>
        </p:spPr>
      </p:pic>
      <p:pic>
        <p:nvPicPr>
          <p:cNvPr id="7" name="Imag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2899" y="3607609"/>
            <a:ext cx="2730000" cy="2047500"/>
          </a:xfrm>
          <a:prstGeom prst="rect">
            <a:avLst/>
          </a:prstGeom>
        </p:spPr>
      </p:pic>
      <p:sp>
        <p:nvSpPr>
          <p:cNvPr id="3" name="ZoneTexte 2"/>
          <p:cNvSpPr txBox="1"/>
          <p:nvPr/>
        </p:nvSpPr>
        <p:spPr>
          <a:xfrm>
            <a:off x="0" y="5655110"/>
            <a:ext cx="9906000" cy="369332"/>
          </a:xfrm>
          <a:prstGeom prst="rect">
            <a:avLst/>
          </a:prstGeom>
          <a:noFill/>
        </p:spPr>
        <p:txBody>
          <a:bodyPr wrap="square" rtlCol="0">
            <a:spAutoFit/>
          </a:bodyPr>
          <a:lstStyle/>
          <a:p>
            <a:pPr algn="ctr"/>
            <a:r>
              <a:rPr lang="fr-FR" dirty="0">
                <a:solidFill>
                  <a:schemeClr val="bg2">
                    <a:lumMod val="50000"/>
                  </a:schemeClr>
                </a:solidFill>
              </a:rPr>
              <a:t>La musique, un bon outil pour l’apprentissage de tous</a:t>
            </a:r>
            <a:endParaRPr lang="fr-FR" dirty="0"/>
          </a:p>
        </p:txBody>
      </p:sp>
    </p:spTree>
    <p:extLst>
      <p:ext uri="{BB962C8B-B14F-4D97-AF65-F5344CB8AC3E}">
        <p14:creationId xmlns:p14="http://schemas.microsoft.com/office/powerpoint/2010/main" val="4277520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7"/>
            <a:ext cx="9906000" cy="1325563"/>
          </a:xfrm>
        </p:spPr>
        <p:txBody>
          <a:bodyPr>
            <a:normAutofit fontScale="90000"/>
          </a:bodyPr>
          <a:lstStyle/>
          <a:p>
            <a:pPr algn="ctr"/>
            <a:r>
              <a:rPr lang="fr-FR" b="1" dirty="0" smtClean="0">
                <a:solidFill>
                  <a:schemeClr val="bg2">
                    <a:lumMod val="50000"/>
                  </a:schemeClr>
                </a:solidFill>
              </a:rPr>
              <a:t>Accueil très sympathique et classe bien décorée  </a:t>
            </a:r>
            <a:br>
              <a:rPr lang="fr-FR" b="1" dirty="0" smtClean="0">
                <a:solidFill>
                  <a:schemeClr val="bg2">
                    <a:lumMod val="50000"/>
                  </a:schemeClr>
                </a:solidFill>
              </a:rPr>
            </a:br>
            <a:r>
              <a:rPr lang="fr-FR" b="1" dirty="0">
                <a:solidFill>
                  <a:schemeClr val="bg2">
                    <a:lumMod val="50000"/>
                  </a:schemeClr>
                </a:solidFill>
              </a:rPr>
              <a:t/>
            </a:r>
            <a:br>
              <a:rPr lang="fr-FR" b="1" dirty="0">
                <a:solidFill>
                  <a:schemeClr val="bg2">
                    <a:lumMod val="50000"/>
                  </a:schemeClr>
                </a:solidFill>
              </a:rPr>
            </a:br>
            <a:r>
              <a:rPr lang="fr-FR" sz="2500" dirty="0" smtClean="0">
                <a:solidFill>
                  <a:schemeClr val="bg2">
                    <a:lumMod val="50000"/>
                  </a:schemeClr>
                </a:solidFill>
              </a:rPr>
              <a:t>Classe II «G. Deledda» </a:t>
            </a:r>
            <a:r>
              <a:rPr lang="fr-FR" sz="2500" dirty="0" err="1" smtClean="0">
                <a:solidFill>
                  <a:schemeClr val="bg2">
                    <a:lumMod val="50000"/>
                  </a:schemeClr>
                </a:solidFill>
              </a:rPr>
              <a:t>Dpt</a:t>
            </a:r>
            <a:r>
              <a:rPr lang="fr-FR" sz="2500" dirty="0" smtClean="0">
                <a:solidFill>
                  <a:schemeClr val="bg2">
                    <a:lumMod val="50000"/>
                  </a:schemeClr>
                </a:solidFill>
              </a:rPr>
              <a:t> -</a:t>
            </a:r>
            <a:r>
              <a:rPr lang="fr-FR" sz="2500" dirty="0" err="1" smtClean="0">
                <a:solidFill>
                  <a:schemeClr val="bg2">
                    <a:lumMod val="50000"/>
                  </a:schemeClr>
                </a:solidFill>
              </a:rPr>
              <a:t>Pescopagano</a:t>
            </a:r>
            <a:endParaRPr lang="fr-FR" sz="2500" dirty="0">
              <a:solidFill>
                <a:schemeClr val="bg2">
                  <a:lumMod val="50000"/>
                </a:schemeClr>
              </a:solidFill>
            </a:endParaRPr>
          </a:p>
        </p:txBody>
      </p:sp>
      <p:pic>
        <p:nvPicPr>
          <p:cNvPr id="6" name="Espace réservé du contenu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07571" y="2126258"/>
            <a:ext cx="6290858" cy="3535462"/>
          </a:xfrm>
        </p:spPr>
      </p:pic>
    </p:spTree>
    <p:extLst>
      <p:ext uri="{BB962C8B-B14F-4D97-AF65-F5344CB8AC3E}">
        <p14:creationId xmlns:p14="http://schemas.microsoft.com/office/powerpoint/2010/main" val="1512319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solidFill>
                  <a:schemeClr val="bg2">
                    <a:lumMod val="50000"/>
                  </a:schemeClr>
                </a:solidFill>
              </a:rPr>
              <a:t>D</a:t>
            </a:r>
            <a:r>
              <a:rPr lang="fr-FR" b="1" dirty="0" smtClean="0">
                <a:solidFill>
                  <a:schemeClr val="bg2">
                    <a:lumMod val="50000"/>
                  </a:schemeClr>
                </a:solidFill>
              </a:rPr>
              <a:t>e vieux amis européens</a:t>
            </a:r>
            <a:r>
              <a:rPr lang="fr-FR" dirty="0" smtClean="0">
                <a:solidFill>
                  <a:schemeClr val="bg2">
                    <a:lumMod val="50000"/>
                  </a:schemeClr>
                </a:solidFill>
              </a:rPr>
              <a:t/>
            </a:r>
            <a:br>
              <a:rPr lang="fr-FR" dirty="0" smtClean="0">
                <a:solidFill>
                  <a:schemeClr val="bg2">
                    <a:lumMod val="50000"/>
                  </a:schemeClr>
                </a:solidFill>
              </a:rPr>
            </a:br>
            <a:endParaRPr lang="fr-FR" dirty="0">
              <a:solidFill>
                <a:schemeClr val="bg2">
                  <a:lumMod val="50000"/>
                </a:schemeClr>
              </a:solidFill>
            </a:endParaRPr>
          </a:p>
        </p:txBody>
      </p:sp>
      <p:pic>
        <p:nvPicPr>
          <p:cNvPr id="4" name="Espace réservé du contenu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7880" t="30573" r="32281" b="16892"/>
          <a:stretch/>
        </p:blipFill>
        <p:spPr>
          <a:xfrm>
            <a:off x="3095936" y="2495837"/>
            <a:ext cx="3092448" cy="2036229"/>
          </a:xfrm>
          <a:prstGeom prst="ellipse">
            <a:avLst/>
          </a:prstGeom>
          <a:ln>
            <a:noFill/>
          </a:ln>
          <a:effectLst>
            <a:softEdge rad="112500"/>
          </a:effectLst>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06" y="2016622"/>
            <a:ext cx="3120000" cy="234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9338" y="2104344"/>
            <a:ext cx="3120000" cy="234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ZoneTexte 5"/>
          <p:cNvSpPr txBox="1"/>
          <p:nvPr/>
        </p:nvSpPr>
        <p:spPr>
          <a:xfrm>
            <a:off x="183147" y="5234905"/>
            <a:ext cx="9555765" cy="646331"/>
          </a:xfrm>
          <a:prstGeom prst="rect">
            <a:avLst/>
          </a:prstGeom>
          <a:noFill/>
        </p:spPr>
        <p:txBody>
          <a:bodyPr wrap="square" rtlCol="0">
            <a:spAutoFit/>
          </a:bodyPr>
          <a:lstStyle/>
          <a:p>
            <a:pPr algn="ctr"/>
            <a:r>
              <a:rPr lang="fr-FR" dirty="0" smtClean="0">
                <a:solidFill>
                  <a:schemeClr val="bg2">
                    <a:lumMod val="50000"/>
                  </a:schemeClr>
                </a:solidFill>
              </a:rPr>
              <a:t>Accueil par les élèves italiens qui ont participé à la mobilité précédente du projet DIRES (KA2), en Allemagne</a:t>
            </a:r>
            <a:endParaRPr lang="fr-FR" dirty="0"/>
          </a:p>
        </p:txBody>
      </p:sp>
      <p:pic>
        <p:nvPicPr>
          <p:cNvPr id="8" name="Image 7"/>
          <p:cNvPicPr/>
          <p:nvPr/>
        </p:nvPicPr>
        <p:blipFill>
          <a:blip r:embed="rId5" cstate="screen">
            <a:extLst>
              <a:ext uri="{28A0092B-C50C-407E-A947-70E740481C1C}">
                <a14:useLocalDpi xmlns:a14="http://schemas.microsoft.com/office/drawing/2010/main"/>
              </a:ext>
            </a:extLst>
          </a:blip>
          <a:stretch>
            <a:fillRect/>
          </a:stretch>
        </p:blipFill>
        <p:spPr>
          <a:xfrm>
            <a:off x="3977146" y="1398523"/>
            <a:ext cx="1109950" cy="303422"/>
          </a:xfrm>
          <a:prstGeom prst="rect">
            <a:avLst/>
          </a:prstGeom>
        </p:spPr>
      </p:pic>
      <p:pic>
        <p:nvPicPr>
          <p:cNvPr id="9" name="Image 8"/>
          <p:cNvPicPr/>
          <p:nvPr/>
        </p:nvPicPr>
        <p:blipFill>
          <a:blip r:embed="rId5" cstate="screen">
            <a:extLst>
              <a:ext uri="{28A0092B-C50C-407E-A947-70E740481C1C}">
                <a14:useLocalDpi xmlns:a14="http://schemas.microsoft.com/office/drawing/2010/main"/>
              </a:ext>
            </a:extLst>
          </a:blip>
          <a:stretch>
            <a:fillRect/>
          </a:stretch>
        </p:blipFill>
        <p:spPr>
          <a:xfrm>
            <a:off x="3977146" y="4731774"/>
            <a:ext cx="1109950" cy="303422"/>
          </a:xfrm>
          <a:prstGeom prst="rect">
            <a:avLst/>
          </a:prstGeom>
        </p:spPr>
      </p:pic>
    </p:spTree>
    <p:extLst>
      <p:ext uri="{BB962C8B-B14F-4D97-AF65-F5344CB8AC3E}">
        <p14:creationId xmlns:p14="http://schemas.microsoft.com/office/powerpoint/2010/main" val="114424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8488" y="767546"/>
            <a:ext cx="8754832" cy="628661"/>
          </a:xfrm>
        </p:spPr>
        <p:txBody>
          <a:bodyPr>
            <a:normAutofit fontScale="90000"/>
          </a:bodyPr>
          <a:lstStyle/>
          <a:p>
            <a:pPr algn="ctr"/>
            <a:r>
              <a:rPr lang="fr-FR" dirty="0" smtClean="0">
                <a:solidFill>
                  <a:schemeClr val="bg2">
                    <a:lumMod val="50000"/>
                  </a:schemeClr>
                </a:solidFill>
              </a:rPr>
              <a:t>KA1 : Programme de travail de la semaine</a:t>
            </a:r>
            <a:endParaRPr lang="fr-FR" dirty="0">
              <a:solidFill>
                <a:schemeClr val="bg2">
                  <a:lumMod val="50000"/>
                </a:schemeClr>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344337808"/>
              </p:ext>
            </p:extLst>
          </p:nvPr>
        </p:nvGraphicFramePr>
        <p:xfrm>
          <a:off x="237331" y="1437482"/>
          <a:ext cx="9390063" cy="4699307"/>
        </p:xfrm>
        <a:graphic>
          <a:graphicData uri="http://schemas.openxmlformats.org/drawingml/2006/table">
            <a:tbl>
              <a:tblPr firstRow="1" firstCol="1" bandRow="1">
                <a:tableStyleId>{5C22544A-7EE6-4342-B048-85BDC9FD1C3A}</a:tableStyleId>
              </a:tblPr>
              <a:tblGrid>
                <a:gridCol w="1382713"/>
                <a:gridCol w="629444"/>
                <a:gridCol w="7377906"/>
              </a:tblGrid>
              <a:tr h="222885">
                <a:tc>
                  <a:txBody>
                    <a:bodyPr/>
                    <a:lstStyle/>
                    <a:p>
                      <a:pPr algn="ctr">
                        <a:spcAft>
                          <a:spcPts val="0"/>
                        </a:spcAft>
                      </a:pPr>
                      <a:r>
                        <a:rPr lang="en-US" sz="700" dirty="0">
                          <a:solidFill>
                            <a:schemeClr val="tx1"/>
                          </a:solidFill>
                          <a:effectLst/>
                        </a:rPr>
                        <a:t>Sunday </a:t>
                      </a: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c>
                  <a:txBody>
                    <a:bodyPr/>
                    <a:lstStyle/>
                    <a:p>
                      <a:pPr algn="ctr">
                        <a:spcAft>
                          <a:spcPts val="0"/>
                        </a:spcAft>
                      </a:pP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c>
                  <a:txBody>
                    <a:bodyPr/>
                    <a:lstStyle/>
                    <a:p>
                      <a:pPr>
                        <a:spcAft>
                          <a:spcPts val="0"/>
                        </a:spcAft>
                      </a:pPr>
                      <a:r>
                        <a:rPr lang="en-US" sz="700" dirty="0">
                          <a:solidFill>
                            <a:schemeClr val="tx1"/>
                          </a:solidFill>
                          <a:effectLst/>
                        </a:rPr>
                        <a:t>Arrival of the 3 participants of the French ISC partner school</a:t>
                      </a:r>
                      <a:endParaRPr lang="fr-FR" sz="700" dirty="0">
                        <a:solidFill>
                          <a:schemeClr val="tx1"/>
                        </a:solidFill>
                        <a:effectLst/>
                      </a:endParaRPr>
                    </a:p>
                    <a:p>
                      <a:pPr>
                        <a:spcAft>
                          <a:spcPts val="0"/>
                        </a:spcAft>
                      </a:pPr>
                      <a:r>
                        <a:rPr lang="en-US" sz="700" dirty="0" err="1">
                          <a:solidFill>
                            <a:schemeClr val="tx1"/>
                          </a:solidFill>
                          <a:effectLst/>
                        </a:rPr>
                        <a:t>Easyjet</a:t>
                      </a:r>
                      <a:r>
                        <a:rPr lang="en-US" sz="700" dirty="0">
                          <a:solidFill>
                            <a:schemeClr val="tx1"/>
                          </a:solidFill>
                          <a:effectLst/>
                        </a:rPr>
                        <a:t>: 14.55 Napoli airport (Flight </a:t>
                      </a:r>
                      <a:r>
                        <a:rPr lang="en-US" sz="700" dirty="0" err="1">
                          <a:solidFill>
                            <a:schemeClr val="tx1"/>
                          </a:solidFill>
                          <a:effectLst/>
                        </a:rPr>
                        <a:t>Nr</a:t>
                      </a:r>
                      <a:r>
                        <a:rPr lang="en-US" sz="700" dirty="0">
                          <a:solidFill>
                            <a:schemeClr val="tx1"/>
                          </a:solidFill>
                          <a:effectLst/>
                        </a:rPr>
                        <a:t> U24255). To </a:t>
                      </a:r>
                      <a:r>
                        <a:rPr lang="en-US" sz="700" dirty="0" err="1">
                          <a:solidFill>
                            <a:schemeClr val="tx1"/>
                          </a:solidFill>
                          <a:effectLst/>
                        </a:rPr>
                        <a:t>Pescopagano</a:t>
                      </a:r>
                      <a:r>
                        <a:rPr lang="en-US" sz="700" dirty="0">
                          <a:solidFill>
                            <a:schemeClr val="tx1"/>
                          </a:solidFill>
                          <a:effectLst/>
                        </a:rPr>
                        <a:t> (car)</a:t>
                      </a: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r>
              <a:tr h="891540">
                <a:tc rowSpan="3">
                  <a:txBody>
                    <a:bodyPr/>
                    <a:lstStyle/>
                    <a:p>
                      <a:pPr algn="ctr">
                        <a:spcAft>
                          <a:spcPts val="0"/>
                        </a:spcAft>
                      </a:pPr>
                      <a:r>
                        <a:rPr lang="en-US" sz="700" dirty="0">
                          <a:solidFill>
                            <a:schemeClr val="tx1"/>
                          </a:solidFill>
                          <a:effectLst/>
                        </a:rPr>
                        <a:t>Monday: 8.30-17.30 </a:t>
                      </a:r>
                      <a:endParaRPr lang="fr-FR" sz="700" dirty="0">
                        <a:solidFill>
                          <a:schemeClr val="tx1"/>
                        </a:solidFill>
                        <a:effectLst/>
                      </a:endParaRPr>
                    </a:p>
                    <a:p>
                      <a:pPr algn="ctr">
                        <a:spcAft>
                          <a:spcPts val="0"/>
                        </a:spcAft>
                      </a:pPr>
                      <a:r>
                        <a:rPr lang="en-US" sz="700" dirty="0">
                          <a:solidFill>
                            <a:schemeClr val="tx1"/>
                          </a:solidFill>
                          <a:effectLst/>
                        </a:rPr>
                        <a:t>One day with a Counterpart in the host school</a:t>
                      </a: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c>
                  <a:txBody>
                    <a:bodyPr/>
                    <a:lstStyle/>
                    <a:p>
                      <a:pPr algn="ctr">
                        <a:spcAft>
                          <a:spcPts val="0"/>
                        </a:spcAft>
                      </a:pPr>
                      <a:r>
                        <a:rPr lang="en-US" sz="700" dirty="0">
                          <a:effectLst/>
                        </a:rPr>
                        <a:t>8.30-10.30</a:t>
                      </a:r>
                      <a:endParaRPr lang="fr-FR" sz="700" dirty="0">
                        <a:effectLst/>
                      </a:endParaRPr>
                    </a:p>
                    <a:p>
                      <a:pPr algn="ctr">
                        <a:spcAft>
                          <a:spcPts val="0"/>
                        </a:spcAft>
                      </a:pPr>
                      <a:r>
                        <a:rPr lang="en-US" sz="700" dirty="0">
                          <a:effectLst/>
                        </a:rPr>
                        <a:t> </a:t>
                      </a:r>
                      <a:endParaRPr lang="fr-FR" sz="700" dirty="0">
                        <a:effectLst/>
                      </a:endParaRPr>
                    </a:p>
                    <a:p>
                      <a:pPr algn="ctr">
                        <a:spcAft>
                          <a:spcPts val="0"/>
                        </a:spcAft>
                      </a:pPr>
                      <a:r>
                        <a:rPr lang="en-US" sz="700" dirty="0">
                          <a:effectLst/>
                        </a:rPr>
                        <a:t> </a:t>
                      </a:r>
                      <a:endParaRPr lang="fr-FR" sz="700" dirty="0">
                        <a:effectLst/>
                      </a:endParaRPr>
                    </a:p>
                    <a:p>
                      <a:pPr algn="ctr">
                        <a:spcAft>
                          <a:spcPts val="0"/>
                        </a:spcAft>
                      </a:pPr>
                      <a:r>
                        <a:rPr lang="en-US" sz="700" dirty="0">
                          <a:effectLst/>
                        </a:rPr>
                        <a:t> </a:t>
                      </a:r>
                      <a:endParaRPr lang="fr-FR" sz="700" dirty="0">
                        <a:effectLst/>
                      </a:endParaRPr>
                    </a:p>
                    <a:p>
                      <a:pPr algn="ctr">
                        <a:spcAft>
                          <a:spcPts val="0"/>
                        </a:spcAft>
                      </a:pPr>
                      <a:r>
                        <a:rPr lang="en-US" sz="700" dirty="0">
                          <a:effectLst/>
                        </a:rPr>
                        <a:t> </a:t>
                      </a:r>
                      <a:endParaRPr lang="fr-FR" sz="700" dirty="0">
                        <a:effectLst/>
                      </a:endParaRPr>
                    </a:p>
                    <a:p>
                      <a:pPr algn="ctr">
                        <a:spcAft>
                          <a:spcPts val="0"/>
                        </a:spcAft>
                      </a:pPr>
                      <a:r>
                        <a:rPr lang="en-US" sz="700" dirty="0">
                          <a:effectLst/>
                        </a:rPr>
                        <a:t>10.30-11.00</a:t>
                      </a:r>
                      <a:endParaRPr lang="fr-FR" sz="700" dirty="0">
                        <a:effectLst/>
                      </a:endParaRPr>
                    </a:p>
                    <a:p>
                      <a:pPr algn="ctr">
                        <a:spcAft>
                          <a:spcPts val="0"/>
                        </a:spcAft>
                      </a:pPr>
                      <a:r>
                        <a:rPr lang="en-US" sz="700" dirty="0">
                          <a:effectLst/>
                        </a:rPr>
                        <a:t>11.30-13.30</a:t>
                      </a:r>
                      <a:endParaRPr lang="fr-FR" sz="700" dirty="0">
                        <a:effectLst/>
                      </a:endParaRPr>
                    </a:p>
                    <a:p>
                      <a:pPr>
                        <a:spcAft>
                          <a:spcPts val="0"/>
                        </a:spcAft>
                      </a:pPr>
                      <a:r>
                        <a:rPr lang="en-US" sz="700" dirty="0">
                          <a:effectLst/>
                        </a:rPr>
                        <a:t> </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dirty="0">
                          <a:effectLst/>
                        </a:rPr>
                        <a:t>Welcome of the French delegation in the DIRES Italian partner school in  </a:t>
                      </a:r>
                      <a:r>
                        <a:rPr lang="en-US" sz="700" dirty="0" err="1">
                          <a:effectLst/>
                        </a:rPr>
                        <a:t>Muro</a:t>
                      </a:r>
                      <a:r>
                        <a:rPr lang="en-US" sz="700" dirty="0">
                          <a:effectLst/>
                        </a:rPr>
                        <a:t> </a:t>
                      </a:r>
                      <a:r>
                        <a:rPr lang="en-US" sz="700" dirty="0" err="1">
                          <a:effectLst/>
                        </a:rPr>
                        <a:t>Lucano</a:t>
                      </a:r>
                      <a:r>
                        <a:rPr lang="en-US" sz="700" dirty="0">
                          <a:effectLst/>
                        </a:rPr>
                        <a:t> </a:t>
                      </a:r>
                      <a:endParaRPr lang="fr-FR" sz="700" dirty="0">
                        <a:effectLst/>
                      </a:endParaRPr>
                    </a:p>
                    <a:p>
                      <a:pPr>
                        <a:spcAft>
                          <a:spcPts val="0"/>
                        </a:spcAft>
                      </a:pPr>
                      <a:r>
                        <a:rPr lang="en-US" sz="700" dirty="0">
                          <a:effectLst/>
                        </a:rPr>
                        <a:t>Presentation of the European participants to their counterpart </a:t>
                      </a:r>
                      <a:endParaRPr lang="fr-FR" sz="700" dirty="0">
                        <a:effectLst/>
                      </a:endParaRPr>
                    </a:p>
                    <a:p>
                      <a:pPr>
                        <a:spcAft>
                          <a:spcPts val="0"/>
                        </a:spcAft>
                      </a:pPr>
                      <a:r>
                        <a:rPr lang="en-US" sz="700" dirty="0">
                          <a:effectLst/>
                        </a:rPr>
                        <a:t>Working together at their place</a:t>
                      </a:r>
                      <a:endParaRPr lang="fr-FR" sz="700" dirty="0">
                        <a:effectLst/>
                      </a:endParaRPr>
                    </a:p>
                    <a:p>
                      <a:pPr>
                        <a:spcAft>
                          <a:spcPts val="0"/>
                        </a:spcAft>
                      </a:pPr>
                      <a:r>
                        <a:rPr lang="en-US" sz="700" dirty="0">
                          <a:effectLst/>
                        </a:rPr>
                        <a:t>French and Italian teachers in their class</a:t>
                      </a:r>
                      <a:endParaRPr lang="fr-FR" sz="700" dirty="0">
                        <a:effectLst/>
                      </a:endParaRPr>
                    </a:p>
                    <a:p>
                      <a:pPr>
                        <a:spcAft>
                          <a:spcPts val="0"/>
                        </a:spcAft>
                      </a:pPr>
                      <a:r>
                        <a:rPr lang="en-US" sz="700" dirty="0">
                          <a:effectLst/>
                        </a:rPr>
                        <a:t>Break time in staff room in </a:t>
                      </a:r>
                      <a:r>
                        <a:rPr lang="en-US" sz="700" dirty="0" err="1">
                          <a:effectLst/>
                        </a:rPr>
                        <a:t>Muro</a:t>
                      </a:r>
                      <a:r>
                        <a:rPr lang="en-US" sz="700" dirty="0">
                          <a:effectLst/>
                        </a:rPr>
                        <a:t> </a:t>
                      </a:r>
                      <a:r>
                        <a:rPr lang="en-US" sz="700" dirty="0" err="1">
                          <a:effectLst/>
                        </a:rPr>
                        <a:t>Lucano</a:t>
                      </a:r>
                      <a:r>
                        <a:rPr lang="en-US" sz="700" dirty="0">
                          <a:effectLst/>
                        </a:rPr>
                        <a:t> </a:t>
                      </a:r>
                      <a:endParaRPr lang="fr-FR" sz="700" dirty="0">
                        <a:effectLst/>
                      </a:endParaRPr>
                    </a:p>
                    <a:p>
                      <a:pPr>
                        <a:spcAft>
                          <a:spcPts val="0"/>
                        </a:spcAft>
                      </a:pPr>
                      <a:r>
                        <a:rPr lang="en-US" sz="700" dirty="0">
                          <a:effectLst/>
                        </a:rPr>
                        <a:t>Welcome of the French delegation in the DIRES Italian partner school in  </a:t>
                      </a:r>
                      <a:r>
                        <a:rPr lang="en-US" sz="700" dirty="0" err="1">
                          <a:effectLst/>
                        </a:rPr>
                        <a:t>Castelgrande</a:t>
                      </a:r>
                      <a:endParaRPr lang="fr-FR" sz="700" dirty="0">
                        <a:effectLst/>
                      </a:endParaRPr>
                    </a:p>
                    <a:p>
                      <a:pPr>
                        <a:spcAft>
                          <a:spcPts val="0"/>
                        </a:spcAft>
                      </a:pPr>
                      <a:r>
                        <a:rPr lang="en-US" sz="700" dirty="0">
                          <a:effectLst/>
                        </a:rPr>
                        <a:t>Presentation of the European participants to their counterpart </a:t>
                      </a:r>
                      <a:endParaRPr lang="fr-FR" sz="700" dirty="0">
                        <a:effectLst/>
                      </a:endParaRPr>
                    </a:p>
                    <a:p>
                      <a:pPr>
                        <a:spcAft>
                          <a:spcPts val="0"/>
                        </a:spcAft>
                      </a:pPr>
                      <a:r>
                        <a:rPr lang="en-US" sz="700" dirty="0">
                          <a:effectLst/>
                        </a:rPr>
                        <a:t>Working together: French and Italian teachers in their class</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111443">
                <a:tc vMerge="1">
                  <a:txBody>
                    <a:bodyPr/>
                    <a:lstStyle/>
                    <a:p>
                      <a:endParaRPr lang="fr-FR"/>
                    </a:p>
                  </a:txBody>
                  <a:tcPr/>
                </a:tc>
                <a:tc>
                  <a:txBody>
                    <a:bodyPr/>
                    <a:lstStyle/>
                    <a:p>
                      <a:pPr algn="ctr">
                        <a:spcAft>
                          <a:spcPts val="0"/>
                        </a:spcAft>
                      </a:pPr>
                      <a:r>
                        <a:rPr lang="en-US" sz="700">
                          <a:effectLst/>
                        </a:rPr>
                        <a:t>13.30-14.30</a:t>
                      </a:r>
                      <a:endParaRPr lang="fr-FR"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a:effectLst/>
                        </a:rPr>
                        <a:t>Lunch at school in Castelgrande</a:t>
                      </a:r>
                      <a:endParaRPr lang="fr-FR"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111443">
                <a:tc vMerge="1">
                  <a:txBody>
                    <a:bodyPr/>
                    <a:lstStyle/>
                    <a:p>
                      <a:endParaRPr lang="fr-FR"/>
                    </a:p>
                  </a:txBody>
                  <a:tcPr/>
                </a:tc>
                <a:tc>
                  <a:txBody>
                    <a:bodyPr/>
                    <a:lstStyle/>
                    <a:p>
                      <a:pPr algn="ctr">
                        <a:spcAft>
                          <a:spcPts val="0"/>
                        </a:spcAft>
                      </a:pPr>
                      <a:r>
                        <a:rPr lang="en-US" sz="700">
                          <a:effectLst/>
                        </a:rPr>
                        <a:t>14.30-17.30</a:t>
                      </a:r>
                      <a:endParaRPr lang="fr-FR"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a:effectLst/>
                        </a:rPr>
                        <a:t>Visiting the astronomical Observatory (space objects) in Castelgrande (</a:t>
                      </a:r>
                      <a:endParaRPr lang="fr-FR"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668655">
                <a:tc rowSpan="2">
                  <a:txBody>
                    <a:bodyPr/>
                    <a:lstStyle/>
                    <a:p>
                      <a:pPr algn="ctr">
                        <a:spcAft>
                          <a:spcPts val="0"/>
                        </a:spcAft>
                      </a:pPr>
                      <a:r>
                        <a:rPr lang="en-US" sz="700" dirty="0">
                          <a:solidFill>
                            <a:schemeClr val="tx1"/>
                          </a:solidFill>
                          <a:effectLst/>
                        </a:rPr>
                        <a:t>Tuesday: 8.15-17.30</a:t>
                      </a:r>
                      <a:endParaRPr lang="fr-FR" sz="700" dirty="0">
                        <a:solidFill>
                          <a:schemeClr val="tx1"/>
                        </a:solidFill>
                        <a:effectLst/>
                      </a:endParaRPr>
                    </a:p>
                    <a:p>
                      <a:pPr>
                        <a:spcAft>
                          <a:spcPts val="0"/>
                        </a:spcAft>
                      </a:pPr>
                      <a:r>
                        <a:rPr lang="en-US" sz="700" dirty="0">
                          <a:solidFill>
                            <a:schemeClr val="tx1"/>
                          </a:solidFill>
                          <a:effectLst/>
                        </a:rPr>
                        <a:t>Observation of the inclusion in the Italian host school</a:t>
                      </a:r>
                      <a:endParaRPr lang="fr-FR" sz="700" dirty="0">
                        <a:solidFill>
                          <a:schemeClr val="tx1"/>
                        </a:solidFill>
                        <a:effectLst/>
                      </a:endParaRPr>
                    </a:p>
                    <a:p>
                      <a:pPr>
                        <a:spcAft>
                          <a:spcPts val="0"/>
                        </a:spcAft>
                      </a:pPr>
                      <a:r>
                        <a:rPr lang="it-IT" sz="700" dirty="0">
                          <a:solidFill>
                            <a:schemeClr val="tx1"/>
                          </a:solidFill>
                          <a:effectLst/>
                        </a:rPr>
                        <a:t>Dpt “G. Deledda”</a:t>
                      </a:r>
                      <a:endParaRPr lang="fr-FR" sz="700" dirty="0">
                        <a:solidFill>
                          <a:schemeClr val="tx1"/>
                        </a:solidFill>
                        <a:effectLst/>
                      </a:endParaRPr>
                    </a:p>
                    <a:p>
                      <a:pPr>
                        <a:spcAft>
                          <a:spcPts val="0"/>
                        </a:spcAft>
                      </a:pPr>
                      <a:r>
                        <a:rPr lang="it-IT" sz="700" dirty="0">
                          <a:solidFill>
                            <a:schemeClr val="tx1"/>
                          </a:solidFill>
                          <a:effectLst/>
                        </a:rPr>
                        <a:t>IPSIA “Ricchetti”</a:t>
                      </a: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c>
                  <a:txBody>
                    <a:bodyPr/>
                    <a:lstStyle/>
                    <a:p>
                      <a:pPr algn="ctr">
                        <a:spcAft>
                          <a:spcPts val="0"/>
                        </a:spcAft>
                      </a:pPr>
                      <a:r>
                        <a:rPr lang="en-US" sz="700">
                          <a:effectLst/>
                        </a:rPr>
                        <a:t>8.15-12.15</a:t>
                      </a:r>
                      <a:endParaRPr lang="fr-FR"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dirty="0">
                          <a:effectLst/>
                        </a:rPr>
                        <a:t>Visit of the inclusive secondary and high school in </a:t>
                      </a:r>
                      <a:r>
                        <a:rPr lang="en-US" sz="700" dirty="0" err="1">
                          <a:effectLst/>
                        </a:rPr>
                        <a:t>Pescopagano</a:t>
                      </a:r>
                      <a:r>
                        <a:rPr lang="en-US" sz="700" dirty="0">
                          <a:effectLst/>
                        </a:rPr>
                        <a:t> focusing on inclusion for special needs. Observation: </a:t>
                      </a:r>
                      <a:endParaRPr lang="fr-FR" sz="700" dirty="0">
                        <a:effectLst/>
                      </a:endParaRPr>
                    </a:p>
                    <a:p>
                      <a:pPr>
                        <a:spcAft>
                          <a:spcPts val="0"/>
                        </a:spcAft>
                      </a:pPr>
                      <a:r>
                        <a:rPr lang="en-US" sz="700" dirty="0">
                          <a:effectLst/>
                        </a:rPr>
                        <a:t>-Special Structure/ Rooms/Materials</a:t>
                      </a:r>
                      <a:endParaRPr lang="fr-FR" sz="700" dirty="0">
                        <a:effectLst/>
                      </a:endParaRPr>
                    </a:p>
                    <a:p>
                      <a:pPr>
                        <a:spcAft>
                          <a:spcPts val="0"/>
                        </a:spcAft>
                      </a:pPr>
                      <a:r>
                        <a:rPr lang="en-US" sz="700" dirty="0">
                          <a:effectLst/>
                        </a:rPr>
                        <a:t>-Staff and special staff</a:t>
                      </a:r>
                      <a:endParaRPr lang="fr-FR" sz="700" dirty="0">
                        <a:effectLst/>
                      </a:endParaRPr>
                    </a:p>
                    <a:p>
                      <a:pPr>
                        <a:spcAft>
                          <a:spcPts val="0"/>
                        </a:spcAft>
                      </a:pPr>
                      <a:r>
                        <a:rPr lang="en-US" sz="700" dirty="0">
                          <a:effectLst/>
                        </a:rPr>
                        <a:t>-Curriculum for SEN and mainstream students</a:t>
                      </a:r>
                      <a:endParaRPr lang="fr-FR" sz="700" dirty="0">
                        <a:effectLst/>
                      </a:endParaRPr>
                    </a:p>
                    <a:p>
                      <a:pPr>
                        <a:spcAft>
                          <a:spcPts val="0"/>
                        </a:spcAft>
                      </a:pPr>
                      <a:r>
                        <a:rPr lang="en-US" sz="700" dirty="0">
                          <a:effectLst/>
                        </a:rPr>
                        <a:t>-Orientation: Exams- Special jobs </a:t>
                      </a:r>
                      <a:endParaRPr lang="fr-FR" sz="700" dirty="0">
                        <a:effectLst/>
                      </a:endParaRPr>
                    </a:p>
                    <a:p>
                      <a:pPr>
                        <a:spcAft>
                          <a:spcPts val="0"/>
                        </a:spcAft>
                      </a:pPr>
                      <a:r>
                        <a:rPr lang="en-US" sz="700" dirty="0">
                          <a:effectLst/>
                        </a:rPr>
                        <a:t>Evaluation of the observation </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557213">
                <a:tc vMerge="1">
                  <a:txBody>
                    <a:bodyPr/>
                    <a:lstStyle/>
                    <a:p>
                      <a:endParaRPr lang="fr-FR"/>
                    </a:p>
                  </a:txBody>
                  <a:tcPr/>
                </a:tc>
                <a:tc>
                  <a:txBody>
                    <a:bodyPr/>
                    <a:lstStyle/>
                    <a:p>
                      <a:pPr algn="ctr">
                        <a:spcAft>
                          <a:spcPts val="0"/>
                        </a:spcAft>
                      </a:pPr>
                      <a:r>
                        <a:rPr lang="en-US" sz="700" dirty="0">
                          <a:effectLst/>
                        </a:rPr>
                        <a:t>13.30-14.30</a:t>
                      </a:r>
                      <a:endParaRPr lang="fr-FR" sz="700" dirty="0">
                        <a:effectLst/>
                      </a:endParaRPr>
                    </a:p>
                    <a:p>
                      <a:pPr algn="ctr">
                        <a:spcAft>
                          <a:spcPts val="0"/>
                        </a:spcAft>
                      </a:pPr>
                      <a:r>
                        <a:rPr lang="en-US" sz="700" dirty="0">
                          <a:effectLst/>
                        </a:rPr>
                        <a:t> </a:t>
                      </a:r>
                      <a:endParaRPr lang="fr-FR" sz="700" dirty="0">
                        <a:effectLst/>
                      </a:endParaRPr>
                    </a:p>
                    <a:p>
                      <a:pPr algn="ctr">
                        <a:spcAft>
                          <a:spcPts val="0"/>
                        </a:spcAft>
                      </a:pPr>
                      <a:r>
                        <a:rPr lang="en-US" sz="700" dirty="0">
                          <a:effectLst/>
                        </a:rPr>
                        <a:t>14.30-17.30</a:t>
                      </a:r>
                      <a:endParaRPr lang="fr-FR" sz="700" dirty="0">
                        <a:effectLst/>
                      </a:endParaRPr>
                    </a:p>
                    <a:p>
                      <a:pPr algn="ctr">
                        <a:spcAft>
                          <a:spcPts val="0"/>
                        </a:spcAft>
                      </a:pPr>
                      <a:r>
                        <a:rPr lang="en-US" sz="700" dirty="0">
                          <a:effectLst/>
                        </a:rPr>
                        <a:t> </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dirty="0">
                          <a:effectLst/>
                        </a:rPr>
                        <a:t>Lunch at school in </a:t>
                      </a:r>
                      <a:r>
                        <a:rPr lang="en-US" sz="700" dirty="0" err="1">
                          <a:effectLst/>
                        </a:rPr>
                        <a:t>Pescopagano</a:t>
                      </a:r>
                      <a:endParaRPr lang="fr-FR" sz="700" dirty="0">
                        <a:effectLst/>
                      </a:endParaRPr>
                    </a:p>
                    <a:p>
                      <a:pPr>
                        <a:spcAft>
                          <a:spcPts val="0"/>
                        </a:spcAft>
                      </a:pPr>
                      <a:r>
                        <a:rPr lang="en-US" sz="700" dirty="0">
                          <a:effectLst/>
                        </a:rPr>
                        <a:t>French and Italian educators and teachers working together </a:t>
                      </a:r>
                      <a:endParaRPr lang="fr-FR" sz="700" dirty="0">
                        <a:effectLst/>
                      </a:endParaRPr>
                    </a:p>
                    <a:p>
                      <a:pPr>
                        <a:spcAft>
                          <a:spcPts val="0"/>
                        </a:spcAft>
                      </a:pPr>
                      <a:r>
                        <a:rPr lang="en-US" sz="700" dirty="0">
                          <a:effectLst/>
                        </a:rPr>
                        <a:t>Building of an evaluation sheet </a:t>
                      </a:r>
                      <a:endParaRPr lang="fr-FR" sz="700" dirty="0">
                        <a:effectLst/>
                      </a:endParaRPr>
                    </a:p>
                    <a:p>
                      <a:pPr>
                        <a:spcAft>
                          <a:spcPts val="0"/>
                        </a:spcAft>
                      </a:pPr>
                      <a:r>
                        <a:rPr lang="en-US" sz="700" dirty="0">
                          <a:effectLst/>
                        </a:rPr>
                        <a:t>Exchange of ideas, materials and good practices for inclusion</a:t>
                      </a:r>
                      <a:endParaRPr lang="fr-FR" sz="700" dirty="0">
                        <a:effectLst/>
                      </a:endParaRPr>
                    </a:p>
                    <a:p>
                      <a:pPr marL="457200">
                        <a:spcAft>
                          <a:spcPts val="0"/>
                        </a:spcAft>
                      </a:pPr>
                      <a:r>
                        <a:rPr lang="en-US" sz="700" dirty="0">
                          <a:effectLst/>
                        </a:rPr>
                        <a:t>Writing of observations. KA1-KA2 Newsletter. Evaluation of the day</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111443">
                <a:tc>
                  <a:txBody>
                    <a:bodyPr/>
                    <a:lstStyle/>
                    <a:p>
                      <a:pPr>
                        <a:spcAft>
                          <a:spcPts val="0"/>
                        </a:spcAft>
                      </a:pPr>
                      <a:r>
                        <a:rPr lang="en-US" sz="700" dirty="0">
                          <a:solidFill>
                            <a:schemeClr val="tx1"/>
                          </a:solidFill>
                          <a:effectLst/>
                        </a:rPr>
                        <a:t>Wednesday : 8.30- 16.30</a:t>
                      </a: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c>
                  <a:txBody>
                    <a:bodyPr/>
                    <a:lstStyle/>
                    <a:p>
                      <a:pPr algn="ctr">
                        <a:spcAft>
                          <a:spcPts val="0"/>
                        </a:spcAft>
                      </a:pPr>
                      <a:r>
                        <a:rPr lang="en-US" sz="700" dirty="0" smtClean="0">
                          <a:effectLst/>
                        </a:rPr>
                        <a:t>8.30-16.30</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dirty="0" smtClean="0">
                          <a:effectLst/>
                        </a:rPr>
                        <a:t>Observation</a:t>
                      </a:r>
                      <a:r>
                        <a:rPr lang="en-US" sz="700" baseline="0" dirty="0" smtClean="0">
                          <a:effectLst/>
                        </a:rPr>
                        <a:t> in </a:t>
                      </a:r>
                      <a:r>
                        <a:rPr lang="en-US" sz="700" baseline="0" dirty="0" err="1" smtClean="0">
                          <a:effectLst/>
                        </a:rPr>
                        <a:t>Pescopagano</a:t>
                      </a:r>
                      <a:r>
                        <a:rPr lang="en-US" sz="700" baseline="0" dirty="0" smtClean="0">
                          <a:effectLst/>
                        </a:rPr>
                        <a:t> - </a:t>
                      </a:r>
                      <a:r>
                        <a:rPr lang="en-US" sz="700" dirty="0" smtClean="0">
                          <a:effectLst/>
                        </a:rPr>
                        <a:t>Cultural </a:t>
                      </a:r>
                      <a:r>
                        <a:rPr lang="en-US" sz="700" dirty="0">
                          <a:effectLst/>
                        </a:rPr>
                        <a:t>visit in </a:t>
                      </a:r>
                      <a:r>
                        <a:rPr lang="en-US" sz="700" dirty="0" err="1" smtClean="0">
                          <a:effectLst/>
                        </a:rPr>
                        <a:t>Pompeï</a:t>
                      </a:r>
                      <a:r>
                        <a:rPr lang="en-US" sz="700" dirty="0">
                          <a:effectLst/>
                        </a:rPr>
                        <a:t> </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1114425">
                <a:tc>
                  <a:txBody>
                    <a:bodyPr/>
                    <a:lstStyle/>
                    <a:p>
                      <a:pPr>
                        <a:spcAft>
                          <a:spcPts val="0"/>
                        </a:spcAft>
                      </a:pPr>
                      <a:r>
                        <a:rPr lang="en-US" sz="700" dirty="0">
                          <a:solidFill>
                            <a:schemeClr val="tx1"/>
                          </a:solidFill>
                          <a:effectLst/>
                        </a:rPr>
                        <a:t>Thursday: 8.30- 16.30 </a:t>
                      </a:r>
                      <a:endParaRPr lang="fr-FR" sz="700" dirty="0">
                        <a:solidFill>
                          <a:schemeClr val="tx1"/>
                        </a:solidFill>
                        <a:effectLst/>
                      </a:endParaRPr>
                    </a:p>
                    <a:p>
                      <a:pPr>
                        <a:spcAft>
                          <a:spcPts val="0"/>
                        </a:spcAft>
                      </a:pPr>
                      <a:r>
                        <a:rPr lang="en-US" sz="700" dirty="0">
                          <a:solidFill>
                            <a:schemeClr val="tx1"/>
                          </a:solidFill>
                          <a:effectLst/>
                        </a:rPr>
                        <a:t>Meeting with an international association. Observation of inclusion in </a:t>
                      </a:r>
                      <a:r>
                        <a:rPr lang="en-US" sz="700" dirty="0" err="1">
                          <a:solidFill>
                            <a:schemeClr val="tx1"/>
                          </a:solidFill>
                          <a:effectLst/>
                        </a:rPr>
                        <a:t>mobilities</a:t>
                      </a:r>
                      <a:r>
                        <a:rPr lang="en-US" sz="700" dirty="0">
                          <a:solidFill>
                            <a:schemeClr val="tx1"/>
                          </a:solidFill>
                          <a:effectLst/>
                        </a:rPr>
                        <a:t> and European projects</a:t>
                      </a:r>
                      <a:endParaRPr lang="fr-FR" sz="700" dirty="0">
                        <a:solidFill>
                          <a:schemeClr val="tx1"/>
                        </a:solidFill>
                        <a:effectLst/>
                      </a:endParaRPr>
                    </a:p>
                    <a:p>
                      <a:pPr>
                        <a:spcAft>
                          <a:spcPts val="0"/>
                        </a:spcAft>
                      </a:pPr>
                      <a:r>
                        <a:rPr lang="en-US" sz="700" dirty="0">
                          <a:solidFill>
                            <a:schemeClr val="tx1"/>
                          </a:solidFill>
                          <a:effectLst/>
                        </a:rPr>
                        <a:t> </a:t>
                      </a: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c>
                  <a:txBody>
                    <a:bodyPr/>
                    <a:lstStyle/>
                    <a:p>
                      <a:pPr algn="ctr">
                        <a:spcAft>
                          <a:spcPts val="0"/>
                        </a:spcAft>
                      </a:pPr>
                      <a:r>
                        <a:rPr lang="en-US" sz="700" dirty="0">
                          <a:effectLst/>
                        </a:rPr>
                        <a:t>8.30-10.30</a:t>
                      </a:r>
                      <a:endParaRPr lang="fr-FR" sz="700" dirty="0">
                        <a:effectLst/>
                      </a:endParaRPr>
                    </a:p>
                    <a:p>
                      <a:pPr algn="ctr">
                        <a:spcAft>
                          <a:spcPts val="0"/>
                        </a:spcAft>
                      </a:pPr>
                      <a:r>
                        <a:rPr lang="en-US" sz="700" dirty="0">
                          <a:effectLst/>
                        </a:rPr>
                        <a:t>10.30-12.30</a:t>
                      </a:r>
                      <a:endParaRPr lang="fr-FR" sz="700" dirty="0">
                        <a:effectLst/>
                      </a:endParaRPr>
                    </a:p>
                    <a:p>
                      <a:pPr algn="ctr">
                        <a:spcAft>
                          <a:spcPts val="0"/>
                        </a:spcAft>
                      </a:pPr>
                      <a:r>
                        <a:rPr lang="en-US" sz="700" dirty="0">
                          <a:effectLst/>
                        </a:rPr>
                        <a:t>13.30-14.30</a:t>
                      </a:r>
                      <a:endParaRPr lang="fr-FR" sz="700" dirty="0">
                        <a:effectLst/>
                      </a:endParaRPr>
                    </a:p>
                    <a:p>
                      <a:pPr algn="ctr">
                        <a:spcAft>
                          <a:spcPts val="0"/>
                        </a:spcAft>
                      </a:pPr>
                      <a:r>
                        <a:rPr lang="en-US" sz="700" dirty="0">
                          <a:effectLst/>
                        </a:rPr>
                        <a:t>14.30-16.30</a:t>
                      </a:r>
                      <a:endParaRPr lang="fr-FR" sz="700" dirty="0">
                        <a:effectLst/>
                      </a:endParaRPr>
                    </a:p>
                    <a:p>
                      <a:pPr algn="ctr">
                        <a:spcAft>
                          <a:spcPts val="0"/>
                        </a:spcAft>
                      </a:pPr>
                      <a:r>
                        <a:rPr lang="en-US" sz="700" dirty="0">
                          <a:effectLst/>
                        </a:rPr>
                        <a:t> </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dirty="0">
                          <a:effectLst/>
                        </a:rPr>
                        <a:t>Observation of the inclusion </a:t>
                      </a:r>
                      <a:r>
                        <a:rPr lang="en-US" sz="700" dirty="0" err="1">
                          <a:effectLst/>
                        </a:rPr>
                        <a:t>dpt</a:t>
                      </a:r>
                      <a:r>
                        <a:rPr lang="en-US" sz="700" dirty="0">
                          <a:effectLst/>
                        </a:rPr>
                        <a:t> “</a:t>
                      </a:r>
                      <a:r>
                        <a:rPr lang="en-US" sz="700" dirty="0" err="1">
                          <a:effectLst/>
                        </a:rPr>
                        <a:t>G.Pascoli</a:t>
                      </a:r>
                      <a:r>
                        <a:rPr lang="en-US" sz="700" dirty="0">
                          <a:effectLst/>
                        </a:rPr>
                        <a:t>”  </a:t>
                      </a:r>
                      <a:endParaRPr lang="fr-FR" sz="700" dirty="0">
                        <a:effectLst/>
                      </a:endParaRPr>
                    </a:p>
                    <a:p>
                      <a:pPr>
                        <a:spcAft>
                          <a:spcPts val="0"/>
                        </a:spcAft>
                      </a:pPr>
                      <a:r>
                        <a:rPr lang="en-US" sz="700" dirty="0">
                          <a:effectLst/>
                        </a:rPr>
                        <a:t>Visit of the museum in </a:t>
                      </a:r>
                      <a:r>
                        <a:rPr lang="en-US" sz="700" dirty="0" err="1">
                          <a:effectLst/>
                        </a:rPr>
                        <a:t>Muro</a:t>
                      </a:r>
                      <a:r>
                        <a:rPr lang="en-US" sz="700" dirty="0">
                          <a:effectLst/>
                        </a:rPr>
                        <a:t> </a:t>
                      </a:r>
                      <a:r>
                        <a:rPr lang="en-US" sz="700" dirty="0" err="1">
                          <a:effectLst/>
                        </a:rPr>
                        <a:t>Lucano</a:t>
                      </a:r>
                      <a:endParaRPr lang="fr-FR" sz="700" dirty="0">
                        <a:effectLst/>
                      </a:endParaRPr>
                    </a:p>
                    <a:p>
                      <a:pPr>
                        <a:spcAft>
                          <a:spcPts val="0"/>
                        </a:spcAft>
                      </a:pPr>
                      <a:r>
                        <a:rPr lang="en-US" sz="700" dirty="0">
                          <a:effectLst/>
                        </a:rPr>
                        <a:t>Lunch</a:t>
                      </a:r>
                      <a:endParaRPr lang="fr-FR" sz="700" dirty="0">
                        <a:effectLst/>
                      </a:endParaRPr>
                    </a:p>
                    <a:p>
                      <a:pPr>
                        <a:spcAft>
                          <a:spcPts val="0"/>
                        </a:spcAft>
                      </a:pPr>
                      <a:r>
                        <a:rPr lang="en-US" sz="700" dirty="0">
                          <a:effectLst/>
                        </a:rPr>
                        <a:t>Inclusion of SEN in European ERASMUS+ projects: Exchange of ideas, experiences. Dissemination and impact. Writing of observations</a:t>
                      </a:r>
                      <a:endParaRPr lang="fr-FR" sz="700" dirty="0">
                        <a:effectLst/>
                      </a:endParaRPr>
                    </a:p>
                    <a:p>
                      <a:pPr>
                        <a:spcAft>
                          <a:spcPts val="0"/>
                        </a:spcAft>
                      </a:pPr>
                      <a:r>
                        <a:rPr lang="en-US" sz="700" dirty="0">
                          <a:effectLst/>
                        </a:rPr>
                        <a:t>     Students: numbers/Criteria for the choice/difficulties: reasons, </a:t>
                      </a:r>
                      <a:r>
                        <a:rPr lang="en-US" sz="700" dirty="0" err="1">
                          <a:effectLst/>
                        </a:rPr>
                        <a:t>etc</a:t>
                      </a:r>
                      <a:r>
                        <a:rPr lang="en-US" sz="700" dirty="0">
                          <a:effectLst/>
                        </a:rPr>
                        <a:t> </a:t>
                      </a:r>
                      <a:endParaRPr lang="fr-FR" sz="700" dirty="0">
                        <a:effectLst/>
                      </a:endParaRPr>
                    </a:p>
                    <a:p>
                      <a:pPr>
                        <a:spcAft>
                          <a:spcPts val="0"/>
                        </a:spcAft>
                      </a:pPr>
                      <a:r>
                        <a:rPr lang="en-US" sz="700" dirty="0">
                          <a:effectLst/>
                        </a:rPr>
                        <a:t>     Place/attitudes of the teachers/families/mainstream students</a:t>
                      </a:r>
                      <a:endParaRPr lang="fr-FR" sz="700" dirty="0">
                        <a:effectLst/>
                      </a:endParaRPr>
                    </a:p>
                    <a:p>
                      <a:pPr>
                        <a:spcAft>
                          <a:spcPts val="0"/>
                        </a:spcAft>
                      </a:pPr>
                      <a:r>
                        <a:rPr lang="en-US" sz="700" dirty="0">
                          <a:effectLst/>
                        </a:rPr>
                        <a:t>     Obstacles and solutions</a:t>
                      </a:r>
                      <a:endParaRPr lang="fr-FR" sz="700" dirty="0">
                        <a:effectLst/>
                      </a:endParaRPr>
                    </a:p>
                    <a:p>
                      <a:pPr>
                        <a:spcAft>
                          <a:spcPts val="0"/>
                        </a:spcAft>
                      </a:pPr>
                      <a:r>
                        <a:rPr lang="en-US" sz="700" dirty="0">
                          <a:effectLst/>
                        </a:rPr>
                        <a:t>     Place of the </a:t>
                      </a:r>
                      <a:r>
                        <a:rPr lang="en-US" sz="700" dirty="0" err="1">
                          <a:effectLst/>
                        </a:rPr>
                        <a:t>mobilities</a:t>
                      </a:r>
                      <a:r>
                        <a:rPr lang="en-US" sz="700" dirty="0">
                          <a:effectLst/>
                        </a:rPr>
                        <a:t> and European activities in their curriculum </a:t>
                      </a:r>
                      <a:endParaRPr lang="fr-FR" sz="700" dirty="0">
                        <a:effectLst/>
                      </a:endParaRPr>
                    </a:p>
                    <a:p>
                      <a:pPr>
                        <a:spcAft>
                          <a:spcPts val="0"/>
                        </a:spcAft>
                      </a:pPr>
                      <a:r>
                        <a:rPr lang="en-US" sz="700" dirty="0">
                          <a:effectLst/>
                        </a:rPr>
                        <a:t>     Use of European tools by the staff: </a:t>
                      </a:r>
                      <a:r>
                        <a:rPr lang="en-US" sz="700" u="sng" dirty="0" err="1">
                          <a:effectLst/>
                        </a:rPr>
                        <a:t>Europass</a:t>
                      </a:r>
                      <a:r>
                        <a:rPr lang="en-US" sz="700" dirty="0">
                          <a:effectLst/>
                        </a:rPr>
                        <a:t> </a:t>
                      </a:r>
                      <a:r>
                        <a:rPr lang="en-US" sz="700" u="sng" dirty="0">
                          <a:effectLst/>
                        </a:rPr>
                        <a:t>Mobility</a:t>
                      </a:r>
                      <a:r>
                        <a:rPr lang="en-US" sz="700" dirty="0">
                          <a:effectLst/>
                        </a:rPr>
                        <a:t>- </a:t>
                      </a:r>
                      <a:r>
                        <a:rPr lang="en-US" sz="700" u="sng" dirty="0" err="1">
                          <a:effectLst/>
                        </a:rPr>
                        <a:t>Mobiliy</a:t>
                      </a:r>
                      <a:r>
                        <a:rPr lang="en-US" sz="700" u="sng" dirty="0">
                          <a:effectLst/>
                        </a:rPr>
                        <a:t> tool</a:t>
                      </a:r>
                      <a:r>
                        <a:rPr lang="en-US" sz="700" dirty="0">
                          <a:effectLst/>
                        </a:rPr>
                        <a:t>. </a:t>
                      </a:r>
                      <a:endParaRPr lang="fr-FR" sz="700" dirty="0">
                        <a:effectLst/>
                      </a:endParaRPr>
                    </a:p>
                    <a:p>
                      <a:pPr>
                        <a:spcAft>
                          <a:spcPts val="0"/>
                        </a:spcAft>
                      </a:pPr>
                      <a:r>
                        <a:rPr lang="en-US" sz="700" dirty="0">
                          <a:effectLst/>
                        </a:rPr>
                        <a:t>     Elaboration of an intern Attest</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353047">
                <a:tc rowSpan="2">
                  <a:txBody>
                    <a:bodyPr/>
                    <a:lstStyle/>
                    <a:p>
                      <a:pPr>
                        <a:spcAft>
                          <a:spcPts val="0"/>
                        </a:spcAft>
                      </a:pPr>
                      <a:r>
                        <a:rPr lang="en-US" sz="700" dirty="0">
                          <a:solidFill>
                            <a:schemeClr val="tx1"/>
                          </a:solidFill>
                          <a:effectLst/>
                        </a:rPr>
                        <a:t>Friday: 8.30-16.10</a:t>
                      </a:r>
                      <a:endParaRPr lang="fr-FR" sz="700" dirty="0">
                        <a:solidFill>
                          <a:schemeClr val="tx1"/>
                        </a:solidFill>
                        <a:effectLst/>
                      </a:endParaRPr>
                    </a:p>
                    <a:p>
                      <a:pPr>
                        <a:spcAft>
                          <a:spcPts val="0"/>
                        </a:spcAft>
                      </a:pPr>
                      <a:r>
                        <a:rPr lang="en-US" sz="700" dirty="0">
                          <a:solidFill>
                            <a:schemeClr val="tx1"/>
                          </a:solidFill>
                          <a:effectLst/>
                        </a:rPr>
                        <a:t>Building a network of inclusive schools and institutions in France and Italy </a:t>
                      </a: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c>
                  <a:txBody>
                    <a:bodyPr/>
                    <a:lstStyle/>
                    <a:p>
                      <a:pPr algn="ctr">
                        <a:spcAft>
                          <a:spcPts val="0"/>
                        </a:spcAft>
                      </a:pPr>
                      <a:r>
                        <a:rPr lang="en-US" sz="700">
                          <a:effectLst/>
                        </a:rPr>
                        <a:t>8.15-13.15</a:t>
                      </a:r>
                      <a:endParaRPr lang="fr-FR"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dirty="0">
                          <a:effectLst/>
                        </a:rPr>
                        <a:t>School in </a:t>
                      </a:r>
                      <a:r>
                        <a:rPr lang="en-US" sz="700" dirty="0" err="1">
                          <a:effectLst/>
                        </a:rPr>
                        <a:t>Pescopagano</a:t>
                      </a:r>
                      <a:r>
                        <a:rPr lang="en-US" sz="700" dirty="0">
                          <a:effectLst/>
                        </a:rPr>
                        <a:t>: List of 5 inclusive schools in Italy-France</a:t>
                      </a:r>
                      <a:endParaRPr lang="fr-FR" sz="700" dirty="0">
                        <a:effectLst/>
                      </a:endParaRPr>
                    </a:p>
                    <a:p>
                      <a:pPr>
                        <a:spcAft>
                          <a:spcPts val="0"/>
                        </a:spcAft>
                      </a:pPr>
                      <a:r>
                        <a:rPr lang="en-US" sz="700" dirty="0">
                          <a:effectLst/>
                        </a:rPr>
                        <a:t>Plan for dissemination of the KA1 projects in the schools to begin a network. Using inclusive productions in DIRES as tools: flyers, videos Documentation and dissemination on </a:t>
                      </a:r>
                      <a:r>
                        <a:rPr lang="en-US" sz="700" u="sng" dirty="0">
                          <a:effectLst/>
                        </a:rPr>
                        <a:t>eTwinning</a:t>
                      </a:r>
                      <a:r>
                        <a:rPr lang="en-US" sz="700" dirty="0">
                          <a:effectLst/>
                        </a:rPr>
                        <a:t>: KA1. Evaluation.</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111443">
                <a:tc vMerge="1">
                  <a:txBody>
                    <a:bodyPr/>
                    <a:lstStyle/>
                    <a:p>
                      <a:endParaRPr lang="fr-FR"/>
                    </a:p>
                  </a:txBody>
                  <a:tcPr/>
                </a:tc>
                <a:tc>
                  <a:txBody>
                    <a:bodyPr/>
                    <a:lstStyle/>
                    <a:p>
                      <a:pPr algn="ctr">
                        <a:spcAft>
                          <a:spcPts val="0"/>
                        </a:spcAft>
                      </a:pPr>
                      <a:r>
                        <a:rPr lang="en-US" sz="700">
                          <a:effectLst/>
                        </a:rPr>
                        <a:t>13.15-14.15</a:t>
                      </a:r>
                      <a:endParaRPr lang="fr-FR"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dirty="0">
                          <a:effectLst/>
                        </a:rPr>
                        <a:t>Buffet with French and Italian </a:t>
                      </a:r>
                      <a:r>
                        <a:rPr lang="en-US" sz="700" dirty="0" err="1">
                          <a:effectLst/>
                        </a:rPr>
                        <a:t>specialities</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222885">
                <a:tc>
                  <a:txBody>
                    <a:bodyPr/>
                    <a:lstStyle/>
                    <a:p>
                      <a:pPr>
                        <a:spcAft>
                          <a:spcPts val="0"/>
                        </a:spcAft>
                      </a:pPr>
                      <a:r>
                        <a:rPr lang="en-US" sz="700" dirty="0">
                          <a:solidFill>
                            <a:schemeClr val="tx1"/>
                          </a:solidFill>
                          <a:effectLst/>
                        </a:rPr>
                        <a:t> </a:t>
                      </a: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c>
                  <a:txBody>
                    <a:bodyPr/>
                    <a:lstStyle/>
                    <a:p>
                      <a:pPr algn="ctr">
                        <a:spcAft>
                          <a:spcPts val="0"/>
                        </a:spcAft>
                      </a:pPr>
                      <a:r>
                        <a:rPr lang="en-US" sz="700">
                          <a:effectLst/>
                        </a:rPr>
                        <a:t>14.15-16.15</a:t>
                      </a:r>
                      <a:endParaRPr lang="fr-FR"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dirty="0">
                          <a:effectLst/>
                        </a:rPr>
                        <a:t>Exchange of ideas, materials and good practices</a:t>
                      </a:r>
                      <a:endParaRPr lang="fr-FR" sz="700" dirty="0">
                        <a:effectLst/>
                      </a:endParaRPr>
                    </a:p>
                    <a:p>
                      <a:pPr>
                        <a:spcAft>
                          <a:spcPts val="0"/>
                        </a:spcAft>
                      </a:pPr>
                      <a:r>
                        <a:rPr lang="en-US" sz="700" dirty="0">
                          <a:effectLst/>
                        </a:rPr>
                        <a:t>Writing of observations together. Evaluation and KA1/KA2 dissemination</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r h="222885">
                <a:tc>
                  <a:txBody>
                    <a:bodyPr/>
                    <a:lstStyle/>
                    <a:p>
                      <a:pPr>
                        <a:spcAft>
                          <a:spcPts val="0"/>
                        </a:spcAft>
                      </a:pPr>
                      <a:r>
                        <a:rPr lang="en-US" sz="700" dirty="0">
                          <a:solidFill>
                            <a:schemeClr val="tx1"/>
                          </a:solidFill>
                          <a:effectLst/>
                        </a:rPr>
                        <a:t>Saturday: 5.00 </a:t>
                      </a:r>
                      <a:endParaRPr lang="fr-FR" sz="700" dirty="0">
                        <a:solidFill>
                          <a:schemeClr val="tx1"/>
                        </a:solidFill>
                        <a:effectLst/>
                      </a:endParaRPr>
                    </a:p>
                    <a:p>
                      <a:pPr>
                        <a:spcAft>
                          <a:spcPts val="0"/>
                        </a:spcAft>
                      </a:pPr>
                      <a:r>
                        <a:rPr lang="en-US" sz="700" dirty="0">
                          <a:solidFill>
                            <a:schemeClr val="tx1"/>
                          </a:solidFill>
                          <a:effectLst/>
                        </a:rPr>
                        <a:t>Departure of ISC delegation</a:t>
                      </a:r>
                      <a:endParaRPr lang="fr-FR"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lumMod val="90000"/>
                      </a:schemeClr>
                    </a:solidFill>
                  </a:tcPr>
                </a:tc>
                <a:tc>
                  <a:txBody>
                    <a:bodyPr/>
                    <a:lstStyle/>
                    <a:p>
                      <a:pPr algn="ctr">
                        <a:spcAft>
                          <a:spcPts val="0"/>
                        </a:spcAft>
                      </a:pPr>
                      <a:endParaRPr lang="fr-FR"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c>
                  <a:txBody>
                    <a:bodyPr/>
                    <a:lstStyle/>
                    <a:p>
                      <a:pPr>
                        <a:spcAft>
                          <a:spcPts val="0"/>
                        </a:spcAft>
                      </a:pPr>
                      <a:r>
                        <a:rPr lang="en-US" sz="700" dirty="0">
                          <a:effectLst/>
                        </a:rPr>
                        <a:t>To Napoli airport by car</a:t>
                      </a:r>
                      <a:endParaRPr lang="fr-FR" sz="700" dirty="0">
                        <a:effectLst/>
                      </a:endParaRPr>
                    </a:p>
                    <a:p>
                      <a:pPr>
                        <a:spcAft>
                          <a:spcPts val="0"/>
                        </a:spcAft>
                      </a:pPr>
                      <a:r>
                        <a:rPr lang="en-US" sz="700" dirty="0" err="1">
                          <a:effectLst/>
                        </a:rPr>
                        <a:t>Easyjet</a:t>
                      </a:r>
                      <a:r>
                        <a:rPr lang="en-US" sz="700" dirty="0">
                          <a:effectLst/>
                        </a:rPr>
                        <a:t>. Flight: 10.35 (</a:t>
                      </a:r>
                      <a:r>
                        <a:rPr lang="en-US" sz="700" dirty="0" err="1">
                          <a:effectLst/>
                        </a:rPr>
                        <a:t>Nr</a:t>
                      </a:r>
                      <a:r>
                        <a:rPr lang="en-US" sz="700" dirty="0">
                          <a:effectLst/>
                        </a:rPr>
                        <a:t>: U2 4254)</a:t>
                      </a:r>
                      <a:endParaRPr lang="fr-F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370" marR="28370" marT="0" marB="0">
                    <a:solidFill>
                      <a:schemeClr val="bg2"/>
                    </a:solidFill>
                  </a:tcPr>
                </a:tc>
              </a:tr>
            </a:tbl>
          </a:graphicData>
        </a:graphic>
      </p:graphicFrame>
      <p:sp>
        <p:nvSpPr>
          <p:cNvPr id="6" name="Rectangle 10"/>
          <p:cNvSpPr>
            <a:spLocks noChangeArrowheads="1"/>
          </p:cNvSpPr>
          <p:nvPr/>
        </p:nvSpPr>
        <p:spPr bwMode="auto">
          <a:xfrm>
            <a:off x="2068910" y="2368297"/>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fr-FR" sz="1463"/>
          </a:p>
        </p:txBody>
      </p:sp>
    </p:spTree>
    <p:extLst>
      <p:ext uri="{BB962C8B-B14F-4D97-AF65-F5344CB8AC3E}">
        <p14:creationId xmlns:p14="http://schemas.microsoft.com/office/powerpoint/2010/main" val="2768656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solidFill>
                  <a:schemeClr val="bg2">
                    <a:lumMod val="50000"/>
                  </a:schemeClr>
                </a:solidFill>
              </a:rPr>
              <a:t>Présentation orale de posters </a:t>
            </a:r>
            <a:br>
              <a:rPr lang="fr-FR" dirty="0" smtClean="0">
                <a:solidFill>
                  <a:schemeClr val="bg2">
                    <a:lumMod val="50000"/>
                  </a:schemeClr>
                </a:solidFill>
              </a:rPr>
            </a:br>
            <a:endParaRPr lang="fr-FR" dirty="0"/>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7235" y="2255935"/>
            <a:ext cx="3673688" cy="2755266"/>
          </a:xfrm>
          <a:prstGeom prst="rect">
            <a:avLst/>
          </a:prstGeom>
        </p:spPr>
      </p:pic>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109" y="2173594"/>
            <a:ext cx="5195641" cy="2919950"/>
          </a:xfrm>
          <a:prstGeom prst="rect">
            <a:avLst/>
          </a:prstGeom>
        </p:spPr>
      </p:pic>
      <p:sp>
        <p:nvSpPr>
          <p:cNvPr id="4" name="ZoneTexte 3"/>
          <p:cNvSpPr txBox="1"/>
          <p:nvPr/>
        </p:nvSpPr>
        <p:spPr>
          <a:xfrm>
            <a:off x="170073" y="5387076"/>
            <a:ext cx="9735927" cy="646331"/>
          </a:xfrm>
          <a:prstGeom prst="rect">
            <a:avLst/>
          </a:prstGeom>
          <a:noFill/>
        </p:spPr>
        <p:txBody>
          <a:bodyPr wrap="square" rtlCol="0">
            <a:spAutoFit/>
          </a:bodyPr>
          <a:lstStyle/>
          <a:p>
            <a:r>
              <a:rPr lang="fr-FR" dirty="0">
                <a:solidFill>
                  <a:schemeClr val="bg2">
                    <a:lumMod val="50000"/>
                  </a:schemeClr>
                </a:solidFill>
              </a:rPr>
              <a:t>Les élèves présentent les posters qu’ils ont réalisés spécialement pour les </a:t>
            </a:r>
            <a:r>
              <a:rPr lang="fr-FR" dirty="0" smtClean="0">
                <a:solidFill>
                  <a:schemeClr val="bg2">
                    <a:lumMod val="50000"/>
                  </a:schemeClr>
                </a:solidFill>
              </a:rPr>
              <a:t>visites culturelles </a:t>
            </a:r>
          </a:p>
          <a:p>
            <a:r>
              <a:rPr lang="fr-FR" dirty="0" smtClean="0">
                <a:solidFill>
                  <a:schemeClr val="bg2">
                    <a:lumMod val="50000"/>
                  </a:schemeClr>
                </a:solidFill>
              </a:rPr>
              <a:t>de </a:t>
            </a:r>
            <a:r>
              <a:rPr lang="fr-FR" dirty="0">
                <a:solidFill>
                  <a:schemeClr val="bg2">
                    <a:lumMod val="50000"/>
                  </a:schemeClr>
                </a:solidFill>
              </a:rPr>
              <a:t>l’équipe </a:t>
            </a:r>
            <a:r>
              <a:rPr lang="fr-FR" dirty="0" smtClean="0">
                <a:solidFill>
                  <a:schemeClr val="bg2">
                    <a:lumMod val="50000"/>
                  </a:schemeClr>
                </a:solidFill>
              </a:rPr>
              <a:t>française.</a:t>
            </a:r>
            <a:endParaRPr lang="fr-FR" dirty="0"/>
          </a:p>
        </p:txBody>
      </p:sp>
    </p:spTree>
    <p:extLst>
      <p:ext uri="{BB962C8B-B14F-4D97-AF65-F5344CB8AC3E}">
        <p14:creationId xmlns:p14="http://schemas.microsoft.com/office/powerpoint/2010/main" val="4208979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solidFill>
                  <a:schemeClr val="bg2">
                    <a:lumMod val="50000"/>
                  </a:schemeClr>
                </a:solidFill>
              </a:rPr>
              <a:t>Visite du jardin botanique et du musée  </a:t>
            </a:r>
            <a:br>
              <a:rPr lang="fr-FR" dirty="0" smtClean="0">
                <a:solidFill>
                  <a:schemeClr val="bg2">
                    <a:lumMod val="50000"/>
                  </a:schemeClr>
                </a:solidFill>
              </a:rPr>
            </a:br>
            <a:r>
              <a:rPr lang="fr-FR" dirty="0" err="1" smtClean="0">
                <a:solidFill>
                  <a:schemeClr val="bg2">
                    <a:lumMod val="50000"/>
                  </a:schemeClr>
                </a:solidFill>
              </a:rPr>
              <a:t>Castelgrande</a:t>
            </a:r>
            <a:endParaRPr lang="fr-FR"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81038" y="2933700"/>
            <a:ext cx="4321666" cy="2428776"/>
          </a:xfr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9417" y="3001958"/>
            <a:ext cx="4200208" cy="2360517"/>
          </a:xfrm>
          <a:prstGeom prst="rect">
            <a:avLst/>
          </a:prstGeom>
        </p:spPr>
      </p:pic>
    </p:spTree>
    <p:extLst>
      <p:ext uri="{BB962C8B-B14F-4D97-AF65-F5344CB8AC3E}">
        <p14:creationId xmlns:p14="http://schemas.microsoft.com/office/powerpoint/2010/main" val="3514912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1038" y="642939"/>
            <a:ext cx="8543925" cy="928687"/>
          </a:xfrm>
        </p:spPr>
        <p:txBody>
          <a:bodyPr/>
          <a:lstStyle/>
          <a:p>
            <a:pPr algn="ctr"/>
            <a:r>
              <a:rPr lang="fr-FR" dirty="0" smtClean="0">
                <a:solidFill>
                  <a:schemeClr val="bg2">
                    <a:lumMod val="50000"/>
                  </a:schemeClr>
                </a:solidFill>
              </a:rPr>
              <a:t>Visite culturelle de Pompéi</a:t>
            </a:r>
            <a:endParaRPr lang="fr-FR"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30200" y="1645147"/>
            <a:ext cx="3120000" cy="2340000"/>
          </a:xfrm>
          <a:prstGeom prst="rect">
            <a:avLst/>
          </a:prstGeom>
          <a:ln>
            <a:noFill/>
          </a:ln>
          <a:effectLst>
            <a:softEdge rad="112500"/>
          </a:effectLst>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4963" y="1478111"/>
            <a:ext cx="312000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200" y="3985147"/>
            <a:ext cx="312000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2206" y="4079081"/>
            <a:ext cx="312000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0200" y="2644776"/>
            <a:ext cx="2727889" cy="2045916"/>
          </a:xfrm>
          <a:prstGeom prst="rect">
            <a:avLst/>
          </a:prstGeom>
        </p:spPr>
      </p:pic>
      <p:sp>
        <p:nvSpPr>
          <p:cNvPr id="3" name="ZoneTexte 2"/>
          <p:cNvSpPr txBox="1"/>
          <p:nvPr/>
        </p:nvSpPr>
        <p:spPr>
          <a:xfrm>
            <a:off x="3450200" y="4811713"/>
            <a:ext cx="2772006" cy="1342675"/>
          </a:xfrm>
          <a:prstGeom prst="rect">
            <a:avLst/>
          </a:prstGeom>
          <a:noFill/>
        </p:spPr>
        <p:txBody>
          <a:bodyPr wrap="square" rtlCol="0">
            <a:spAutoFit/>
          </a:bodyPr>
          <a:lstStyle/>
          <a:p>
            <a:pPr algn="ctr"/>
            <a:r>
              <a:rPr lang="fr-FR" sz="1625" dirty="0">
                <a:solidFill>
                  <a:schemeClr val="bg2">
                    <a:lumMod val="50000"/>
                  </a:schemeClr>
                </a:solidFill>
              </a:rPr>
              <a:t>Classée au patrimoine mondial de l’UNESCO, la ville de Pompéi fut détruite et ensevelie lors de l’éruption du Mont Vésuve en 79 </a:t>
            </a:r>
            <a:r>
              <a:rPr lang="fr-FR" sz="1625" dirty="0" smtClean="0">
                <a:solidFill>
                  <a:schemeClr val="bg2">
                    <a:lumMod val="50000"/>
                  </a:schemeClr>
                </a:solidFill>
              </a:rPr>
              <a:t>Av </a:t>
            </a:r>
            <a:r>
              <a:rPr lang="fr-FR" sz="1625" dirty="0">
                <a:solidFill>
                  <a:schemeClr val="bg2">
                    <a:lumMod val="50000"/>
                  </a:schemeClr>
                </a:solidFill>
              </a:rPr>
              <a:t>JC</a:t>
            </a:r>
          </a:p>
        </p:txBody>
      </p:sp>
    </p:spTree>
    <p:extLst>
      <p:ext uri="{BB962C8B-B14F-4D97-AF65-F5344CB8AC3E}">
        <p14:creationId xmlns:p14="http://schemas.microsoft.com/office/powerpoint/2010/main" val="3794860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bg2">
                    <a:lumMod val="50000"/>
                  </a:schemeClr>
                </a:solidFill>
              </a:rPr>
              <a:t>3-</a:t>
            </a:r>
            <a:r>
              <a:rPr lang="fr-FR" dirty="0" err="1" smtClean="0">
                <a:solidFill>
                  <a:schemeClr val="bg2">
                    <a:lumMod val="50000"/>
                  </a:schemeClr>
                </a:solidFill>
              </a:rPr>
              <a:t>Muro</a:t>
            </a:r>
            <a:r>
              <a:rPr lang="fr-FR" dirty="0" smtClean="0">
                <a:solidFill>
                  <a:schemeClr val="bg2">
                    <a:lumMod val="50000"/>
                  </a:schemeClr>
                </a:solidFill>
              </a:rPr>
              <a:t> </a:t>
            </a:r>
            <a:r>
              <a:rPr lang="fr-FR" dirty="0" err="1" smtClean="0">
                <a:solidFill>
                  <a:schemeClr val="bg2">
                    <a:lumMod val="50000"/>
                  </a:schemeClr>
                </a:solidFill>
              </a:rPr>
              <a:t>Lucano</a:t>
            </a:r>
            <a:endParaRPr lang="fr-FR"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07571" y="2126258"/>
            <a:ext cx="6290858" cy="3535462"/>
          </a:xfrm>
        </p:spPr>
      </p:pic>
    </p:spTree>
    <p:extLst>
      <p:ext uri="{BB962C8B-B14F-4D97-AF65-F5344CB8AC3E}">
        <p14:creationId xmlns:p14="http://schemas.microsoft.com/office/powerpoint/2010/main" val="2048627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bg2">
                    <a:lumMod val="50000"/>
                  </a:schemeClr>
                </a:solidFill>
              </a:rPr>
              <a:t>Visite du musée à </a:t>
            </a:r>
            <a:r>
              <a:rPr lang="fr-FR" dirty="0" err="1" smtClean="0">
                <a:solidFill>
                  <a:schemeClr val="bg2">
                    <a:lumMod val="50000"/>
                  </a:schemeClr>
                </a:solidFill>
              </a:rPr>
              <a:t>Muro</a:t>
            </a:r>
            <a:r>
              <a:rPr lang="fr-FR" dirty="0" smtClean="0">
                <a:solidFill>
                  <a:schemeClr val="bg2">
                    <a:lumMod val="50000"/>
                  </a:schemeClr>
                </a:solidFill>
              </a:rPr>
              <a:t> </a:t>
            </a:r>
            <a:r>
              <a:rPr lang="fr-FR" dirty="0" err="1" smtClean="0">
                <a:solidFill>
                  <a:schemeClr val="bg2">
                    <a:lumMod val="50000"/>
                  </a:schemeClr>
                </a:solidFill>
              </a:rPr>
              <a:t>Lucano</a:t>
            </a:r>
            <a:r>
              <a:rPr lang="fr-FR" dirty="0" smtClean="0">
                <a:solidFill>
                  <a:schemeClr val="bg2">
                    <a:lumMod val="50000"/>
                  </a:schemeClr>
                </a:solidFill>
              </a:rPr>
              <a:t>  </a:t>
            </a:r>
            <a:endParaRPr lang="fr-FR" dirty="0">
              <a:solidFill>
                <a:schemeClr val="bg2">
                  <a:lumMod val="50000"/>
                </a:schemeClr>
              </a:solidFill>
            </a:endParaRPr>
          </a:p>
        </p:txBody>
      </p:sp>
      <p:pic>
        <p:nvPicPr>
          <p:cNvPr id="5" name="Espace réservé du contenu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46894" y="2516293"/>
            <a:ext cx="3116263" cy="1751340"/>
          </a:xfrm>
        </p:spPr>
      </p:pic>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t="-1" r="15408" b="471"/>
          <a:stretch/>
        </p:blipFill>
        <p:spPr>
          <a:xfrm>
            <a:off x="5447415" y="2016622"/>
            <a:ext cx="4159941" cy="2750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21407" y="3596424"/>
            <a:ext cx="2837656" cy="1594764"/>
          </a:xfrm>
          <a:prstGeom prst="rect">
            <a:avLst/>
          </a:prstGeom>
        </p:spPr>
      </p:pic>
    </p:spTree>
    <p:extLst>
      <p:ext uri="{BB962C8B-B14F-4D97-AF65-F5344CB8AC3E}">
        <p14:creationId xmlns:p14="http://schemas.microsoft.com/office/powerpoint/2010/main" val="1646851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86439"/>
            <a:ext cx="9906000" cy="1730183"/>
          </a:xfrm>
        </p:spPr>
        <p:txBody>
          <a:bodyPr>
            <a:normAutofit/>
          </a:bodyPr>
          <a:lstStyle/>
          <a:p>
            <a:pPr algn="ctr"/>
            <a:r>
              <a:rPr lang="fr-FR" sz="4000" dirty="0" smtClean="0">
                <a:solidFill>
                  <a:schemeClr val="bg2">
                    <a:lumMod val="50000"/>
                  </a:schemeClr>
                </a:solidFill>
              </a:rPr>
              <a:t>Projet KA1 : De l’observation à l’enseignement, une nouvelle expérience</a:t>
            </a:r>
            <a:endParaRPr lang="fr-FR" sz="4000" dirty="0">
              <a:solidFill>
                <a:schemeClr val="bg2">
                  <a:lumMod val="50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1525" y="1734750"/>
            <a:ext cx="312000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5719" y="2373777"/>
            <a:ext cx="312000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p:cNvPicPr>
            <a:picLocks noChangeAspect="1"/>
          </p:cNvPicPr>
          <p:nvPr/>
        </p:nvPicPr>
        <p:blipFill rotWithShape="1">
          <a:blip r:embed="rId4" cstate="screen">
            <a:extLst>
              <a:ext uri="{28A0092B-C50C-407E-A947-70E740481C1C}">
                <a14:useLocalDpi xmlns:a14="http://schemas.microsoft.com/office/drawing/2010/main"/>
              </a:ext>
            </a:extLst>
          </a:blip>
          <a:srcRect l="23663" t="1008"/>
          <a:stretch/>
        </p:blipFill>
        <p:spPr>
          <a:xfrm>
            <a:off x="7187818" y="3113470"/>
            <a:ext cx="2381699" cy="2316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0" y="4823150"/>
            <a:ext cx="7116209" cy="646331"/>
          </a:xfrm>
          <a:prstGeom prst="rect">
            <a:avLst/>
          </a:prstGeom>
          <a:noFill/>
        </p:spPr>
        <p:txBody>
          <a:bodyPr wrap="square" rtlCol="0">
            <a:spAutoFit/>
          </a:bodyPr>
          <a:lstStyle/>
          <a:p>
            <a:pPr algn="ctr"/>
            <a:r>
              <a:rPr lang="fr-FR" dirty="0">
                <a:solidFill>
                  <a:schemeClr val="bg2">
                    <a:lumMod val="50000"/>
                  </a:schemeClr>
                </a:solidFill>
              </a:rPr>
              <a:t>Cours d’anglais avec une professeure française en Italie  </a:t>
            </a:r>
          </a:p>
          <a:p>
            <a:pPr algn="ctr"/>
            <a:r>
              <a:rPr lang="fr-FR" dirty="0">
                <a:solidFill>
                  <a:schemeClr val="bg2">
                    <a:lumMod val="50000"/>
                  </a:schemeClr>
                </a:solidFill>
              </a:rPr>
              <a:t>Mme Goudeau découvre ses nouveaux </a:t>
            </a:r>
            <a:r>
              <a:rPr lang="fr-FR" dirty="0" smtClean="0">
                <a:solidFill>
                  <a:schemeClr val="bg2">
                    <a:lumMod val="50000"/>
                  </a:schemeClr>
                </a:solidFill>
              </a:rPr>
              <a:t>élèves</a:t>
            </a:r>
            <a:endParaRPr lang="fr-FR" dirty="0"/>
          </a:p>
        </p:txBody>
      </p:sp>
    </p:spTree>
    <p:extLst>
      <p:ext uri="{BB962C8B-B14F-4D97-AF65-F5344CB8AC3E}">
        <p14:creationId xmlns:p14="http://schemas.microsoft.com/office/powerpoint/2010/main" val="3317610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39602"/>
            <a:ext cx="9906000" cy="1077020"/>
          </a:xfrm>
        </p:spPr>
        <p:txBody>
          <a:bodyPr>
            <a:normAutofit/>
          </a:bodyPr>
          <a:lstStyle/>
          <a:p>
            <a:pPr algn="ctr"/>
            <a:r>
              <a:rPr lang="fr-FR" sz="3800" dirty="0" smtClean="0">
                <a:solidFill>
                  <a:schemeClr val="bg2">
                    <a:lumMod val="50000"/>
                  </a:schemeClr>
                </a:solidFill>
              </a:rPr>
              <a:t>Buffet avec des spécialités françaises et italiennes</a:t>
            </a:r>
            <a:endParaRPr lang="fr-FR" sz="3800" dirty="0">
              <a:solidFill>
                <a:schemeClr val="bg2">
                  <a:lumMod val="50000"/>
                </a:schemeClr>
              </a:solidFill>
            </a:endParaRPr>
          </a:p>
        </p:txBody>
      </p:sp>
      <p:pic>
        <p:nvPicPr>
          <p:cNvPr id="4" name="Espace réservé du contenu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6259" t="25054"/>
          <a:stretch/>
        </p:blipFill>
        <p:spPr>
          <a:xfrm>
            <a:off x="5035550" y="2526110"/>
            <a:ext cx="4404590" cy="2685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 2"/>
          <p:cNvPicPr>
            <a:picLocks noChangeAspect="1"/>
          </p:cNvPicPr>
          <p:nvPr/>
        </p:nvPicPr>
        <p:blipFill rotWithShape="1">
          <a:blip r:embed="rId3" cstate="screen">
            <a:extLst>
              <a:ext uri="{28A0092B-C50C-407E-A947-70E740481C1C}">
                <a14:useLocalDpi xmlns:a14="http://schemas.microsoft.com/office/drawing/2010/main"/>
              </a:ext>
            </a:extLst>
          </a:blip>
          <a:srcRect l="3910" r="77"/>
          <a:stretch/>
        </p:blipFill>
        <p:spPr>
          <a:xfrm>
            <a:off x="521096" y="2139158"/>
            <a:ext cx="4153500" cy="2431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Afficher l'image d'orig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9992" y="4804574"/>
            <a:ext cx="1255708" cy="125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895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39602"/>
            <a:ext cx="9906000" cy="1077020"/>
          </a:xfrm>
        </p:spPr>
        <p:txBody>
          <a:bodyPr>
            <a:noAutofit/>
          </a:bodyPr>
          <a:lstStyle/>
          <a:p>
            <a:pPr algn="ctr"/>
            <a:r>
              <a:rPr lang="fr-FR" sz="3800" dirty="0">
                <a:solidFill>
                  <a:schemeClr val="bg2">
                    <a:lumMod val="50000"/>
                  </a:schemeClr>
                </a:solidFill>
              </a:rPr>
              <a:t>Buffet </a:t>
            </a:r>
            <a:r>
              <a:rPr lang="fr-FR" sz="3800" dirty="0" smtClean="0">
                <a:solidFill>
                  <a:schemeClr val="bg2">
                    <a:lumMod val="50000"/>
                  </a:schemeClr>
                </a:solidFill>
              </a:rPr>
              <a:t>franco-italien avec les familles et les élèves </a:t>
            </a:r>
            <a:endParaRPr lang="fr-FR" sz="3800"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07571" y="2126258"/>
            <a:ext cx="6290858" cy="3535462"/>
          </a:xfrm>
        </p:spPr>
      </p:pic>
    </p:spTree>
    <p:extLst>
      <p:ext uri="{BB962C8B-B14F-4D97-AF65-F5344CB8AC3E}">
        <p14:creationId xmlns:p14="http://schemas.microsoft.com/office/powerpoint/2010/main" val="1941396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453" y="800269"/>
            <a:ext cx="10642982" cy="1194395"/>
          </a:xfrm>
        </p:spPr>
        <p:txBody>
          <a:bodyPr>
            <a:normAutofit/>
          </a:bodyPr>
          <a:lstStyle/>
          <a:p>
            <a:pPr algn="ctr"/>
            <a:r>
              <a:rPr lang="fr-FR" dirty="0" smtClean="0">
                <a:solidFill>
                  <a:schemeClr val="bg2">
                    <a:lumMod val="50000"/>
                  </a:schemeClr>
                </a:solidFill>
              </a:rPr>
              <a:t>    Remise </a:t>
            </a:r>
            <a:r>
              <a:rPr lang="fr-FR" dirty="0">
                <a:solidFill>
                  <a:schemeClr val="bg2">
                    <a:lumMod val="50000"/>
                  </a:schemeClr>
                </a:solidFill>
              </a:rPr>
              <a:t>du Livre européen de cuisine DIRES</a:t>
            </a:r>
            <a:br>
              <a:rPr lang="fr-FR" dirty="0">
                <a:solidFill>
                  <a:schemeClr val="bg2">
                    <a:lumMod val="50000"/>
                  </a:schemeClr>
                </a:solidFill>
              </a:rPr>
            </a:br>
            <a:endParaRPr lang="fr-FR" sz="2194" dirty="0">
              <a:solidFill>
                <a:schemeClr val="bg2">
                  <a:lumMod val="50000"/>
                </a:schemeClr>
              </a:solidFill>
            </a:endParaRPr>
          </a:p>
        </p:txBody>
      </p:sp>
      <p:pic>
        <p:nvPicPr>
          <p:cNvPr id="4" name="Espace réservé du contenu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674" t="14219"/>
          <a:stretch/>
        </p:blipFill>
        <p:spPr>
          <a:xfrm>
            <a:off x="536575" y="2133997"/>
            <a:ext cx="4507504" cy="2232719"/>
          </a:xfrm>
        </p:spPr>
      </p:pic>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l="1955" t="19521"/>
          <a:stretch/>
        </p:blipFill>
        <p:spPr>
          <a:xfrm>
            <a:off x="5076826" y="3531503"/>
            <a:ext cx="4829174" cy="2227760"/>
          </a:xfrm>
          <a:prstGeom prst="rect">
            <a:avLst/>
          </a:prstGeom>
        </p:spPr>
      </p:pic>
      <p:sp>
        <p:nvSpPr>
          <p:cNvPr id="6" name="ZoneTexte 5"/>
          <p:cNvSpPr txBox="1"/>
          <p:nvPr/>
        </p:nvSpPr>
        <p:spPr>
          <a:xfrm>
            <a:off x="0" y="4645382"/>
            <a:ext cx="5290162" cy="1142620"/>
          </a:xfrm>
          <a:prstGeom prst="rect">
            <a:avLst/>
          </a:prstGeom>
          <a:noFill/>
        </p:spPr>
        <p:txBody>
          <a:bodyPr wrap="square" rtlCol="0">
            <a:spAutoFit/>
          </a:bodyPr>
          <a:lstStyle/>
          <a:p>
            <a:pPr algn="ctr"/>
            <a:r>
              <a:rPr lang="fr-FR" sz="2275" dirty="0">
                <a:solidFill>
                  <a:schemeClr val="bg2">
                    <a:lumMod val="50000"/>
                  </a:schemeClr>
                </a:solidFill>
              </a:rPr>
              <a:t>Reconnaissance de l’investissement des participants dans les projets européens </a:t>
            </a:r>
          </a:p>
          <a:p>
            <a:pPr algn="ctr"/>
            <a:r>
              <a:rPr lang="fr-FR" sz="2275" dirty="0">
                <a:solidFill>
                  <a:schemeClr val="bg2">
                    <a:lumMod val="50000"/>
                  </a:schemeClr>
                </a:solidFill>
              </a:rPr>
              <a:t>KA1 et KA2</a:t>
            </a:r>
            <a:endParaRPr lang="fr-FR" sz="2275" dirty="0"/>
          </a:p>
        </p:txBody>
      </p:sp>
    </p:spTree>
    <p:extLst>
      <p:ext uri="{BB962C8B-B14F-4D97-AF65-F5344CB8AC3E}">
        <p14:creationId xmlns:p14="http://schemas.microsoft.com/office/powerpoint/2010/main" val="3813158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9779"/>
            <a:ext cx="9906000" cy="1077020"/>
          </a:xfrm>
        </p:spPr>
        <p:txBody>
          <a:bodyPr>
            <a:noAutofit/>
          </a:bodyPr>
          <a:lstStyle/>
          <a:p>
            <a:pPr algn="ctr"/>
            <a:r>
              <a:rPr lang="fr-FR" sz="2600" b="1" dirty="0">
                <a:solidFill>
                  <a:schemeClr val="bg2">
                    <a:lumMod val="50000"/>
                  </a:schemeClr>
                </a:solidFill>
              </a:rPr>
              <a:t>Retour: de </a:t>
            </a:r>
            <a:r>
              <a:rPr lang="fr-FR" sz="2600" b="1" dirty="0" err="1">
                <a:solidFill>
                  <a:schemeClr val="bg2">
                    <a:lumMod val="50000"/>
                  </a:schemeClr>
                </a:solidFill>
              </a:rPr>
              <a:t>Muro</a:t>
            </a:r>
            <a:r>
              <a:rPr lang="fr-FR" sz="2600" b="1" dirty="0">
                <a:solidFill>
                  <a:schemeClr val="bg2">
                    <a:lumMod val="50000"/>
                  </a:schemeClr>
                </a:solidFill>
              </a:rPr>
              <a:t> </a:t>
            </a:r>
            <a:r>
              <a:rPr lang="fr-FR" sz="2600" b="1" dirty="0" err="1">
                <a:solidFill>
                  <a:schemeClr val="bg2">
                    <a:lumMod val="50000"/>
                  </a:schemeClr>
                </a:solidFill>
              </a:rPr>
              <a:t>Lucano</a:t>
            </a:r>
            <a:r>
              <a:rPr lang="fr-FR" sz="2600" b="1" dirty="0">
                <a:solidFill>
                  <a:schemeClr val="bg2">
                    <a:lumMod val="50000"/>
                  </a:schemeClr>
                </a:solidFill>
              </a:rPr>
              <a:t>, Italie</a:t>
            </a:r>
            <a:br>
              <a:rPr lang="fr-FR" sz="2600" b="1" dirty="0">
                <a:solidFill>
                  <a:schemeClr val="bg2">
                    <a:lumMod val="50000"/>
                  </a:schemeClr>
                </a:solidFill>
              </a:rPr>
            </a:br>
            <a:r>
              <a:rPr lang="fr-FR" sz="2600" b="1" dirty="0">
                <a:solidFill>
                  <a:schemeClr val="bg2">
                    <a:lumMod val="50000"/>
                  </a:schemeClr>
                </a:solidFill>
              </a:rPr>
              <a:t>à </a:t>
            </a:r>
            <a:br>
              <a:rPr lang="fr-FR" sz="2600" b="1" dirty="0">
                <a:solidFill>
                  <a:schemeClr val="bg2">
                    <a:lumMod val="50000"/>
                  </a:schemeClr>
                </a:solidFill>
              </a:rPr>
            </a:br>
            <a:r>
              <a:rPr lang="fr-FR" sz="2600" b="1" dirty="0">
                <a:solidFill>
                  <a:schemeClr val="bg2">
                    <a:lumMod val="50000"/>
                  </a:schemeClr>
                </a:solidFill>
              </a:rPr>
              <a:t>La Ville du Bois, France</a:t>
            </a: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870288" y="2980822"/>
            <a:ext cx="3932745" cy="2210202"/>
          </a:xfrm>
        </p:spPr>
      </p:pic>
      <p:pic>
        <p:nvPicPr>
          <p:cNvPr id="6" name="Image 5"/>
          <p:cNvPicPr/>
          <p:nvPr/>
        </p:nvPicPr>
        <p:blipFill>
          <a:blip r:embed="rId3" cstate="screen">
            <a:extLst>
              <a:ext uri="{28A0092B-C50C-407E-A947-70E740481C1C}">
                <a14:useLocalDpi xmlns:a14="http://schemas.microsoft.com/office/drawing/2010/main"/>
              </a:ext>
            </a:extLst>
          </a:blip>
          <a:stretch>
            <a:fillRect/>
          </a:stretch>
        </p:blipFill>
        <p:spPr>
          <a:xfrm>
            <a:off x="6572886" y="1183302"/>
            <a:ext cx="209987" cy="209987"/>
          </a:xfrm>
          <a:prstGeom prst="rect">
            <a:avLst/>
          </a:prstGeom>
        </p:spPr>
      </p:pic>
      <p:pic>
        <p:nvPicPr>
          <p:cNvPr id="7" name="Image 6"/>
          <p:cNvPicPr/>
          <p:nvPr/>
        </p:nvPicPr>
        <p:blipFill>
          <a:blip r:embed="rId4" cstate="screen">
            <a:extLst>
              <a:ext uri="{28A0092B-C50C-407E-A947-70E740481C1C}">
                <a14:useLocalDpi xmlns:a14="http://schemas.microsoft.com/office/drawing/2010/main"/>
              </a:ext>
            </a:extLst>
          </a:blip>
          <a:stretch>
            <a:fillRect/>
          </a:stretch>
        </p:blipFill>
        <p:spPr>
          <a:xfrm>
            <a:off x="7550410" y="491687"/>
            <a:ext cx="214114" cy="214114"/>
          </a:xfrm>
          <a:prstGeom prst="rect">
            <a:avLst/>
          </a:prstGeom>
        </p:spPr>
      </p:pic>
      <p:pic>
        <p:nvPicPr>
          <p:cNvPr id="8" name="Imag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104601" y="2983022"/>
            <a:ext cx="3942790" cy="2215848"/>
          </a:xfrm>
          <a:prstGeom prst="rect">
            <a:avLst/>
          </a:prstGeom>
        </p:spPr>
      </p:pic>
    </p:spTree>
    <p:extLst>
      <p:ext uri="{BB962C8B-B14F-4D97-AF65-F5344CB8AC3E}">
        <p14:creationId xmlns:p14="http://schemas.microsoft.com/office/powerpoint/2010/main" val="316260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600" b="1" dirty="0">
                <a:solidFill>
                  <a:schemeClr val="bg2">
                    <a:lumMod val="50000"/>
                  </a:schemeClr>
                </a:solidFill>
              </a:rPr>
              <a:t>Aller: </a:t>
            </a:r>
            <a:r>
              <a:rPr lang="fr-FR" sz="2600" b="1" dirty="0" smtClean="0">
                <a:solidFill>
                  <a:schemeClr val="bg2">
                    <a:lumMod val="50000"/>
                  </a:schemeClr>
                </a:solidFill>
              </a:rPr>
              <a:t>de </a:t>
            </a:r>
            <a:r>
              <a:rPr lang="fr-FR" sz="2600" b="1" dirty="0">
                <a:solidFill>
                  <a:schemeClr val="bg2">
                    <a:lumMod val="50000"/>
                  </a:schemeClr>
                </a:solidFill>
              </a:rPr>
              <a:t>La Ville du Bois, France </a:t>
            </a:r>
            <a:br>
              <a:rPr lang="fr-FR" sz="2600" b="1" dirty="0">
                <a:solidFill>
                  <a:schemeClr val="bg2">
                    <a:lumMod val="50000"/>
                  </a:schemeClr>
                </a:solidFill>
              </a:rPr>
            </a:br>
            <a:r>
              <a:rPr lang="fr-FR" sz="2600" b="1" dirty="0">
                <a:solidFill>
                  <a:schemeClr val="bg2">
                    <a:lumMod val="50000"/>
                  </a:schemeClr>
                </a:solidFill>
              </a:rPr>
              <a:t>à </a:t>
            </a:r>
            <a:br>
              <a:rPr lang="fr-FR" sz="2600" b="1" dirty="0">
                <a:solidFill>
                  <a:schemeClr val="bg2">
                    <a:lumMod val="50000"/>
                  </a:schemeClr>
                </a:solidFill>
              </a:rPr>
            </a:br>
            <a:r>
              <a:rPr lang="fr-FR" sz="2600" b="1" dirty="0" err="1">
                <a:solidFill>
                  <a:schemeClr val="bg2">
                    <a:lumMod val="50000"/>
                  </a:schemeClr>
                </a:solidFill>
              </a:rPr>
              <a:t>Muro</a:t>
            </a:r>
            <a:r>
              <a:rPr lang="fr-FR" sz="2600" b="1" dirty="0">
                <a:solidFill>
                  <a:schemeClr val="bg2">
                    <a:lumMod val="50000"/>
                  </a:schemeClr>
                </a:solidFill>
              </a:rPr>
              <a:t> </a:t>
            </a:r>
            <a:r>
              <a:rPr lang="fr-FR" sz="2600" b="1" dirty="0" err="1">
                <a:solidFill>
                  <a:schemeClr val="bg2">
                    <a:lumMod val="50000"/>
                  </a:schemeClr>
                </a:solidFill>
              </a:rPr>
              <a:t>Lucano</a:t>
            </a:r>
            <a:r>
              <a:rPr lang="fr-FR" sz="2600" b="1" dirty="0">
                <a:solidFill>
                  <a:schemeClr val="bg2">
                    <a:lumMod val="50000"/>
                  </a:schemeClr>
                </a:solidFill>
              </a:rPr>
              <a:t>, Italie </a:t>
            </a: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80066" y="1825625"/>
            <a:ext cx="7745869" cy="4351338"/>
          </a:xfrm>
        </p:spPr>
      </p:pic>
      <p:pic>
        <p:nvPicPr>
          <p:cNvPr id="5" name="Image 4"/>
          <p:cNvPicPr/>
          <p:nvPr/>
        </p:nvPicPr>
        <p:blipFill>
          <a:blip r:embed="rId3" cstate="screen">
            <a:extLst>
              <a:ext uri="{28A0092B-C50C-407E-A947-70E740481C1C}">
                <a14:useLocalDpi xmlns:a14="http://schemas.microsoft.com/office/drawing/2010/main"/>
              </a:ext>
            </a:extLst>
          </a:blip>
          <a:stretch>
            <a:fillRect/>
          </a:stretch>
        </p:blipFill>
        <p:spPr>
          <a:xfrm>
            <a:off x="7188570" y="493617"/>
            <a:ext cx="209987" cy="209987"/>
          </a:xfrm>
          <a:prstGeom prst="rect">
            <a:avLst/>
          </a:prstGeom>
        </p:spPr>
      </p:pic>
      <p:pic>
        <p:nvPicPr>
          <p:cNvPr id="6" name="Image 5"/>
          <p:cNvPicPr/>
          <p:nvPr/>
        </p:nvPicPr>
        <p:blipFill>
          <a:blip r:embed="rId4" cstate="screen">
            <a:extLst>
              <a:ext uri="{28A0092B-C50C-407E-A947-70E740481C1C}">
                <a14:useLocalDpi xmlns:a14="http://schemas.microsoft.com/office/drawing/2010/main"/>
              </a:ext>
            </a:extLst>
          </a:blip>
          <a:stretch>
            <a:fillRect/>
          </a:stretch>
        </p:blipFill>
        <p:spPr>
          <a:xfrm>
            <a:off x="6601707" y="1344971"/>
            <a:ext cx="214114" cy="214114"/>
          </a:xfrm>
          <a:prstGeom prst="rect">
            <a:avLst/>
          </a:prstGeom>
        </p:spPr>
      </p:pic>
    </p:spTree>
    <p:extLst>
      <p:ext uri="{BB962C8B-B14F-4D97-AF65-F5344CB8AC3E}">
        <p14:creationId xmlns:p14="http://schemas.microsoft.com/office/powerpoint/2010/main" val="3637779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122" y="939602"/>
            <a:ext cx="9613593" cy="2313980"/>
          </a:xfrm>
        </p:spPr>
        <p:txBody>
          <a:bodyPr>
            <a:normAutofit/>
          </a:bodyPr>
          <a:lstStyle/>
          <a:p>
            <a:pPr algn="ctr"/>
            <a:r>
              <a:rPr lang="fr-FR" sz="2519" dirty="0">
                <a:solidFill>
                  <a:schemeClr val="bg2">
                    <a:lumMod val="50000"/>
                  </a:schemeClr>
                </a:solidFill>
              </a:rPr>
              <a:t>Merci à toute l’équipe italienne et, tout particulièrement, à </a:t>
            </a:r>
            <a:r>
              <a:rPr lang="fr-FR" sz="2519" dirty="0" smtClean="0">
                <a:solidFill>
                  <a:schemeClr val="bg2">
                    <a:lumMod val="50000"/>
                  </a:schemeClr>
                </a:solidFill>
              </a:rPr>
              <a:t/>
            </a:r>
            <a:br>
              <a:rPr lang="fr-FR" sz="2519" dirty="0" smtClean="0">
                <a:solidFill>
                  <a:schemeClr val="bg2">
                    <a:lumMod val="50000"/>
                  </a:schemeClr>
                </a:solidFill>
              </a:rPr>
            </a:br>
            <a:r>
              <a:rPr lang="fr-FR" sz="2519" dirty="0" smtClean="0">
                <a:solidFill>
                  <a:schemeClr val="bg2">
                    <a:lumMod val="50000"/>
                  </a:schemeClr>
                </a:solidFill>
              </a:rPr>
              <a:t>Mme </a:t>
            </a:r>
            <a:r>
              <a:rPr lang="fr-FR" sz="2519" dirty="0" err="1">
                <a:solidFill>
                  <a:schemeClr val="bg2">
                    <a:lumMod val="50000"/>
                  </a:schemeClr>
                </a:solidFill>
              </a:rPr>
              <a:t>Papalino</a:t>
            </a:r>
            <a:r>
              <a:rPr lang="fr-FR" sz="2519" dirty="0">
                <a:solidFill>
                  <a:schemeClr val="bg2">
                    <a:lumMod val="50000"/>
                  </a:schemeClr>
                </a:solidFill>
              </a:rPr>
              <a:t>, Directrice, et </a:t>
            </a:r>
            <a:r>
              <a:rPr lang="fr-FR" sz="2519" dirty="0" smtClean="0">
                <a:solidFill>
                  <a:schemeClr val="bg2">
                    <a:lumMod val="50000"/>
                  </a:schemeClr>
                </a:solidFill>
              </a:rPr>
              <a:t>à Mme </a:t>
            </a:r>
            <a:r>
              <a:rPr lang="fr-FR" sz="2519" dirty="0" err="1">
                <a:solidFill>
                  <a:schemeClr val="bg2">
                    <a:lumMod val="50000"/>
                  </a:schemeClr>
                </a:solidFill>
              </a:rPr>
              <a:t>Mungiello</a:t>
            </a:r>
            <a:r>
              <a:rPr lang="fr-FR" sz="2519">
                <a:solidFill>
                  <a:schemeClr val="bg2">
                    <a:lumMod val="50000"/>
                  </a:schemeClr>
                </a:solidFill>
              </a:rPr>
              <a:t>, </a:t>
            </a:r>
            <a:r>
              <a:rPr lang="fr-FR" sz="2519" smtClean="0">
                <a:solidFill>
                  <a:schemeClr val="bg2">
                    <a:lumMod val="50000"/>
                  </a:schemeClr>
                </a:solidFill>
              </a:rPr>
              <a:t>Coordinatrice,  </a:t>
            </a:r>
            <a:r>
              <a:rPr lang="fr-FR" sz="2519" dirty="0">
                <a:solidFill>
                  <a:schemeClr val="bg2">
                    <a:lumMod val="50000"/>
                  </a:schemeClr>
                </a:solidFill>
              </a:rPr>
              <a:t/>
            </a:r>
            <a:br>
              <a:rPr lang="fr-FR" sz="2519" dirty="0">
                <a:solidFill>
                  <a:schemeClr val="bg2">
                    <a:lumMod val="50000"/>
                  </a:schemeClr>
                </a:solidFill>
              </a:rPr>
            </a:br>
            <a:r>
              <a:rPr lang="fr-FR" sz="2519" dirty="0">
                <a:solidFill>
                  <a:schemeClr val="bg2">
                    <a:lumMod val="50000"/>
                  </a:schemeClr>
                </a:solidFill>
              </a:rPr>
              <a:t>pour leur accueil chaleureux et leur organisation </a:t>
            </a:r>
            <a:r>
              <a:rPr lang="fr-FR" sz="2519">
                <a:solidFill>
                  <a:schemeClr val="bg2">
                    <a:lumMod val="50000"/>
                  </a:schemeClr>
                </a:solidFill>
              </a:rPr>
              <a:t>si </a:t>
            </a:r>
            <a:r>
              <a:rPr lang="fr-FR" sz="2519" smtClean="0">
                <a:solidFill>
                  <a:schemeClr val="bg2">
                    <a:lumMod val="50000"/>
                  </a:schemeClr>
                </a:solidFill>
              </a:rPr>
              <a:t>efficace.</a:t>
            </a:r>
            <a:r>
              <a:rPr lang="fr-FR" sz="2519" dirty="0">
                <a:solidFill>
                  <a:schemeClr val="bg2">
                    <a:lumMod val="50000"/>
                  </a:schemeClr>
                </a:solidFill>
              </a:rPr>
              <a:t/>
            </a:r>
            <a:br>
              <a:rPr lang="fr-FR" sz="2519" dirty="0">
                <a:solidFill>
                  <a:schemeClr val="bg2">
                    <a:lumMod val="50000"/>
                  </a:schemeClr>
                </a:solidFill>
              </a:rPr>
            </a:br>
            <a:r>
              <a:rPr lang="fr-FR" sz="3250" dirty="0">
                <a:solidFill>
                  <a:schemeClr val="bg2">
                    <a:lumMod val="50000"/>
                  </a:schemeClr>
                </a:solidFill>
              </a:rPr>
              <a:t/>
            </a:r>
            <a:br>
              <a:rPr lang="fr-FR" sz="3250" dirty="0">
                <a:solidFill>
                  <a:schemeClr val="bg2">
                    <a:lumMod val="50000"/>
                  </a:schemeClr>
                </a:solidFill>
              </a:rPr>
            </a:br>
            <a:r>
              <a:rPr lang="fr-FR" sz="3250" dirty="0">
                <a:solidFill>
                  <a:schemeClr val="bg2">
                    <a:lumMod val="50000"/>
                  </a:schemeClr>
                </a:solidFill>
              </a:rPr>
              <a:t>C’était une très belle expérience européenne</a:t>
            </a:r>
            <a:r>
              <a:rPr lang="fr-FR" dirty="0" smtClean="0">
                <a:solidFill>
                  <a:schemeClr val="bg2">
                    <a:lumMod val="50000"/>
                  </a:schemeClr>
                </a:solidFill>
              </a:rPr>
              <a:t>!</a:t>
            </a:r>
            <a:endParaRPr lang="fr-FR" dirty="0">
              <a:solidFill>
                <a:schemeClr val="bg2">
                  <a:lumMod val="50000"/>
                </a:schemeClr>
              </a:solidFill>
            </a:endParaRPr>
          </a:p>
        </p:txBody>
      </p:sp>
      <p:sp>
        <p:nvSpPr>
          <p:cNvPr id="4" name="Titre 1"/>
          <p:cNvSpPr txBox="1">
            <a:spLocks/>
          </p:cNvSpPr>
          <p:nvPr/>
        </p:nvSpPr>
        <p:spPr>
          <a:xfrm>
            <a:off x="161122" y="3253582"/>
            <a:ext cx="9613593" cy="959643"/>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25" i="1" dirty="0">
                <a:solidFill>
                  <a:schemeClr val="bg2">
                    <a:lumMod val="50000"/>
                  </a:schemeClr>
                </a:solidFill>
              </a:rPr>
              <a:t>PowerPoint : Délégation française, Sandrine Goudeau, Nicole </a:t>
            </a:r>
            <a:r>
              <a:rPr lang="fr-FR" sz="1625" i="1" dirty="0" err="1">
                <a:solidFill>
                  <a:schemeClr val="bg2">
                    <a:lumMod val="50000"/>
                  </a:schemeClr>
                </a:solidFill>
              </a:rPr>
              <a:t>Villet</a:t>
            </a:r>
            <a:r>
              <a:rPr lang="fr-FR" sz="1625" i="1" dirty="0">
                <a:solidFill>
                  <a:schemeClr val="bg2">
                    <a:lumMod val="50000"/>
                  </a:schemeClr>
                </a:solidFill>
              </a:rPr>
              <a:t> et Danielle </a:t>
            </a:r>
            <a:r>
              <a:rPr lang="fr-FR" sz="1625" i="1" dirty="0" err="1">
                <a:solidFill>
                  <a:schemeClr val="bg2">
                    <a:lumMod val="50000"/>
                  </a:schemeClr>
                </a:solidFill>
              </a:rPr>
              <a:t>Lavollée</a:t>
            </a:r>
            <a:r>
              <a:rPr lang="fr-FR" sz="1625" i="1" dirty="0">
                <a:solidFill>
                  <a:schemeClr val="bg2">
                    <a:lumMod val="50000"/>
                  </a:schemeClr>
                </a:solidFill>
              </a:rPr>
              <a:t>, </a:t>
            </a:r>
            <a:r>
              <a:rPr lang="fr-FR" sz="1625" i="1">
                <a:solidFill>
                  <a:schemeClr val="bg2">
                    <a:lumMod val="50000"/>
                  </a:schemeClr>
                </a:solidFill>
              </a:rPr>
              <a:t>Coordinatrice française</a:t>
            </a:r>
            <a:endParaRPr lang="fr-FR" sz="1625" i="1" dirty="0">
              <a:solidFill>
                <a:schemeClr val="bg2">
                  <a:lumMod val="50000"/>
                </a:schemeClr>
              </a:solidFill>
            </a:endParaRPr>
          </a:p>
        </p:txBody>
      </p:sp>
      <p:pic>
        <p:nvPicPr>
          <p:cNvPr id="5" name="Picture 2" descr="Afficher l'image d'origin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7688" y="4213224"/>
            <a:ext cx="3230226" cy="1845844"/>
          </a:xfrm>
          <a:prstGeom prst="ellipse">
            <a:avLst/>
          </a:prstGeom>
          <a:ln w="63500" cap="rnd">
            <a:solidFill>
              <a:srgbClr val="CDF2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48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1038" y="939602"/>
            <a:ext cx="8543925" cy="5027811"/>
          </a:xfrm>
        </p:spPr>
        <p:txBody>
          <a:bodyPr/>
          <a:lstStyle/>
          <a:p>
            <a:pPr algn="ctr"/>
            <a:r>
              <a:rPr lang="fr-FR" sz="3250" b="1" dirty="0">
                <a:solidFill>
                  <a:schemeClr val="bg2">
                    <a:lumMod val="50000"/>
                  </a:schemeClr>
                </a:solidFill>
              </a:rPr>
              <a:t>Accueil dans les écoles de la cité scolaire JC Stella, partenaire dans le projet DIRES (KA2)</a:t>
            </a:r>
            <a:r>
              <a:rPr lang="fr-FR" dirty="0" smtClean="0">
                <a:solidFill>
                  <a:schemeClr val="bg2">
                    <a:lumMod val="50000"/>
                  </a:schemeClr>
                </a:solidFill>
              </a:rPr>
              <a:t/>
            </a:r>
            <a:br>
              <a:rPr lang="fr-FR" dirty="0" smtClean="0">
                <a:solidFill>
                  <a:schemeClr val="bg2">
                    <a:lumMod val="50000"/>
                  </a:schemeClr>
                </a:solidFill>
              </a:rPr>
            </a:br>
            <a:r>
              <a:rPr lang="fr-FR" dirty="0" smtClean="0">
                <a:solidFill>
                  <a:schemeClr val="bg2">
                    <a:lumMod val="50000"/>
                  </a:schemeClr>
                </a:solidFill>
              </a:rPr>
              <a:t/>
            </a:r>
            <a:br>
              <a:rPr lang="fr-FR" dirty="0" smtClean="0">
                <a:solidFill>
                  <a:schemeClr val="bg2">
                    <a:lumMod val="50000"/>
                  </a:schemeClr>
                </a:solidFill>
              </a:rPr>
            </a:br>
            <a:r>
              <a:rPr lang="fr-FR" dirty="0" smtClean="0">
                <a:solidFill>
                  <a:schemeClr val="bg2">
                    <a:lumMod val="50000"/>
                  </a:schemeClr>
                </a:solidFill>
              </a:rPr>
              <a:t>Observations de l’inclusion (KA1)</a:t>
            </a:r>
            <a:endParaRPr lang="fr-FR" dirty="0">
              <a:solidFill>
                <a:schemeClr val="bg2">
                  <a:lumMod val="50000"/>
                </a:schemeClr>
              </a:solidFill>
            </a:endParaRPr>
          </a:p>
        </p:txBody>
      </p:sp>
      <p:pic>
        <p:nvPicPr>
          <p:cNvPr id="3074" name="Picture 2" descr="Afficher l'image d'origin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40463"/>
          <a:stretch/>
        </p:blipFill>
        <p:spPr bwMode="auto">
          <a:xfrm>
            <a:off x="3891163" y="1018743"/>
            <a:ext cx="1393032" cy="13144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istock_000011779821xlar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43475" y="4649969"/>
            <a:ext cx="1688406" cy="1227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57574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bg2">
                    <a:lumMod val="50000"/>
                  </a:schemeClr>
                </a:solidFill>
              </a:rPr>
              <a:t>1- MURO LUCANO </a:t>
            </a:r>
            <a:endParaRPr lang="fr-FR" dirty="0">
              <a:solidFill>
                <a:schemeClr val="bg2">
                  <a:lumMod val="50000"/>
                </a:schemeClr>
              </a:solidFill>
            </a:endParaRPr>
          </a:p>
        </p:txBody>
      </p:sp>
      <p:pic>
        <p:nvPicPr>
          <p:cNvPr id="6" name="Espace réservé du contenu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40390" y="1807809"/>
            <a:ext cx="7053339" cy="3963977"/>
          </a:xfrm>
          <a:prstGeom prst="rect">
            <a:avLst/>
          </a:prstGeom>
          <a:ln>
            <a:noFill/>
          </a:ln>
          <a:effectLst>
            <a:softEdge rad="112500"/>
          </a:effectLst>
        </p:spPr>
      </p:pic>
    </p:spTree>
    <p:extLst>
      <p:ext uri="{BB962C8B-B14F-4D97-AF65-F5344CB8AC3E}">
        <p14:creationId xmlns:p14="http://schemas.microsoft.com/office/powerpoint/2010/main" val="1067884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KA1 MOBILITY IN ITALY </a:t>
            </a:r>
            <a:endParaRPr lang="fr-FR" dirty="0"/>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38250" y="642938"/>
            <a:ext cx="7429500" cy="5572125"/>
          </a:xfrm>
          <a:prstGeom prst="rect">
            <a:avLst/>
          </a:prstGeom>
        </p:spPr>
      </p:pic>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r="2317" b="14310"/>
          <a:stretch/>
        </p:blipFill>
        <p:spPr>
          <a:xfrm>
            <a:off x="825501" y="4406703"/>
            <a:ext cx="2320572" cy="1526745"/>
          </a:xfrm>
          <a:prstGeom prst="rect">
            <a:avLst/>
          </a:prstGeom>
        </p:spPr>
      </p:pic>
      <p:pic>
        <p:nvPicPr>
          <p:cNvPr id="6" name="Image 5"/>
          <p:cNvPicPr/>
          <p:nvPr/>
        </p:nvPicPr>
        <p:blipFill>
          <a:blip r:embed="rId4" cstate="screen">
            <a:extLst>
              <a:ext uri="{28A0092B-C50C-407E-A947-70E740481C1C}">
                <a14:useLocalDpi xmlns:a14="http://schemas.microsoft.com/office/drawing/2010/main"/>
              </a:ext>
            </a:extLst>
          </a:blip>
          <a:stretch>
            <a:fillRect/>
          </a:stretch>
        </p:blipFill>
        <p:spPr>
          <a:xfrm>
            <a:off x="7129741" y="642938"/>
            <a:ext cx="1538010" cy="439063"/>
          </a:xfrm>
          <a:prstGeom prst="rect">
            <a:avLst/>
          </a:prstGeom>
        </p:spPr>
      </p:pic>
    </p:spTree>
    <p:extLst>
      <p:ext uri="{BB962C8B-B14F-4D97-AF65-F5344CB8AC3E}">
        <p14:creationId xmlns:p14="http://schemas.microsoft.com/office/powerpoint/2010/main" val="322037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4364" y="3965575"/>
            <a:ext cx="2889249" cy="21669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Imag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0" y="642938"/>
            <a:ext cx="7429500" cy="5572125"/>
          </a:xfrm>
          <a:prstGeom prst="rect">
            <a:avLst/>
          </a:prstGeom>
        </p:spPr>
      </p:pic>
      <p:sp>
        <p:nvSpPr>
          <p:cNvPr id="6" name="AutoShape 2" descr="Résultat de recherche d'images pour &quot;clipart élèves classe&quot;"/>
          <p:cNvSpPr>
            <a:spLocks noChangeAspect="1" noChangeArrowheads="1"/>
          </p:cNvSpPr>
          <p:nvPr/>
        </p:nvSpPr>
        <p:spPr bwMode="auto">
          <a:xfrm>
            <a:off x="126405" y="52556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a:p>
        </p:txBody>
      </p:sp>
      <p:sp>
        <p:nvSpPr>
          <p:cNvPr id="8" name="AutoShape 4" descr="Résultat de recherche d'images pour &quot;clipart élèves classe&quot;"/>
          <p:cNvSpPr>
            <a:spLocks noChangeAspect="1" noChangeArrowheads="1"/>
          </p:cNvSpPr>
          <p:nvPr/>
        </p:nvSpPr>
        <p:spPr bwMode="auto">
          <a:xfrm>
            <a:off x="-98867" y="-342649"/>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a:p>
        </p:txBody>
      </p:sp>
      <p:sp>
        <p:nvSpPr>
          <p:cNvPr id="9" name="AutoShape 6" descr="Résultat de recherche d'images pour &quot;clipart élèves classe&quot;"/>
          <p:cNvSpPr>
            <a:spLocks noChangeAspect="1" noChangeArrowheads="1"/>
          </p:cNvSpPr>
          <p:nvPr/>
        </p:nvSpPr>
        <p:spPr bwMode="auto">
          <a:xfrm>
            <a:off x="24958" y="424115"/>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a:p>
        </p:txBody>
      </p:sp>
      <p:sp>
        <p:nvSpPr>
          <p:cNvPr id="10" name="AutoShape 8" descr="Résultat de recherche d'images pour &quot;clipart élèves classe&quot;"/>
          <p:cNvSpPr>
            <a:spLocks noChangeAspect="1" noChangeArrowheads="1"/>
          </p:cNvSpPr>
          <p:nvPr/>
        </p:nvSpPr>
        <p:spPr bwMode="auto">
          <a:xfrm>
            <a:off x="250230" y="649387"/>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a:p>
        </p:txBody>
      </p:sp>
      <p:sp>
        <p:nvSpPr>
          <p:cNvPr id="7" name="ZoneTexte 6"/>
          <p:cNvSpPr txBox="1"/>
          <p:nvPr/>
        </p:nvSpPr>
        <p:spPr>
          <a:xfrm>
            <a:off x="497880" y="6215063"/>
            <a:ext cx="9027350" cy="369332"/>
          </a:xfrm>
          <a:prstGeom prst="rect">
            <a:avLst/>
          </a:prstGeom>
          <a:noFill/>
        </p:spPr>
        <p:txBody>
          <a:bodyPr wrap="square" rtlCol="0">
            <a:spAutoFit/>
          </a:bodyPr>
          <a:lstStyle/>
          <a:p>
            <a:r>
              <a:rPr lang="fr-FR" b="1" dirty="0" smtClean="0"/>
              <a:t>Des élèves italiens heureux de nous accueillir, comme en témoigne le tableau de leur classe</a:t>
            </a:r>
            <a:endParaRPr lang="fr-FR" b="1" dirty="0"/>
          </a:p>
        </p:txBody>
      </p:sp>
    </p:spTree>
    <p:extLst>
      <p:ext uri="{BB962C8B-B14F-4D97-AF65-F5344CB8AC3E}">
        <p14:creationId xmlns:p14="http://schemas.microsoft.com/office/powerpoint/2010/main" val="269839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3731"/>
            <a:ext cx="9309253" cy="1077020"/>
          </a:xfrm>
        </p:spPr>
        <p:txBody>
          <a:bodyPr>
            <a:noAutofit/>
          </a:bodyPr>
          <a:lstStyle/>
          <a:p>
            <a:r>
              <a:rPr lang="fr-FR" dirty="0" smtClean="0">
                <a:solidFill>
                  <a:schemeClr val="bg2">
                    <a:lumMod val="50000"/>
                  </a:schemeClr>
                </a:solidFill>
              </a:rPr>
              <a:t>Les deux équipes, italienne et française</a:t>
            </a:r>
            <a:endParaRPr lang="fr-FR" dirty="0">
              <a:solidFill>
                <a:schemeClr val="bg2">
                  <a:lumMod val="50000"/>
                </a:schemeClr>
              </a:solidFill>
            </a:endParaRPr>
          </a:p>
        </p:txBody>
      </p:sp>
      <p:pic>
        <p:nvPicPr>
          <p:cNvPr id="12" name="Espace réservé du contenu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5290" r="29568"/>
          <a:stretch/>
        </p:blipFill>
        <p:spPr>
          <a:xfrm>
            <a:off x="7918409" y="1052432"/>
            <a:ext cx="1531436" cy="2544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l="13147" t="16487" r="21116" b="12250"/>
          <a:stretch/>
        </p:blipFill>
        <p:spPr>
          <a:xfrm>
            <a:off x="6071208" y="3771526"/>
            <a:ext cx="2952992" cy="2317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rotWithShape="1">
          <a:blip r:embed="rId5" cstate="screen">
            <a:extLst>
              <a:ext uri="{28A0092B-C50C-407E-A947-70E740481C1C}">
                <a14:useLocalDpi xmlns:a14="http://schemas.microsoft.com/office/drawing/2010/main"/>
              </a:ext>
            </a:extLst>
          </a:blip>
          <a:srcRect l="20745" t="12863" r="18370" b="7137"/>
          <a:stretch/>
        </p:blipFill>
        <p:spPr>
          <a:xfrm>
            <a:off x="5343144" y="1723813"/>
            <a:ext cx="1900619" cy="1872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925" y="2016621"/>
            <a:ext cx="4521905" cy="2541310"/>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ZoneTexte 3"/>
          <p:cNvSpPr txBox="1"/>
          <p:nvPr/>
        </p:nvSpPr>
        <p:spPr>
          <a:xfrm>
            <a:off x="134268" y="4506611"/>
            <a:ext cx="5854088" cy="1668214"/>
          </a:xfrm>
          <a:prstGeom prst="rect">
            <a:avLst/>
          </a:prstGeom>
          <a:noFill/>
        </p:spPr>
        <p:txBody>
          <a:bodyPr wrap="square" rtlCol="0">
            <a:spAutoFit/>
          </a:bodyPr>
          <a:lstStyle/>
          <a:p>
            <a:pPr marL="232172" indent="-232172">
              <a:buFont typeface="Arial" panose="020B0604020202020204" pitchFamily="34" charset="0"/>
              <a:buChar char="•"/>
            </a:pPr>
            <a:r>
              <a:rPr lang="fr-FR" sz="1463" dirty="0">
                <a:solidFill>
                  <a:schemeClr val="bg2">
                    <a:lumMod val="50000"/>
                  </a:schemeClr>
                </a:solidFill>
              </a:rPr>
              <a:t>Mme </a:t>
            </a:r>
            <a:r>
              <a:rPr lang="fr-FR" sz="1463" dirty="0" err="1">
                <a:solidFill>
                  <a:schemeClr val="bg2">
                    <a:lumMod val="50000"/>
                  </a:schemeClr>
                </a:solidFill>
              </a:rPr>
              <a:t>Villet</a:t>
            </a:r>
            <a:r>
              <a:rPr lang="fr-FR" sz="1463" dirty="0">
                <a:solidFill>
                  <a:schemeClr val="bg2">
                    <a:lumMod val="50000"/>
                  </a:schemeClr>
                </a:solidFill>
              </a:rPr>
              <a:t>, </a:t>
            </a:r>
            <a:r>
              <a:rPr lang="fr-FR" sz="1463" dirty="0" err="1">
                <a:solidFill>
                  <a:schemeClr val="bg2">
                    <a:lumMod val="50000"/>
                  </a:schemeClr>
                </a:solidFill>
              </a:rPr>
              <a:t>Auxilliaire</a:t>
            </a:r>
            <a:r>
              <a:rPr lang="fr-FR" sz="1463" dirty="0">
                <a:solidFill>
                  <a:schemeClr val="bg2">
                    <a:lumMod val="50000"/>
                  </a:schemeClr>
                </a:solidFill>
              </a:rPr>
              <a:t> française de vie scolaire </a:t>
            </a:r>
          </a:p>
          <a:p>
            <a:pPr marL="232172" indent="-232172">
              <a:buFont typeface="Arial" panose="020B0604020202020204" pitchFamily="34" charset="0"/>
              <a:buChar char="•"/>
            </a:pPr>
            <a:r>
              <a:rPr lang="fr-FR" sz="1463" dirty="0">
                <a:solidFill>
                  <a:schemeClr val="bg2">
                    <a:lumMod val="50000"/>
                  </a:schemeClr>
                </a:solidFill>
              </a:rPr>
              <a:t>Mme </a:t>
            </a:r>
            <a:r>
              <a:rPr lang="fr-FR" sz="1463" dirty="0" err="1">
                <a:solidFill>
                  <a:schemeClr val="bg2">
                    <a:lumMod val="50000"/>
                  </a:schemeClr>
                </a:solidFill>
              </a:rPr>
              <a:t>Mungiello</a:t>
            </a:r>
            <a:r>
              <a:rPr lang="fr-FR" sz="1463" dirty="0">
                <a:solidFill>
                  <a:schemeClr val="bg2">
                    <a:lumMod val="50000"/>
                  </a:schemeClr>
                </a:solidFill>
              </a:rPr>
              <a:t>, Coordinatrice italienne</a:t>
            </a:r>
          </a:p>
          <a:p>
            <a:pPr marL="232172" indent="-232172">
              <a:buFont typeface="Arial" panose="020B0604020202020204" pitchFamily="34" charset="0"/>
              <a:buChar char="•"/>
            </a:pPr>
            <a:r>
              <a:rPr lang="fr-FR" sz="1463" dirty="0">
                <a:solidFill>
                  <a:schemeClr val="bg2">
                    <a:lumMod val="50000"/>
                  </a:schemeClr>
                </a:solidFill>
              </a:rPr>
              <a:t>Mme </a:t>
            </a:r>
            <a:r>
              <a:rPr lang="fr-FR" sz="1463" dirty="0" err="1">
                <a:solidFill>
                  <a:schemeClr val="bg2">
                    <a:lumMod val="50000"/>
                  </a:schemeClr>
                </a:solidFill>
              </a:rPr>
              <a:t>Papalino</a:t>
            </a:r>
            <a:r>
              <a:rPr lang="fr-FR" sz="1463" dirty="0">
                <a:solidFill>
                  <a:schemeClr val="bg2">
                    <a:lumMod val="50000"/>
                  </a:schemeClr>
                </a:solidFill>
              </a:rPr>
              <a:t>, Directrice italienne</a:t>
            </a:r>
          </a:p>
          <a:p>
            <a:pPr marL="232172" indent="-232172">
              <a:buFont typeface="Arial" panose="020B0604020202020204" pitchFamily="34" charset="0"/>
              <a:buChar char="•"/>
            </a:pPr>
            <a:r>
              <a:rPr lang="fr-FR" sz="1463" dirty="0">
                <a:solidFill>
                  <a:schemeClr val="bg2">
                    <a:lumMod val="50000"/>
                  </a:schemeClr>
                </a:solidFill>
              </a:rPr>
              <a:t>Mme </a:t>
            </a:r>
            <a:r>
              <a:rPr lang="fr-FR" sz="1463" dirty="0" err="1">
                <a:solidFill>
                  <a:schemeClr val="bg2">
                    <a:lumMod val="50000"/>
                  </a:schemeClr>
                </a:solidFill>
              </a:rPr>
              <a:t>Lavollée</a:t>
            </a:r>
            <a:r>
              <a:rPr lang="fr-FR" sz="1463" dirty="0">
                <a:solidFill>
                  <a:schemeClr val="bg2">
                    <a:lumMod val="50000"/>
                  </a:schemeClr>
                </a:solidFill>
              </a:rPr>
              <a:t>, Coordinatrice française</a:t>
            </a:r>
          </a:p>
          <a:p>
            <a:pPr marL="232172" indent="-232172">
              <a:buFont typeface="Arial" panose="020B0604020202020204" pitchFamily="34" charset="0"/>
              <a:buChar char="•"/>
            </a:pPr>
            <a:r>
              <a:rPr lang="fr-FR" sz="1463" dirty="0">
                <a:solidFill>
                  <a:schemeClr val="bg2">
                    <a:lumMod val="50000"/>
                  </a:schemeClr>
                </a:solidFill>
              </a:rPr>
              <a:t>Mme </a:t>
            </a:r>
            <a:r>
              <a:rPr lang="fr-FR" sz="1463" dirty="0" err="1">
                <a:solidFill>
                  <a:schemeClr val="bg2">
                    <a:lumMod val="50000"/>
                  </a:schemeClr>
                </a:solidFill>
              </a:rPr>
              <a:t>Oliveto</a:t>
            </a:r>
            <a:r>
              <a:rPr lang="fr-FR" sz="1463" dirty="0">
                <a:solidFill>
                  <a:schemeClr val="bg2">
                    <a:lumMod val="50000"/>
                  </a:schemeClr>
                </a:solidFill>
              </a:rPr>
              <a:t>, Gestionnaire italienne</a:t>
            </a:r>
          </a:p>
          <a:p>
            <a:pPr marL="232172" indent="-232172">
              <a:buFont typeface="Arial" panose="020B0604020202020204" pitchFamily="34" charset="0"/>
              <a:buChar char="•"/>
            </a:pPr>
            <a:r>
              <a:rPr lang="fr-FR" sz="1463" dirty="0">
                <a:solidFill>
                  <a:schemeClr val="bg2">
                    <a:lumMod val="50000"/>
                  </a:schemeClr>
                </a:solidFill>
              </a:rPr>
              <a:t>Mme Pinto, Ancienne Directrice italienne</a:t>
            </a:r>
          </a:p>
          <a:p>
            <a:pPr marL="232172" indent="-232172">
              <a:buFont typeface="Arial" panose="020B0604020202020204" pitchFamily="34" charset="0"/>
              <a:buChar char="•"/>
            </a:pPr>
            <a:r>
              <a:rPr lang="fr-FR" sz="1463" dirty="0">
                <a:solidFill>
                  <a:schemeClr val="bg2">
                    <a:lumMod val="50000"/>
                  </a:schemeClr>
                </a:solidFill>
              </a:rPr>
              <a:t>Mme Goudeau, Professeur d’anglais et notre photographe française!</a:t>
            </a:r>
          </a:p>
        </p:txBody>
      </p:sp>
      <p:cxnSp>
        <p:nvCxnSpPr>
          <p:cNvPr id="10" name="Connecteur droit avec flèche 9"/>
          <p:cNvCxnSpPr/>
          <p:nvPr/>
        </p:nvCxnSpPr>
        <p:spPr>
          <a:xfrm flipV="1">
            <a:off x="5242798" y="4442907"/>
            <a:ext cx="1031875" cy="1463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714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3090</TotalTime>
  <Words>1013</Words>
  <Application>Microsoft Office PowerPoint</Application>
  <PresentationFormat>Format A4 (210 x 297 mm)</PresentationFormat>
  <Paragraphs>157</Paragraphs>
  <Slides>40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40</vt:i4>
      </vt:variant>
    </vt:vector>
  </HeadingPairs>
  <TitlesOfParts>
    <vt:vector size="46" baseType="lpstr">
      <vt:lpstr>Arial Unicode MS</vt:lpstr>
      <vt:lpstr>Arial</vt:lpstr>
      <vt:lpstr>Calibri</vt:lpstr>
      <vt:lpstr>Calibri Light</vt:lpstr>
      <vt:lpstr>Times New Roman</vt:lpstr>
      <vt:lpstr>Thème Office</vt:lpstr>
      <vt:lpstr>Projet ERASMUS+  KA1  Mobilité du personnel  à des fins d’éducation et de formation   Ecole d’accueil : IC “J. Stella”, Muro Lucano,  “G. Deledda” Dpt. Pescopagano, Italy     Ecole d’envoi  : ISC La Ville du Bois, France</vt:lpstr>
      <vt:lpstr>SOMMAIRE </vt:lpstr>
      <vt:lpstr>KA1 : Programme de travail de la semaine</vt:lpstr>
      <vt:lpstr>Aller: de La Ville du Bois, France  à  Muro Lucano, Italie </vt:lpstr>
      <vt:lpstr>Accueil dans les écoles de la cité scolaire JC Stella, partenaire dans le projet DIRES (KA2)  Observations de l’inclusion (KA1)</vt:lpstr>
      <vt:lpstr>1- MURO LUCANO </vt:lpstr>
      <vt:lpstr>KA1 MOBILITY IN ITALY </vt:lpstr>
      <vt:lpstr>Présentation PowerPoint</vt:lpstr>
      <vt:lpstr>Les deux équipes, italienne et française</vt:lpstr>
      <vt:lpstr>Présentation de classes inclusives  Département «G. Pascoli» -  Mme Suozzo (Professeure spécialisée)  Classe II 1 élève à Besoins Educatifs Particuliers</vt:lpstr>
      <vt:lpstr>Des  classes inclusives accueillantes </vt:lpstr>
      <vt:lpstr>Des classes inclusives de petite taille  (12-14 élèves) Département «G. Pascoli»– Classe I avec 2 élèves à Besoins Educatifs Particuliers </vt:lpstr>
      <vt:lpstr>Des classes  inclusives actives  Travail avec un tableau numérique interactif </vt:lpstr>
      <vt:lpstr>Des classes inclusives dès le plus jeune âge   L’école maternelle  du département Castelgrande</vt:lpstr>
      <vt:lpstr>Des classes inclusives qui s’adaptent aux besoins des élèves  Classe II Ecole primaire. Département Muro Lucano</vt:lpstr>
      <vt:lpstr>Un travail efficace en binôme et avec la classe  L’élève et sa professeure spécialisée</vt:lpstr>
      <vt:lpstr>Un enseignement créatif et adapté aux besoins pédagogiques particuliers   </vt:lpstr>
      <vt:lpstr>Lecture et écriture avec le système du Français Louis Braille</vt:lpstr>
      <vt:lpstr>Travail interactif avec les nouvelles technologies  Classe III Département «G. Pascoli»-Muro Lucano</vt:lpstr>
      <vt:lpstr> Apprentissage avec le Tableau Numérique Interactif  </vt:lpstr>
      <vt:lpstr>Lycée professionnel inclusif  IPSIA – Pescopagano</vt:lpstr>
      <vt:lpstr>Visite du lycée professionnel </vt:lpstr>
      <vt:lpstr>Différentes orientations sont offertes  </vt:lpstr>
      <vt:lpstr>L’inclusion est pratiquée au quotidien dans les classes</vt:lpstr>
      <vt:lpstr>2- CASTELGRANDE</vt:lpstr>
      <vt:lpstr>Accueil des deux  projets sur l’inclusion (KA1 et  KA2) Département de Castelgrande</vt:lpstr>
      <vt:lpstr>Classes inclusives dans une école primaire  </vt:lpstr>
      <vt:lpstr>Accueil très sympathique et classe bien décorée    Classe II «G. Deledda» Dpt -Pescopagano</vt:lpstr>
      <vt:lpstr>De vieux amis européens </vt:lpstr>
      <vt:lpstr>Présentation orale de posters  </vt:lpstr>
      <vt:lpstr>Visite du jardin botanique et du musée   Castelgrande</vt:lpstr>
      <vt:lpstr>Visite culturelle de Pompéi</vt:lpstr>
      <vt:lpstr>3-Muro Lucano</vt:lpstr>
      <vt:lpstr>Visite du musée à Muro Lucano  </vt:lpstr>
      <vt:lpstr>Projet KA1 : De l’observation à l’enseignement, une nouvelle expérience</vt:lpstr>
      <vt:lpstr>Buffet avec des spécialités françaises et italiennes</vt:lpstr>
      <vt:lpstr>Buffet franco-italien avec les familles et les élèves </vt:lpstr>
      <vt:lpstr>    Remise du Livre européen de cuisine DIRES </vt:lpstr>
      <vt:lpstr>Retour: de Muro Lucano, Italie à  La Ville du Bois, France</vt:lpstr>
      <vt:lpstr>Merci à toute l’équipe italienne et, tout particulièrement, à  Mme Papalino, Directrice, et à Mme Mungiello, Coordinatrice,   pour leur accueil chaleureux et leur organisation si efficace.  C’était une très belle expérience européenne!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KA1 MOBILITY IN ITALY</dc:title>
  <dc:creator>Utilisateur</dc:creator>
  <cp:lastModifiedBy>Utilisateur</cp:lastModifiedBy>
  <cp:revision>186</cp:revision>
  <cp:lastPrinted>2016-12-14T09:13:20Z</cp:lastPrinted>
  <dcterms:created xsi:type="dcterms:W3CDTF">2016-12-12T17:42:50Z</dcterms:created>
  <dcterms:modified xsi:type="dcterms:W3CDTF">2017-11-15T17:14:39Z</dcterms:modified>
</cp:coreProperties>
</file>