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70" r:id="rId14"/>
    <p:sldId id="271" r:id="rId15"/>
    <p:sldId id="272" r:id="rId16"/>
    <p:sldId id="268" r:id="rId17"/>
    <p:sldId id="269" r:id="rId18"/>
    <p:sldId id="273" r:id="rId19"/>
    <p:sldId id="27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93196-DC5D-4612-A567-266150DD639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8125071-3A33-441E-9150-7A3CD85A8F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9922711-A213-4F77-BF41-639FFCB7A6C1}"/>
              </a:ext>
            </a:extLst>
          </p:cNvPr>
          <p:cNvSpPr>
            <a:spLocks noGrp="1"/>
          </p:cNvSpPr>
          <p:nvPr>
            <p:ph type="dt" sz="half" idx="10"/>
          </p:nvPr>
        </p:nvSpPr>
        <p:spPr/>
        <p:txBody>
          <a:bodyPr/>
          <a:lstStyle/>
          <a:p>
            <a:fld id="{BA89B645-13E6-41F3-A3E6-9E01429D6101}" type="datetimeFigureOut">
              <a:rPr lang="fr-FR" smtClean="0"/>
              <a:t>15/10/2021</a:t>
            </a:fld>
            <a:endParaRPr lang="fr-FR"/>
          </a:p>
        </p:txBody>
      </p:sp>
      <p:sp>
        <p:nvSpPr>
          <p:cNvPr id="5" name="Espace réservé du pied de page 4">
            <a:extLst>
              <a:ext uri="{FF2B5EF4-FFF2-40B4-BE49-F238E27FC236}">
                <a16:creationId xmlns:a16="http://schemas.microsoft.com/office/drawing/2014/main" id="{4870B366-D9B8-432B-BEE2-8BAE3C561D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BA7CE7-6A59-44A6-8B81-7480E597258F}"/>
              </a:ext>
            </a:extLst>
          </p:cNvPr>
          <p:cNvSpPr>
            <a:spLocks noGrp="1"/>
          </p:cNvSpPr>
          <p:nvPr>
            <p:ph type="sldNum" sz="quarter" idx="12"/>
          </p:nvPr>
        </p:nvSpPr>
        <p:spPr/>
        <p:txBody>
          <a:bodyPr/>
          <a:lstStyle/>
          <a:p>
            <a:fld id="{85C8A62E-6AD8-4062-BF15-12136095F590}" type="slidenum">
              <a:rPr lang="fr-FR" smtClean="0"/>
              <a:t>‹N°›</a:t>
            </a:fld>
            <a:endParaRPr lang="fr-FR"/>
          </a:p>
        </p:txBody>
      </p:sp>
    </p:spTree>
    <p:extLst>
      <p:ext uri="{BB962C8B-B14F-4D97-AF65-F5344CB8AC3E}">
        <p14:creationId xmlns:p14="http://schemas.microsoft.com/office/powerpoint/2010/main" val="334222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795B6-2EF6-4729-B1A3-70C439CB59C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24E8630-1DC7-451B-AA96-928F97E6314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01A933-723E-4035-8DFB-02F65DF6F74B}"/>
              </a:ext>
            </a:extLst>
          </p:cNvPr>
          <p:cNvSpPr>
            <a:spLocks noGrp="1"/>
          </p:cNvSpPr>
          <p:nvPr>
            <p:ph type="dt" sz="half" idx="10"/>
          </p:nvPr>
        </p:nvSpPr>
        <p:spPr/>
        <p:txBody>
          <a:bodyPr/>
          <a:lstStyle/>
          <a:p>
            <a:fld id="{BA89B645-13E6-41F3-A3E6-9E01429D6101}" type="datetimeFigureOut">
              <a:rPr lang="fr-FR" smtClean="0"/>
              <a:t>15/10/2021</a:t>
            </a:fld>
            <a:endParaRPr lang="fr-FR"/>
          </a:p>
        </p:txBody>
      </p:sp>
      <p:sp>
        <p:nvSpPr>
          <p:cNvPr id="5" name="Espace réservé du pied de page 4">
            <a:extLst>
              <a:ext uri="{FF2B5EF4-FFF2-40B4-BE49-F238E27FC236}">
                <a16:creationId xmlns:a16="http://schemas.microsoft.com/office/drawing/2014/main" id="{6F2D10EA-37BC-4DF7-A717-28AAC06DE8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213D41-5410-4DF1-A330-9B9777D7E1C0}"/>
              </a:ext>
            </a:extLst>
          </p:cNvPr>
          <p:cNvSpPr>
            <a:spLocks noGrp="1"/>
          </p:cNvSpPr>
          <p:nvPr>
            <p:ph type="sldNum" sz="quarter" idx="12"/>
          </p:nvPr>
        </p:nvSpPr>
        <p:spPr/>
        <p:txBody>
          <a:bodyPr/>
          <a:lstStyle/>
          <a:p>
            <a:fld id="{85C8A62E-6AD8-4062-BF15-12136095F590}" type="slidenum">
              <a:rPr lang="fr-FR" smtClean="0"/>
              <a:t>‹N°›</a:t>
            </a:fld>
            <a:endParaRPr lang="fr-FR"/>
          </a:p>
        </p:txBody>
      </p:sp>
    </p:spTree>
    <p:extLst>
      <p:ext uri="{BB962C8B-B14F-4D97-AF65-F5344CB8AC3E}">
        <p14:creationId xmlns:p14="http://schemas.microsoft.com/office/powerpoint/2010/main" val="228151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5CF889F-2042-45D2-9D59-0864D4A155E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2428561-2F53-4146-850E-349105AB1B0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6DD7B7-B44F-4A88-B2F0-B6A0A19E6F48}"/>
              </a:ext>
            </a:extLst>
          </p:cNvPr>
          <p:cNvSpPr>
            <a:spLocks noGrp="1"/>
          </p:cNvSpPr>
          <p:nvPr>
            <p:ph type="dt" sz="half" idx="10"/>
          </p:nvPr>
        </p:nvSpPr>
        <p:spPr/>
        <p:txBody>
          <a:bodyPr/>
          <a:lstStyle/>
          <a:p>
            <a:fld id="{BA89B645-13E6-41F3-A3E6-9E01429D6101}" type="datetimeFigureOut">
              <a:rPr lang="fr-FR" smtClean="0"/>
              <a:t>15/10/2021</a:t>
            </a:fld>
            <a:endParaRPr lang="fr-FR"/>
          </a:p>
        </p:txBody>
      </p:sp>
      <p:sp>
        <p:nvSpPr>
          <p:cNvPr id="5" name="Espace réservé du pied de page 4">
            <a:extLst>
              <a:ext uri="{FF2B5EF4-FFF2-40B4-BE49-F238E27FC236}">
                <a16:creationId xmlns:a16="http://schemas.microsoft.com/office/drawing/2014/main" id="{7EC7F86E-5835-4D7E-911D-DED976B25F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4A5D5E-015A-48D9-96B9-243F78FC8E85}"/>
              </a:ext>
            </a:extLst>
          </p:cNvPr>
          <p:cNvSpPr>
            <a:spLocks noGrp="1"/>
          </p:cNvSpPr>
          <p:nvPr>
            <p:ph type="sldNum" sz="quarter" idx="12"/>
          </p:nvPr>
        </p:nvSpPr>
        <p:spPr/>
        <p:txBody>
          <a:bodyPr/>
          <a:lstStyle/>
          <a:p>
            <a:fld id="{85C8A62E-6AD8-4062-BF15-12136095F590}" type="slidenum">
              <a:rPr lang="fr-FR" smtClean="0"/>
              <a:t>‹N°›</a:t>
            </a:fld>
            <a:endParaRPr lang="fr-FR"/>
          </a:p>
        </p:txBody>
      </p:sp>
    </p:spTree>
    <p:extLst>
      <p:ext uri="{BB962C8B-B14F-4D97-AF65-F5344CB8AC3E}">
        <p14:creationId xmlns:p14="http://schemas.microsoft.com/office/powerpoint/2010/main" val="270838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102C8-FD38-4D9B-8C90-98803CCD1A7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EBDA80B-D2DC-47D7-8049-A93750F245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3D23DE-086D-4943-A077-C2AE79F8DFAA}"/>
              </a:ext>
            </a:extLst>
          </p:cNvPr>
          <p:cNvSpPr>
            <a:spLocks noGrp="1"/>
          </p:cNvSpPr>
          <p:nvPr>
            <p:ph type="dt" sz="half" idx="10"/>
          </p:nvPr>
        </p:nvSpPr>
        <p:spPr/>
        <p:txBody>
          <a:bodyPr/>
          <a:lstStyle/>
          <a:p>
            <a:fld id="{BA89B645-13E6-41F3-A3E6-9E01429D6101}" type="datetimeFigureOut">
              <a:rPr lang="fr-FR" smtClean="0"/>
              <a:t>15/10/2021</a:t>
            </a:fld>
            <a:endParaRPr lang="fr-FR"/>
          </a:p>
        </p:txBody>
      </p:sp>
      <p:sp>
        <p:nvSpPr>
          <p:cNvPr id="5" name="Espace réservé du pied de page 4">
            <a:extLst>
              <a:ext uri="{FF2B5EF4-FFF2-40B4-BE49-F238E27FC236}">
                <a16:creationId xmlns:a16="http://schemas.microsoft.com/office/drawing/2014/main" id="{7C09CB40-5488-4535-9538-45966405F2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60FABE-7837-4E82-A063-0B3852270E50}"/>
              </a:ext>
            </a:extLst>
          </p:cNvPr>
          <p:cNvSpPr>
            <a:spLocks noGrp="1"/>
          </p:cNvSpPr>
          <p:nvPr>
            <p:ph type="sldNum" sz="quarter" idx="12"/>
          </p:nvPr>
        </p:nvSpPr>
        <p:spPr/>
        <p:txBody>
          <a:bodyPr/>
          <a:lstStyle/>
          <a:p>
            <a:fld id="{85C8A62E-6AD8-4062-BF15-12136095F590}" type="slidenum">
              <a:rPr lang="fr-FR" smtClean="0"/>
              <a:t>‹N°›</a:t>
            </a:fld>
            <a:endParaRPr lang="fr-FR"/>
          </a:p>
        </p:txBody>
      </p:sp>
    </p:spTree>
    <p:extLst>
      <p:ext uri="{BB962C8B-B14F-4D97-AF65-F5344CB8AC3E}">
        <p14:creationId xmlns:p14="http://schemas.microsoft.com/office/powerpoint/2010/main" val="43548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59D272-2281-4502-BB5E-615EAE9B579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FEEFBEF-8ADB-47DC-B18D-2D876E0444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E089ED-EADC-421F-AAE1-CDE65B3DB349}"/>
              </a:ext>
            </a:extLst>
          </p:cNvPr>
          <p:cNvSpPr>
            <a:spLocks noGrp="1"/>
          </p:cNvSpPr>
          <p:nvPr>
            <p:ph type="dt" sz="half" idx="10"/>
          </p:nvPr>
        </p:nvSpPr>
        <p:spPr/>
        <p:txBody>
          <a:bodyPr/>
          <a:lstStyle/>
          <a:p>
            <a:fld id="{BA89B645-13E6-41F3-A3E6-9E01429D6101}" type="datetimeFigureOut">
              <a:rPr lang="fr-FR" smtClean="0"/>
              <a:t>15/10/2021</a:t>
            </a:fld>
            <a:endParaRPr lang="fr-FR"/>
          </a:p>
        </p:txBody>
      </p:sp>
      <p:sp>
        <p:nvSpPr>
          <p:cNvPr id="5" name="Espace réservé du pied de page 4">
            <a:extLst>
              <a:ext uri="{FF2B5EF4-FFF2-40B4-BE49-F238E27FC236}">
                <a16:creationId xmlns:a16="http://schemas.microsoft.com/office/drawing/2014/main" id="{350B1521-CBD1-406F-93F4-ACBCC4EE36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083CA9-292A-4842-A79A-9861ECCF6FAD}"/>
              </a:ext>
            </a:extLst>
          </p:cNvPr>
          <p:cNvSpPr>
            <a:spLocks noGrp="1"/>
          </p:cNvSpPr>
          <p:nvPr>
            <p:ph type="sldNum" sz="quarter" idx="12"/>
          </p:nvPr>
        </p:nvSpPr>
        <p:spPr/>
        <p:txBody>
          <a:bodyPr/>
          <a:lstStyle/>
          <a:p>
            <a:fld id="{85C8A62E-6AD8-4062-BF15-12136095F590}" type="slidenum">
              <a:rPr lang="fr-FR" smtClean="0"/>
              <a:t>‹N°›</a:t>
            </a:fld>
            <a:endParaRPr lang="fr-FR"/>
          </a:p>
        </p:txBody>
      </p:sp>
    </p:spTree>
    <p:extLst>
      <p:ext uri="{BB962C8B-B14F-4D97-AF65-F5344CB8AC3E}">
        <p14:creationId xmlns:p14="http://schemas.microsoft.com/office/powerpoint/2010/main" val="161414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D12FBC-4D4D-4E0D-BBEA-5C96FF0ED91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284610-2303-4F2F-A494-F4714F6CDC4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0A826E-0BD7-4431-A211-7D3ECE557E9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06EB601-C0DB-4630-81AD-B7AE5A989B88}"/>
              </a:ext>
            </a:extLst>
          </p:cNvPr>
          <p:cNvSpPr>
            <a:spLocks noGrp="1"/>
          </p:cNvSpPr>
          <p:nvPr>
            <p:ph type="dt" sz="half" idx="10"/>
          </p:nvPr>
        </p:nvSpPr>
        <p:spPr/>
        <p:txBody>
          <a:bodyPr/>
          <a:lstStyle/>
          <a:p>
            <a:fld id="{BA89B645-13E6-41F3-A3E6-9E01429D6101}" type="datetimeFigureOut">
              <a:rPr lang="fr-FR" smtClean="0"/>
              <a:t>15/10/2021</a:t>
            </a:fld>
            <a:endParaRPr lang="fr-FR"/>
          </a:p>
        </p:txBody>
      </p:sp>
      <p:sp>
        <p:nvSpPr>
          <p:cNvPr id="6" name="Espace réservé du pied de page 5">
            <a:extLst>
              <a:ext uri="{FF2B5EF4-FFF2-40B4-BE49-F238E27FC236}">
                <a16:creationId xmlns:a16="http://schemas.microsoft.com/office/drawing/2014/main" id="{AC044C81-1814-4F05-A2CF-8E9B9CD127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74F2EC-47D5-4583-8259-E1FED0E0E2C0}"/>
              </a:ext>
            </a:extLst>
          </p:cNvPr>
          <p:cNvSpPr>
            <a:spLocks noGrp="1"/>
          </p:cNvSpPr>
          <p:nvPr>
            <p:ph type="sldNum" sz="quarter" idx="12"/>
          </p:nvPr>
        </p:nvSpPr>
        <p:spPr/>
        <p:txBody>
          <a:bodyPr/>
          <a:lstStyle/>
          <a:p>
            <a:fld id="{85C8A62E-6AD8-4062-BF15-12136095F590}" type="slidenum">
              <a:rPr lang="fr-FR" smtClean="0"/>
              <a:t>‹N°›</a:t>
            </a:fld>
            <a:endParaRPr lang="fr-FR"/>
          </a:p>
        </p:txBody>
      </p:sp>
    </p:spTree>
    <p:extLst>
      <p:ext uri="{BB962C8B-B14F-4D97-AF65-F5344CB8AC3E}">
        <p14:creationId xmlns:p14="http://schemas.microsoft.com/office/powerpoint/2010/main" val="275443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E49D54-072B-4462-895E-D9C65E46FD6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16FD79F-F1FB-45EF-9A7D-F8D41431A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CDD15D6-CAD7-4DFB-B937-CA918FDC784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68C3053-4D0D-4FB3-B43A-4E1E46C6F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B30712C-226C-405E-9CE5-969BCEC2856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2E145FB-567D-440F-A9E9-1DE5AE4A0EEC}"/>
              </a:ext>
            </a:extLst>
          </p:cNvPr>
          <p:cNvSpPr>
            <a:spLocks noGrp="1"/>
          </p:cNvSpPr>
          <p:nvPr>
            <p:ph type="dt" sz="half" idx="10"/>
          </p:nvPr>
        </p:nvSpPr>
        <p:spPr/>
        <p:txBody>
          <a:bodyPr/>
          <a:lstStyle/>
          <a:p>
            <a:fld id="{BA89B645-13E6-41F3-A3E6-9E01429D6101}" type="datetimeFigureOut">
              <a:rPr lang="fr-FR" smtClean="0"/>
              <a:t>15/10/2021</a:t>
            </a:fld>
            <a:endParaRPr lang="fr-FR"/>
          </a:p>
        </p:txBody>
      </p:sp>
      <p:sp>
        <p:nvSpPr>
          <p:cNvPr id="8" name="Espace réservé du pied de page 7">
            <a:extLst>
              <a:ext uri="{FF2B5EF4-FFF2-40B4-BE49-F238E27FC236}">
                <a16:creationId xmlns:a16="http://schemas.microsoft.com/office/drawing/2014/main" id="{A765956A-2744-41E2-BF5F-60C64A67136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52E868-C0AE-4A27-BBB2-C1BC3642F228}"/>
              </a:ext>
            </a:extLst>
          </p:cNvPr>
          <p:cNvSpPr>
            <a:spLocks noGrp="1"/>
          </p:cNvSpPr>
          <p:nvPr>
            <p:ph type="sldNum" sz="quarter" idx="12"/>
          </p:nvPr>
        </p:nvSpPr>
        <p:spPr/>
        <p:txBody>
          <a:bodyPr/>
          <a:lstStyle/>
          <a:p>
            <a:fld id="{85C8A62E-6AD8-4062-BF15-12136095F590}" type="slidenum">
              <a:rPr lang="fr-FR" smtClean="0"/>
              <a:t>‹N°›</a:t>
            </a:fld>
            <a:endParaRPr lang="fr-FR"/>
          </a:p>
        </p:txBody>
      </p:sp>
    </p:spTree>
    <p:extLst>
      <p:ext uri="{BB962C8B-B14F-4D97-AF65-F5344CB8AC3E}">
        <p14:creationId xmlns:p14="http://schemas.microsoft.com/office/powerpoint/2010/main" val="85594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C2309-C966-4710-AFDD-F2B52DC4B69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043033A-872A-4ED7-9530-2FE4A3E3A52D}"/>
              </a:ext>
            </a:extLst>
          </p:cNvPr>
          <p:cNvSpPr>
            <a:spLocks noGrp="1"/>
          </p:cNvSpPr>
          <p:nvPr>
            <p:ph type="dt" sz="half" idx="10"/>
          </p:nvPr>
        </p:nvSpPr>
        <p:spPr/>
        <p:txBody>
          <a:bodyPr/>
          <a:lstStyle/>
          <a:p>
            <a:fld id="{BA89B645-13E6-41F3-A3E6-9E01429D6101}" type="datetimeFigureOut">
              <a:rPr lang="fr-FR" smtClean="0"/>
              <a:t>15/10/2021</a:t>
            </a:fld>
            <a:endParaRPr lang="fr-FR"/>
          </a:p>
        </p:txBody>
      </p:sp>
      <p:sp>
        <p:nvSpPr>
          <p:cNvPr id="4" name="Espace réservé du pied de page 3">
            <a:extLst>
              <a:ext uri="{FF2B5EF4-FFF2-40B4-BE49-F238E27FC236}">
                <a16:creationId xmlns:a16="http://schemas.microsoft.com/office/drawing/2014/main" id="{69B97E64-1BFF-469B-863E-2C0220DBC13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648507F-BF07-4222-B02F-15FDD3089859}"/>
              </a:ext>
            </a:extLst>
          </p:cNvPr>
          <p:cNvSpPr>
            <a:spLocks noGrp="1"/>
          </p:cNvSpPr>
          <p:nvPr>
            <p:ph type="sldNum" sz="quarter" idx="12"/>
          </p:nvPr>
        </p:nvSpPr>
        <p:spPr/>
        <p:txBody>
          <a:bodyPr/>
          <a:lstStyle/>
          <a:p>
            <a:fld id="{85C8A62E-6AD8-4062-BF15-12136095F590}" type="slidenum">
              <a:rPr lang="fr-FR" smtClean="0"/>
              <a:t>‹N°›</a:t>
            </a:fld>
            <a:endParaRPr lang="fr-FR"/>
          </a:p>
        </p:txBody>
      </p:sp>
    </p:spTree>
    <p:extLst>
      <p:ext uri="{BB962C8B-B14F-4D97-AF65-F5344CB8AC3E}">
        <p14:creationId xmlns:p14="http://schemas.microsoft.com/office/powerpoint/2010/main" val="385273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9E022EC-3FED-4866-A3F1-4EB416630CC2}"/>
              </a:ext>
            </a:extLst>
          </p:cNvPr>
          <p:cNvSpPr>
            <a:spLocks noGrp="1"/>
          </p:cNvSpPr>
          <p:nvPr>
            <p:ph type="dt" sz="half" idx="10"/>
          </p:nvPr>
        </p:nvSpPr>
        <p:spPr/>
        <p:txBody>
          <a:bodyPr/>
          <a:lstStyle/>
          <a:p>
            <a:fld id="{BA89B645-13E6-41F3-A3E6-9E01429D6101}" type="datetimeFigureOut">
              <a:rPr lang="fr-FR" smtClean="0"/>
              <a:t>15/10/2021</a:t>
            </a:fld>
            <a:endParaRPr lang="fr-FR"/>
          </a:p>
        </p:txBody>
      </p:sp>
      <p:sp>
        <p:nvSpPr>
          <p:cNvPr id="3" name="Espace réservé du pied de page 2">
            <a:extLst>
              <a:ext uri="{FF2B5EF4-FFF2-40B4-BE49-F238E27FC236}">
                <a16:creationId xmlns:a16="http://schemas.microsoft.com/office/drawing/2014/main" id="{E68EB342-D166-4E89-8D97-3EEC5123F0E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AE23869-193F-404F-8F65-2261ED4E7E0B}"/>
              </a:ext>
            </a:extLst>
          </p:cNvPr>
          <p:cNvSpPr>
            <a:spLocks noGrp="1"/>
          </p:cNvSpPr>
          <p:nvPr>
            <p:ph type="sldNum" sz="quarter" idx="12"/>
          </p:nvPr>
        </p:nvSpPr>
        <p:spPr/>
        <p:txBody>
          <a:bodyPr/>
          <a:lstStyle/>
          <a:p>
            <a:fld id="{85C8A62E-6AD8-4062-BF15-12136095F590}" type="slidenum">
              <a:rPr lang="fr-FR" smtClean="0"/>
              <a:t>‹N°›</a:t>
            </a:fld>
            <a:endParaRPr lang="fr-FR"/>
          </a:p>
        </p:txBody>
      </p:sp>
    </p:spTree>
    <p:extLst>
      <p:ext uri="{BB962C8B-B14F-4D97-AF65-F5344CB8AC3E}">
        <p14:creationId xmlns:p14="http://schemas.microsoft.com/office/powerpoint/2010/main" val="245898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EB209-AA29-494E-8A1C-CB85DD2882B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B955E97-D5E4-4C84-A72C-6A03D48F0A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0A561B1-A4B1-4963-A729-E61972B08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4C00169-58D0-4EFF-8933-59F5E09090FE}"/>
              </a:ext>
            </a:extLst>
          </p:cNvPr>
          <p:cNvSpPr>
            <a:spLocks noGrp="1"/>
          </p:cNvSpPr>
          <p:nvPr>
            <p:ph type="dt" sz="half" idx="10"/>
          </p:nvPr>
        </p:nvSpPr>
        <p:spPr/>
        <p:txBody>
          <a:bodyPr/>
          <a:lstStyle/>
          <a:p>
            <a:fld id="{BA89B645-13E6-41F3-A3E6-9E01429D6101}" type="datetimeFigureOut">
              <a:rPr lang="fr-FR" smtClean="0"/>
              <a:t>15/10/2021</a:t>
            </a:fld>
            <a:endParaRPr lang="fr-FR"/>
          </a:p>
        </p:txBody>
      </p:sp>
      <p:sp>
        <p:nvSpPr>
          <p:cNvPr id="6" name="Espace réservé du pied de page 5">
            <a:extLst>
              <a:ext uri="{FF2B5EF4-FFF2-40B4-BE49-F238E27FC236}">
                <a16:creationId xmlns:a16="http://schemas.microsoft.com/office/drawing/2014/main" id="{9A7BD5BB-59F5-47D4-835A-1D4B0B91FE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ACDCFB0-F3D4-46C2-8116-611AACD4F5F7}"/>
              </a:ext>
            </a:extLst>
          </p:cNvPr>
          <p:cNvSpPr>
            <a:spLocks noGrp="1"/>
          </p:cNvSpPr>
          <p:nvPr>
            <p:ph type="sldNum" sz="quarter" idx="12"/>
          </p:nvPr>
        </p:nvSpPr>
        <p:spPr/>
        <p:txBody>
          <a:bodyPr/>
          <a:lstStyle/>
          <a:p>
            <a:fld id="{85C8A62E-6AD8-4062-BF15-12136095F590}" type="slidenum">
              <a:rPr lang="fr-FR" smtClean="0"/>
              <a:t>‹N°›</a:t>
            </a:fld>
            <a:endParaRPr lang="fr-FR"/>
          </a:p>
        </p:txBody>
      </p:sp>
    </p:spTree>
    <p:extLst>
      <p:ext uri="{BB962C8B-B14F-4D97-AF65-F5344CB8AC3E}">
        <p14:creationId xmlns:p14="http://schemas.microsoft.com/office/powerpoint/2010/main" val="351397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549DA9-5788-4B72-9FC0-2A6D6F56E11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3AB3BF7-8C30-4077-B31F-CDF242A552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8A2B148-B5D8-47B7-A4A5-ADFC4A731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1DF6E2-761B-49FC-9A0D-9CD501C90C2F}"/>
              </a:ext>
            </a:extLst>
          </p:cNvPr>
          <p:cNvSpPr>
            <a:spLocks noGrp="1"/>
          </p:cNvSpPr>
          <p:nvPr>
            <p:ph type="dt" sz="half" idx="10"/>
          </p:nvPr>
        </p:nvSpPr>
        <p:spPr/>
        <p:txBody>
          <a:bodyPr/>
          <a:lstStyle/>
          <a:p>
            <a:fld id="{BA89B645-13E6-41F3-A3E6-9E01429D6101}" type="datetimeFigureOut">
              <a:rPr lang="fr-FR" smtClean="0"/>
              <a:t>15/10/2021</a:t>
            </a:fld>
            <a:endParaRPr lang="fr-FR"/>
          </a:p>
        </p:txBody>
      </p:sp>
      <p:sp>
        <p:nvSpPr>
          <p:cNvPr id="6" name="Espace réservé du pied de page 5">
            <a:extLst>
              <a:ext uri="{FF2B5EF4-FFF2-40B4-BE49-F238E27FC236}">
                <a16:creationId xmlns:a16="http://schemas.microsoft.com/office/drawing/2014/main" id="{3E157AD7-450C-48F6-B1F7-00D17B73EBA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2170FE-A081-4780-BA67-E8FDAB756255}"/>
              </a:ext>
            </a:extLst>
          </p:cNvPr>
          <p:cNvSpPr>
            <a:spLocks noGrp="1"/>
          </p:cNvSpPr>
          <p:nvPr>
            <p:ph type="sldNum" sz="quarter" idx="12"/>
          </p:nvPr>
        </p:nvSpPr>
        <p:spPr/>
        <p:txBody>
          <a:bodyPr/>
          <a:lstStyle/>
          <a:p>
            <a:fld id="{85C8A62E-6AD8-4062-BF15-12136095F590}" type="slidenum">
              <a:rPr lang="fr-FR" smtClean="0"/>
              <a:t>‹N°›</a:t>
            </a:fld>
            <a:endParaRPr lang="fr-FR"/>
          </a:p>
        </p:txBody>
      </p:sp>
    </p:spTree>
    <p:extLst>
      <p:ext uri="{BB962C8B-B14F-4D97-AF65-F5344CB8AC3E}">
        <p14:creationId xmlns:p14="http://schemas.microsoft.com/office/powerpoint/2010/main" val="252666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7B1E13B-6D68-469A-AB23-CA9F374FF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553164-5190-4A46-B531-1622482587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343ACF-81B3-4A84-A7F5-56DF08E42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9B645-13E6-41F3-A3E6-9E01429D6101}" type="datetimeFigureOut">
              <a:rPr lang="fr-FR" smtClean="0"/>
              <a:t>15/10/2021</a:t>
            </a:fld>
            <a:endParaRPr lang="fr-FR"/>
          </a:p>
        </p:txBody>
      </p:sp>
      <p:sp>
        <p:nvSpPr>
          <p:cNvPr id="5" name="Espace réservé du pied de page 4">
            <a:extLst>
              <a:ext uri="{FF2B5EF4-FFF2-40B4-BE49-F238E27FC236}">
                <a16:creationId xmlns:a16="http://schemas.microsoft.com/office/drawing/2014/main" id="{38EE9720-05B4-455E-B508-C26F09D6C7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010A5C4-3FFF-4698-BE08-2CA670C855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8A62E-6AD8-4062-BF15-12136095F590}" type="slidenum">
              <a:rPr lang="fr-FR" smtClean="0"/>
              <a:t>‹N°›</a:t>
            </a:fld>
            <a:endParaRPr lang="fr-FR"/>
          </a:p>
        </p:txBody>
      </p:sp>
    </p:spTree>
    <p:extLst>
      <p:ext uri="{BB962C8B-B14F-4D97-AF65-F5344CB8AC3E}">
        <p14:creationId xmlns:p14="http://schemas.microsoft.com/office/powerpoint/2010/main" val="1998031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hyperlink" Target="https://www.etwinning.net/en/pub/benefits/recognition/etwinning-national-quality-lab.htm"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gif"/><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adlet.com/brigitte_collomb/eazmmmeyg7gn"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178D93D-0406-4839-838E-30587EEC5EC9}"/>
              </a:ext>
            </a:extLst>
          </p:cNvPr>
          <p:cNvSpPr txBox="1"/>
          <p:nvPr/>
        </p:nvSpPr>
        <p:spPr>
          <a:xfrm>
            <a:off x="2548616" y="3375952"/>
            <a:ext cx="5644770" cy="2918812"/>
          </a:xfrm>
          <a:prstGeom prst="rect">
            <a:avLst/>
          </a:prstGeom>
          <a:noFill/>
        </p:spPr>
        <p:txBody>
          <a:bodyPr wrap="square" anchor="ctr">
            <a:spAutoFit/>
          </a:bodyPr>
          <a:lstStyle/>
          <a:p>
            <a:pPr>
              <a:lnSpc>
                <a:spcPct val="107000"/>
              </a:lnSpc>
              <a:spcAft>
                <a:spcPts val="800"/>
              </a:spcAft>
            </a:pPr>
            <a:r>
              <a:rPr lang="en-GB" sz="2800" dirty="0">
                <a:solidFill>
                  <a:srgbClr val="0070C0"/>
                </a:solidFill>
                <a:effectLst/>
                <a:latin typeface="FreeSans"/>
                <a:ea typeface="Calibri" panose="020F0502020204030204" pitchFamily="34" charset="0"/>
                <a:cs typeface="FreeSans"/>
              </a:rPr>
              <a:t>S.T.A.R.S &amp; C.R.E.A.T.I.V.I.T.Y</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KA227-28E1A842</a:t>
            </a:r>
          </a:p>
          <a:p>
            <a:r>
              <a:rPr lang="en-US" sz="1200" dirty="0"/>
              <a:t>Program: </a:t>
            </a:r>
            <a:r>
              <a:rPr lang="en-US" sz="1200" b="1" dirty="0"/>
              <a:t>Erasmus+</a:t>
            </a:r>
            <a:endParaRPr lang="en-US" sz="1200" dirty="0"/>
          </a:p>
          <a:p>
            <a:r>
              <a:rPr lang="en-US" sz="1200" dirty="0"/>
              <a:t>Key Action: </a:t>
            </a:r>
            <a:r>
              <a:rPr lang="en-US" sz="1200" b="1" dirty="0"/>
              <a:t>Cooperation for </a:t>
            </a:r>
            <a:r>
              <a:rPr lang="en-US" sz="1100" b="1" dirty="0"/>
              <a:t>innovation and the exchange of good practices</a:t>
            </a:r>
            <a:endParaRPr lang="en-US" sz="1100" dirty="0"/>
          </a:p>
          <a:p>
            <a:r>
              <a:rPr lang="en-US" sz="1100" dirty="0"/>
              <a:t>Action Type: </a:t>
            </a:r>
            <a:r>
              <a:rPr lang="en-US" sz="1100" b="1" dirty="0"/>
              <a:t>Partnerships for Creativity</a:t>
            </a:r>
            <a:endParaRPr lang="en-US" sz="1100" dirty="0"/>
          </a:p>
          <a:p>
            <a:r>
              <a:rPr lang="en-US" sz="1100" dirty="0"/>
              <a:t>Gender equality / equal opportunities Teaching and learning of foreign languages Environment and climate change </a:t>
            </a:r>
          </a:p>
          <a:p>
            <a:pP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“Virtual training courses at Collège du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Fiumorbo</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Day 1: Wednesday October 13th</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a:extLst>
              <a:ext uri="{FF2B5EF4-FFF2-40B4-BE49-F238E27FC236}">
                <a16:creationId xmlns:a16="http://schemas.microsoft.com/office/drawing/2014/main" id="{559D5F5C-1819-405F-9528-48BEF8833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142268"/>
          </a:xfrm>
          <a:prstGeom prst="rect">
            <a:avLst/>
          </a:prstGeom>
        </p:spPr>
      </p:pic>
      <p:pic>
        <p:nvPicPr>
          <p:cNvPr id="13" name="Image 12">
            <a:extLst>
              <a:ext uri="{FF2B5EF4-FFF2-40B4-BE49-F238E27FC236}">
                <a16:creationId xmlns:a16="http://schemas.microsoft.com/office/drawing/2014/main" id="{118E7B8F-0330-4AD4-9D3F-8CE8F4CC6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616" y="3142268"/>
            <a:ext cx="3790384" cy="1812070"/>
          </a:xfrm>
          <a:prstGeom prst="rect">
            <a:avLst/>
          </a:prstGeom>
        </p:spPr>
      </p:pic>
      <p:pic>
        <p:nvPicPr>
          <p:cNvPr id="15" name="Image 14">
            <a:extLst>
              <a:ext uri="{FF2B5EF4-FFF2-40B4-BE49-F238E27FC236}">
                <a16:creationId xmlns:a16="http://schemas.microsoft.com/office/drawing/2014/main" id="{8346D04A-7A2B-4A56-8A0A-4BCF8FA82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44152"/>
            <a:ext cx="2194560" cy="2002536"/>
          </a:xfrm>
          <a:prstGeom prst="rect">
            <a:avLst/>
          </a:prstGeom>
        </p:spPr>
      </p:pic>
      <p:pic>
        <p:nvPicPr>
          <p:cNvPr id="17" name="Image 16">
            <a:extLst>
              <a:ext uri="{FF2B5EF4-FFF2-40B4-BE49-F238E27FC236}">
                <a16:creationId xmlns:a16="http://schemas.microsoft.com/office/drawing/2014/main" id="{547F15FD-2FBD-4FCF-87C5-BD2475C28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346" y="5963340"/>
            <a:ext cx="2894120" cy="633420"/>
          </a:xfrm>
          <a:prstGeom prst="rect">
            <a:avLst/>
          </a:prstGeom>
        </p:spPr>
      </p:pic>
      <p:pic>
        <p:nvPicPr>
          <p:cNvPr id="19" name="Image 18">
            <a:extLst>
              <a:ext uri="{FF2B5EF4-FFF2-40B4-BE49-F238E27FC236}">
                <a16:creationId xmlns:a16="http://schemas.microsoft.com/office/drawing/2014/main" id="{E80D51A6-22C5-414D-9345-6F55CDA3F9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3406" y="5323108"/>
            <a:ext cx="1606858" cy="640232"/>
          </a:xfrm>
          <a:prstGeom prst="rect">
            <a:avLst/>
          </a:prstGeom>
        </p:spPr>
      </p:pic>
      <p:sp>
        <p:nvSpPr>
          <p:cNvPr id="2" name="ZoneTexte 1">
            <a:extLst>
              <a:ext uri="{FF2B5EF4-FFF2-40B4-BE49-F238E27FC236}">
                <a16:creationId xmlns:a16="http://schemas.microsoft.com/office/drawing/2014/main" id="{3EF7AB7B-3A49-4AF9-870D-3943774BFA99}"/>
              </a:ext>
            </a:extLst>
          </p:cNvPr>
          <p:cNvSpPr txBox="1"/>
          <p:nvPr/>
        </p:nvSpPr>
        <p:spPr>
          <a:xfrm>
            <a:off x="8735649" y="5573412"/>
            <a:ext cx="1754819" cy="369332"/>
          </a:xfrm>
          <a:prstGeom prst="rect">
            <a:avLst/>
          </a:prstGeom>
          <a:noFill/>
        </p:spPr>
        <p:txBody>
          <a:bodyPr wrap="square" rtlCol="0">
            <a:spAutoFit/>
          </a:bodyPr>
          <a:lstStyle/>
          <a:p>
            <a:r>
              <a:rPr lang="fr-FR" i="1" dirty="0">
                <a:solidFill>
                  <a:srgbClr val="0070C0"/>
                </a:solidFill>
              </a:rPr>
              <a:t>Brigitte Collomb</a:t>
            </a:r>
          </a:p>
        </p:txBody>
      </p:sp>
    </p:spTree>
    <p:extLst>
      <p:ext uri="{BB962C8B-B14F-4D97-AF65-F5344CB8AC3E}">
        <p14:creationId xmlns:p14="http://schemas.microsoft.com/office/powerpoint/2010/main" val="4105663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D65C83B-963B-4514-A90B-72BC0341E09E}"/>
              </a:ext>
            </a:extLst>
          </p:cNvPr>
          <p:cNvSpPr txBox="1"/>
          <p:nvPr/>
        </p:nvSpPr>
        <p:spPr>
          <a:xfrm>
            <a:off x="1928673" y="570791"/>
            <a:ext cx="8795551" cy="1569660"/>
          </a:xfrm>
          <a:prstGeom prst="rect">
            <a:avLst/>
          </a:prstGeom>
          <a:noFill/>
        </p:spPr>
        <p:txBody>
          <a:bodyPr wrap="square">
            <a:spAutoFit/>
          </a:bodyPr>
          <a:lstStyle/>
          <a:p>
            <a:r>
              <a:rPr lang="en-US" sz="2400" dirty="0">
                <a:solidFill>
                  <a:srgbClr val="00B0F0"/>
                </a:solidFill>
              </a:rPr>
              <a:t>44</a:t>
            </a:r>
            <a:r>
              <a:rPr lang="en-US" sz="2400" dirty="0"/>
              <a:t> </a:t>
            </a:r>
            <a:r>
              <a:rPr lang="en-US" sz="2400" dirty="0">
                <a:solidFill>
                  <a:srgbClr val="0070C0"/>
                </a:solidFill>
              </a:rPr>
              <a:t>countries </a:t>
            </a:r>
            <a:r>
              <a:rPr lang="en-US" sz="2400" dirty="0"/>
              <a:t>form the eTwinning and eTwinning Plus community in Europe where eTwinners form strategic partnerships, exchange innovative practices, develop European citizenship, digital literacy and lifelong learning. </a:t>
            </a:r>
          </a:p>
        </p:txBody>
      </p:sp>
      <p:pic>
        <p:nvPicPr>
          <p:cNvPr id="5" name="Image 4">
            <a:extLst>
              <a:ext uri="{FF2B5EF4-FFF2-40B4-BE49-F238E27FC236}">
                <a16:creationId xmlns:a16="http://schemas.microsoft.com/office/drawing/2014/main" id="{C88D5795-54B7-49B5-BCD8-63DF30446921}"/>
              </a:ext>
            </a:extLst>
          </p:cNvPr>
          <p:cNvPicPr>
            <a:picLocks noChangeAspect="1"/>
          </p:cNvPicPr>
          <p:nvPr/>
        </p:nvPicPr>
        <p:blipFill>
          <a:blip r:embed="rId2"/>
          <a:stretch>
            <a:fillRect/>
          </a:stretch>
        </p:blipFill>
        <p:spPr>
          <a:xfrm>
            <a:off x="2512706" y="2358612"/>
            <a:ext cx="6578030" cy="4371632"/>
          </a:xfrm>
          <a:prstGeom prst="rect">
            <a:avLst/>
          </a:prstGeom>
        </p:spPr>
      </p:pic>
    </p:spTree>
    <p:extLst>
      <p:ext uri="{BB962C8B-B14F-4D97-AF65-F5344CB8AC3E}">
        <p14:creationId xmlns:p14="http://schemas.microsoft.com/office/powerpoint/2010/main" val="188179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AC4411E-BFCC-4C69-A259-F7BC5526E432}"/>
              </a:ext>
            </a:extLst>
          </p:cNvPr>
          <p:cNvSpPr txBox="1"/>
          <p:nvPr/>
        </p:nvSpPr>
        <p:spPr>
          <a:xfrm>
            <a:off x="2156544" y="966173"/>
            <a:ext cx="7845640" cy="2585323"/>
          </a:xfrm>
          <a:prstGeom prst="rect">
            <a:avLst/>
          </a:prstGeom>
          <a:noFill/>
        </p:spPr>
        <p:txBody>
          <a:bodyPr wrap="square">
            <a:spAutoFit/>
          </a:bodyPr>
          <a:lstStyle/>
          <a:p>
            <a:r>
              <a:rPr lang="en-US" dirty="0">
                <a:solidFill>
                  <a:srgbClr val="0070C0"/>
                </a:solidFill>
              </a:rPr>
              <a:t>A community that supports and strengthens the development of the </a:t>
            </a:r>
            <a:r>
              <a:rPr lang="en-US" dirty="0">
                <a:solidFill>
                  <a:srgbClr val="00B0F0"/>
                </a:solidFill>
              </a:rPr>
              <a:t>8 key competences </a:t>
            </a:r>
            <a:r>
              <a:rPr lang="en-US" dirty="0"/>
              <a:t>and </a:t>
            </a:r>
            <a:r>
              <a:rPr lang="en-US" dirty="0">
                <a:solidFill>
                  <a:srgbClr val="00B0F0"/>
                </a:solidFill>
              </a:rPr>
              <a:t>basic skills </a:t>
            </a:r>
            <a:r>
              <a:rPr lang="en-US" dirty="0"/>
              <a:t>for all from an early age and throughout life. </a:t>
            </a:r>
          </a:p>
          <a:p>
            <a:endParaRPr lang="en-US" dirty="0"/>
          </a:p>
          <a:p>
            <a:r>
              <a:rPr lang="en-US" dirty="0"/>
              <a:t>Key competences and basic skills are necessary for </a:t>
            </a:r>
            <a:r>
              <a:rPr lang="en-US" b="1" i="1" dirty="0"/>
              <a:t>personal fulfilment and development, employability, social inclusion and active citizenship. </a:t>
            </a:r>
          </a:p>
          <a:p>
            <a:endParaRPr lang="en-US" dirty="0"/>
          </a:p>
          <a:p>
            <a:r>
              <a:rPr lang="en-US" dirty="0"/>
              <a:t>eTwinners / Erasmus+ teachers propose </a:t>
            </a:r>
            <a:r>
              <a:rPr lang="en-US" b="1" dirty="0">
                <a:solidFill>
                  <a:srgbClr val="0070C0"/>
                </a:solidFill>
              </a:rPr>
              <a:t>educational strategies </a:t>
            </a:r>
            <a:r>
              <a:rPr lang="en-US" dirty="0"/>
              <a:t>to develop these competences through their projects. (</a:t>
            </a:r>
            <a:r>
              <a:rPr lang="en-US" i="1" dirty="0">
                <a:solidFill>
                  <a:srgbClr val="00B0F0"/>
                </a:solidFill>
              </a:rPr>
              <a:t>educational, pedagogical, didactic</a:t>
            </a:r>
            <a:r>
              <a:rPr lang="en-US" dirty="0"/>
              <a:t>)</a:t>
            </a:r>
          </a:p>
          <a:p>
            <a:endParaRPr lang="en-US" dirty="0"/>
          </a:p>
        </p:txBody>
      </p:sp>
      <p:pic>
        <p:nvPicPr>
          <p:cNvPr id="5" name="Image 4">
            <a:extLst>
              <a:ext uri="{FF2B5EF4-FFF2-40B4-BE49-F238E27FC236}">
                <a16:creationId xmlns:a16="http://schemas.microsoft.com/office/drawing/2014/main" id="{46CFABAC-D30A-4D25-B385-C75CDF325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246" y="3425271"/>
            <a:ext cx="5510433" cy="3432729"/>
          </a:xfrm>
          <a:prstGeom prst="rect">
            <a:avLst/>
          </a:prstGeom>
        </p:spPr>
      </p:pic>
      <p:pic>
        <p:nvPicPr>
          <p:cNvPr id="7" name="Image 6">
            <a:extLst>
              <a:ext uri="{FF2B5EF4-FFF2-40B4-BE49-F238E27FC236}">
                <a16:creationId xmlns:a16="http://schemas.microsoft.com/office/drawing/2014/main" id="{23C00E74-318F-4E6B-946C-9252E67301FB}"/>
              </a:ext>
            </a:extLst>
          </p:cNvPr>
          <p:cNvPicPr>
            <a:picLocks noChangeAspect="1"/>
          </p:cNvPicPr>
          <p:nvPr/>
        </p:nvPicPr>
        <p:blipFill>
          <a:blip r:embed="rId3"/>
          <a:stretch>
            <a:fillRect/>
          </a:stretch>
        </p:blipFill>
        <p:spPr>
          <a:xfrm>
            <a:off x="10002184" y="0"/>
            <a:ext cx="2189816" cy="2145466"/>
          </a:xfrm>
          <a:prstGeom prst="rect">
            <a:avLst/>
          </a:prstGeom>
        </p:spPr>
      </p:pic>
      <p:sp>
        <p:nvSpPr>
          <p:cNvPr id="8" name="ZoneTexte 7">
            <a:extLst>
              <a:ext uri="{FF2B5EF4-FFF2-40B4-BE49-F238E27FC236}">
                <a16:creationId xmlns:a16="http://schemas.microsoft.com/office/drawing/2014/main" id="{A99BC04E-58DC-413B-A2C8-1C98D3127180}"/>
              </a:ext>
            </a:extLst>
          </p:cNvPr>
          <p:cNvSpPr txBox="1"/>
          <p:nvPr/>
        </p:nvSpPr>
        <p:spPr>
          <a:xfrm>
            <a:off x="2156544" y="298421"/>
            <a:ext cx="6094520" cy="369332"/>
          </a:xfrm>
          <a:prstGeom prst="rect">
            <a:avLst/>
          </a:prstGeom>
          <a:noFill/>
        </p:spPr>
        <p:txBody>
          <a:bodyPr wrap="square">
            <a:spAutoFit/>
          </a:bodyPr>
          <a:lstStyle/>
          <a:p>
            <a:r>
              <a:rPr lang="fr-FR" b="1" dirty="0">
                <a:solidFill>
                  <a:srgbClr val="00B0F0"/>
                </a:solidFill>
              </a:rPr>
              <a:t>Q</a:t>
            </a:r>
            <a:r>
              <a:rPr lang="fr-FR" b="1" dirty="0">
                <a:solidFill>
                  <a:srgbClr val="0070C0"/>
                </a:solidFill>
              </a:rPr>
              <a:t>UALITY PROJECTS :</a:t>
            </a:r>
          </a:p>
        </p:txBody>
      </p:sp>
    </p:spTree>
    <p:extLst>
      <p:ext uri="{BB962C8B-B14F-4D97-AF65-F5344CB8AC3E}">
        <p14:creationId xmlns:p14="http://schemas.microsoft.com/office/powerpoint/2010/main" val="126856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7D3A1B6-92E8-4DE6-94FA-904BC6369BFE}"/>
              </a:ext>
            </a:extLst>
          </p:cNvPr>
          <p:cNvSpPr txBox="1"/>
          <p:nvPr/>
        </p:nvSpPr>
        <p:spPr>
          <a:xfrm>
            <a:off x="2077375" y="726853"/>
            <a:ext cx="7756863" cy="5262979"/>
          </a:xfrm>
          <a:prstGeom prst="rect">
            <a:avLst/>
          </a:prstGeom>
          <a:noFill/>
        </p:spPr>
        <p:txBody>
          <a:bodyPr wrap="square">
            <a:spAutoFit/>
          </a:bodyPr>
          <a:lstStyle/>
          <a:p>
            <a:pPr algn="just"/>
            <a:r>
              <a:rPr lang="en-US" sz="1600" dirty="0">
                <a:solidFill>
                  <a:srgbClr val="0070C0"/>
                </a:solidFill>
                <a:effectLst/>
                <a:highlight>
                  <a:srgbClr val="FFFF00"/>
                </a:highlight>
                <a:latin typeface="Times New Roman" panose="02020603050405020304" pitchFamily="18" charset="0"/>
              </a:rPr>
              <a:t>1</a:t>
            </a:r>
            <a:r>
              <a:rPr lang="en-US" sz="1600" dirty="0">
                <a:effectLst/>
                <a:highlight>
                  <a:srgbClr val="FFFF00"/>
                </a:highlight>
                <a:latin typeface="Times New Roman" panose="02020603050405020304" pitchFamily="18" charset="0"/>
              </a:rPr>
              <a:t>.</a:t>
            </a:r>
            <a:r>
              <a:rPr lang="en-US" sz="1600" dirty="0">
                <a:effectLst/>
                <a:latin typeface="Times New Roman" panose="02020603050405020304" pitchFamily="18" charset="0"/>
              </a:rPr>
              <a:t> </a:t>
            </a:r>
            <a:r>
              <a:rPr lang="en-US" sz="1600" b="1" dirty="0">
                <a:solidFill>
                  <a:srgbClr val="0070C0"/>
                </a:solidFill>
                <a:effectLst/>
                <a:latin typeface="Times New Roman" panose="02020603050405020304" pitchFamily="18" charset="0"/>
              </a:rPr>
              <a:t>communication in the mother tongue:</a:t>
            </a:r>
            <a:r>
              <a:rPr lang="en-US" sz="1600" dirty="0">
                <a:solidFill>
                  <a:srgbClr val="0070C0"/>
                </a:solidFill>
                <a:effectLst/>
                <a:latin typeface="Times New Roman" panose="02020603050405020304" pitchFamily="18" charset="0"/>
              </a:rPr>
              <a:t> </a:t>
            </a:r>
            <a:r>
              <a:rPr lang="en-US" sz="1600" dirty="0">
                <a:effectLst/>
                <a:latin typeface="Times New Roman" panose="02020603050405020304" pitchFamily="18" charset="0"/>
              </a:rPr>
              <a:t>ability to express and interpret concepts, thoughts, emotions, facts and opinions both orally and in writing.</a:t>
            </a:r>
            <a:endParaRPr lang="en-US" sz="1600" dirty="0"/>
          </a:p>
          <a:p>
            <a:pPr algn="just"/>
            <a:r>
              <a:rPr lang="en-US" sz="1600" dirty="0">
                <a:solidFill>
                  <a:srgbClr val="0070C0"/>
                </a:solidFill>
                <a:effectLst/>
                <a:highlight>
                  <a:srgbClr val="FFFF00"/>
                </a:highlight>
                <a:latin typeface="Times New Roman" panose="02020603050405020304" pitchFamily="18" charset="0"/>
              </a:rPr>
              <a:t>2. </a:t>
            </a:r>
            <a:r>
              <a:rPr lang="en-US" sz="1600" b="1" dirty="0">
                <a:solidFill>
                  <a:srgbClr val="0070C0"/>
                </a:solidFill>
                <a:effectLst/>
                <a:latin typeface="Times New Roman" panose="02020603050405020304" pitchFamily="18" charset="0"/>
              </a:rPr>
              <a:t>communication in foreign languages:</a:t>
            </a:r>
            <a:r>
              <a:rPr lang="en-US" sz="1600" dirty="0">
                <a:solidFill>
                  <a:srgbClr val="0070C0"/>
                </a:solidFill>
                <a:effectLst/>
                <a:latin typeface="Times New Roman" panose="02020603050405020304" pitchFamily="18" charset="0"/>
              </a:rPr>
              <a:t> </a:t>
            </a:r>
            <a:r>
              <a:rPr lang="en-US" sz="1600" dirty="0">
                <a:effectLst/>
                <a:latin typeface="Times New Roman" panose="02020603050405020304" pitchFamily="18" charset="0"/>
              </a:rPr>
              <a:t>as above, but includes mediation skills (i.e. summarizing, paraphrasing, interpreting or translating) and intercultural understanding skills.</a:t>
            </a:r>
            <a:endParaRPr lang="en-US" sz="1600" dirty="0"/>
          </a:p>
          <a:p>
            <a:pPr algn="just"/>
            <a:r>
              <a:rPr lang="en-US" sz="1600" dirty="0">
                <a:solidFill>
                  <a:srgbClr val="0070C0"/>
                </a:solidFill>
                <a:effectLst/>
                <a:highlight>
                  <a:srgbClr val="FFFF00"/>
                </a:highlight>
                <a:latin typeface="Times New Roman" panose="02020603050405020304" pitchFamily="18" charset="0"/>
              </a:rPr>
              <a:t>3.</a:t>
            </a:r>
            <a:r>
              <a:rPr lang="en-US" sz="1600" dirty="0">
                <a:solidFill>
                  <a:srgbClr val="0070C0"/>
                </a:solidFill>
                <a:effectLst/>
                <a:latin typeface="Times New Roman" panose="02020603050405020304" pitchFamily="18" charset="0"/>
              </a:rPr>
              <a:t> </a:t>
            </a:r>
            <a:r>
              <a:rPr lang="en-US" sz="1600" b="1" dirty="0">
                <a:solidFill>
                  <a:srgbClr val="0070C0"/>
                </a:solidFill>
                <a:effectLst/>
                <a:latin typeface="Times New Roman" panose="02020603050405020304" pitchFamily="18" charset="0"/>
              </a:rPr>
              <a:t>Mathematical competence and basic competences in science and technology</a:t>
            </a:r>
            <a:r>
              <a:rPr lang="en-US" sz="1600" b="1" dirty="0">
                <a:effectLst/>
                <a:latin typeface="Times New Roman" panose="02020603050405020304" pitchFamily="18" charset="0"/>
              </a:rPr>
              <a:t>:</a:t>
            </a:r>
            <a:r>
              <a:rPr lang="en-US" sz="1600" dirty="0">
                <a:effectLst/>
                <a:latin typeface="Times New Roman" panose="02020603050405020304" pitchFamily="18" charset="0"/>
              </a:rPr>
              <a:t> sound and reliable command of arithmetic-mathematical competences, understanding of the natural world and the ability to apply knowledge and technology to perceived human needs (such as medicine, transport or communications).</a:t>
            </a:r>
            <a:endParaRPr lang="en-US" sz="1600" dirty="0"/>
          </a:p>
          <a:p>
            <a:pPr algn="just"/>
            <a:r>
              <a:rPr lang="en-US" sz="1600" dirty="0">
                <a:solidFill>
                  <a:srgbClr val="0070C0"/>
                </a:solidFill>
                <a:effectLst/>
                <a:highlight>
                  <a:srgbClr val="FFFF00"/>
                </a:highlight>
                <a:latin typeface="Times New Roman" panose="02020603050405020304" pitchFamily="18" charset="0"/>
              </a:rPr>
              <a:t>4.</a:t>
            </a:r>
            <a:r>
              <a:rPr lang="en-US" sz="1600" b="1" dirty="0">
                <a:solidFill>
                  <a:srgbClr val="0070C0"/>
                </a:solidFill>
                <a:effectLst/>
                <a:latin typeface="Times New Roman" panose="02020603050405020304" pitchFamily="18" charset="0"/>
              </a:rPr>
              <a:t> Digital competence</a:t>
            </a:r>
            <a:r>
              <a:rPr lang="en-US" sz="1600" b="1" dirty="0">
                <a:effectLst/>
                <a:latin typeface="Times New Roman" panose="02020603050405020304" pitchFamily="18" charset="0"/>
              </a:rPr>
              <a:t>:</a:t>
            </a:r>
            <a:r>
              <a:rPr lang="en-US" sz="1600" dirty="0">
                <a:effectLst/>
                <a:latin typeface="Times New Roman" panose="02020603050405020304" pitchFamily="18" charset="0"/>
              </a:rPr>
              <a:t> safe and critical use of information and communication technology at work, in leisure and for communication.</a:t>
            </a:r>
            <a:endParaRPr lang="en-US" sz="1600" dirty="0"/>
          </a:p>
          <a:p>
            <a:pPr algn="just"/>
            <a:r>
              <a:rPr lang="en-US" sz="1600" dirty="0">
                <a:solidFill>
                  <a:srgbClr val="0070C0"/>
                </a:solidFill>
                <a:effectLst/>
                <a:highlight>
                  <a:srgbClr val="FFFF00"/>
                </a:highlight>
                <a:latin typeface="Times New Roman" panose="02020603050405020304" pitchFamily="18" charset="0"/>
              </a:rPr>
              <a:t>5.</a:t>
            </a:r>
            <a:r>
              <a:rPr lang="en-US" sz="1600" dirty="0">
                <a:solidFill>
                  <a:srgbClr val="0070C0"/>
                </a:solidFill>
                <a:effectLst/>
                <a:latin typeface="Times New Roman" panose="02020603050405020304" pitchFamily="18" charset="0"/>
              </a:rPr>
              <a:t> </a:t>
            </a:r>
            <a:r>
              <a:rPr lang="en-US" sz="1600" b="1" dirty="0">
                <a:solidFill>
                  <a:srgbClr val="0070C0"/>
                </a:solidFill>
                <a:effectLst/>
                <a:latin typeface="Times New Roman" panose="02020603050405020304" pitchFamily="18" charset="0"/>
              </a:rPr>
              <a:t>learning to learn</a:t>
            </a:r>
            <a:r>
              <a:rPr lang="en-US" sz="1600" b="1" dirty="0">
                <a:effectLst/>
                <a:latin typeface="Times New Roman" panose="02020603050405020304" pitchFamily="18" charset="0"/>
              </a:rPr>
              <a:t>:</a:t>
            </a:r>
            <a:r>
              <a:rPr lang="en-US" sz="1600" dirty="0">
                <a:effectLst/>
                <a:latin typeface="Times New Roman" panose="02020603050405020304" pitchFamily="18" charset="0"/>
              </a:rPr>
              <a:t> ability to effectively manage one’s own learning, both individually and in groups</a:t>
            </a:r>
            <a:endParaRPr lang="en-US" sz="1600" dirty="0"/>
          </a:p>
          <a:p>
            <a:pPr algn="just"/>
            <a:r>
              <a:rPr lang="en-US" sz="1600" dirty="0">
                <a:solidFill>
                  <a:srgbClr val="0070C0"/>
                </a:solidFill>
                <a:effectLst/>
                <a:highlight>
                  <a:srgbClr val="FFFF00"/>
                </a:highlight>
                <a:latin typeface="Times New Roman" panose="02020603050405020304" pitchFamily="18" charset="0"/>
              </a:rPr>
              <a:t>6.</a:t>
            </a:r>
            <a:r>
              <a:rPr lang="en-US" sz="1600" dirty="0">
                <a:effectLst/>
                <a:latin typeface="Times New Roman" panose="02020603050405020304" pitchFamily="18" charset="0"/>
              </a:rPr>
              <a:t> </a:t>
            </a:r>
            <a:r>
              <a:rPr lang="en-US" sz="1600" b="1" dirty="0">
                <a:solidFill>
                  <a:srgbClr val="0070C0"/>
                </a:solidFill>
                <a:effectLst/>
                <a:latin typeface="Times New Roman" panose="02020603050405020304" pitchFamily="18" charset="0"/>
              </a:rPr>
              <a:t>Social and civic competences:</a:t>
            </a:r>
            <a:r>
              <a:rPr lang="en-US" sz="1600" dirty="0">
                <a:solidFill>
                  <a:srgbClr val="0070C0"/>
                </a:solidFill>
                <a:effectLst/>
                <a:latin typeface="Times New Roman" panose="02020603050405020304" pitchFamily="18" charset="0"/>
              </a:rPr>
              <a:t> </a:t>
            </a:r>
            <a:r>
              <a:rPr lang="en-US" sz="1600" dirty="0">
                <a:effectLst/>
                <a:latin typeface="Times New Roman" panose="02020603050405020304" pitchFamily="18" charset="0"/>
              </a:rPr>
              <a:t>ability to participate effectively and constructively in social and working life and to engage in active and democratic participation, especially in increasingly diverse societies.</a:t>
            </a:r>
            <a:endParaRPr lang="en-US" sz="1600" dirty="0"/>
          </a:p>
          <a:p>
            <a:pPr algn="just"/>
            <a:r>
              <a:rPr lang="en-US" sz="1600" dirty="0">
                <a:solidFill>
                  <a:srgbClr val="0070C0"/>
                </a:solidFill>
                <a:effectLst/>
                <a:highlight>
                  <a:srgbClr val="FFFF00"/>
                </a:highlight>
                <a:latin typeface="Times New Roman" panose="02020603050405020304" pitchFamily="18" charset="0"/>
              </a:rPr>
              <a:t>7.</a:t>
            </a:r>
            <a:r>
              <a:rPr lang="en-US" sz="1600" dirty="0">
                <a:solidFill>
                  <a:srgbClr val="0070C0"/>
                </a:solidFill>
                <a:effectLst/>
                <a:latin typeface="Times New Roman" panose="02020603050405020304" pitchFamily="18" charset="0"/>
              </a:rPr>
              <a:t> </a:t>
            </a:r>
            <a:r>
              <a:rPr lang="en-US" sz="1600" b="1" dirty="0">
                <a:solidFill>
                  <a:srgbClr val="0070C0"/>
                </a:solidFill>
                <a:effectLst/>
                <a:latin typeface="Times New Roman" panose="02020603050405020304" pitchFamily="18" charset="0"/>
              </a:rPr>
              <a:t>initiative and entrepreneurship:</a:t>
            </a:r>
            <a:r>
              <a:rPr lang="en-US" sz="1600" dirty="0">
                <a:solidFill>
                  <a:srgbClr val="0070C0"/>
                </a:solidFill>
                <a:effectLst/>
                <a:latin typeface="Times New Roman" panose="02020603050405020304" pitchFamily="18" charset="0"/>
              </a:rPr>
              <a:t> </a:t>
            </a:r>
            <a:r>
              <a:rPr lang="en-US" sz="1600" dirty="0">
                <a:effectLst/>
                <a:latin typeface="Times New Roman" panose="02020603050405020304" pitchFamily="18" charset="0"/>
              </a:rPr>
              <a:t>the ability to turn ideas into action through creativity, innovation and risk-taking, as well as the ability to plan and manage projects.</a:t>
            </a:r>
            <a:endParaRPr lang="en-US" sz="1600" dirty="0"/>
          </a:p>
          <a:p>
            <a:pPr algn="just"/>
            <a:r>
              <a:rPr lang="en-US" sz="1600" dirty="0">
                <a:solidFill>
                  <a:srgbClr val="0070C0"/>
                </a:solidFill>
                <a:effectLst/>
                <a:highlight>
                  <a:srgbClr val="FFFF00"/>
                </a:highlight>
                <a:latin typeface="Times New Roman" panose="02020603050405020304" pitchFamily="18" charset="0"/>
              </a:rPr>
              <a:t>8.</a:t>
            </a:r>
            <a:r>
              <a:rPr lang="en-US" sz="1600" dirty="0">
                <a:effectLst/>
                <a:latin typeface="Times New Roman" panose="02020603050405020304" pitchFamily="18" charset="0"/>
              </a:rPr>
              <a:t> </a:t>
            </a:r>
            <a:r>
              <a:rPr lang="en-US" sz="1600" b="1" dirty="0">
                <a:solidFill>
                  <a:srgbClr val="0070C0"/>
                </a:solidFill>
                <a:effectLst/>
                <a:latin typeface="Times New Roman" panose="02020603050405020304" pitchFamily="18" charset="0"/>
              </a:rPr>
              <a:t>Cultural awareness and expression:</a:t>
            </a:r>
            <a:r>
              <a:rPr lang="en-US" sz="1600" dirty="0">
                <a:solidFill>
                  <a:srgbClr val="0070C0"/>
                </a:solidFill>
                <a:effectLst/>
                <a:latin typeface="Times New Roman" panose="02020603050405020304" pitchFamily="18" charset="0"/>
              </a:rPr>
              <a:t> </a:t>
            </a:r>
            <a:r>
              <a:rPr lang="en-US" sz="1600" dirty="0">
                <a:effectLst/>
                <a:latin typeface="Times New Roman" panose="02020603050405020304" pitchFamily="18" charset="0"/>
              </a:rPr>
              <a:t>the ability to appreciate the creative importance of ideas, experiences and emotions expressed through a variety of media such as music, literature and the visual and performing arts.</a:t>
            </a:r>
            <a:endParaRPr lang="en-US" sz="1600" dirty="0"/>
          </a:p>
        </p:txBody>
      </p:sp>
    </p:spTree>
    <p:extLst>
      <p:ext uri="{BB962C8B-B14F-4D97-AF65-F5344CB8AC3E}">
        <p14:creationId xmlns:p14="http://schemas.microsoft.com/office/powerpoint/2010/main" val="336958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DF5038DF-D55D-4F26-B5BC-66BFFCE2BED2}"/>
              </a:ext>
            </a:extLst>
          </p:cNvPr>
          <p:cNvSpPr txBox="1"/>
          <p:nvPr/>
        </p:nvSpPr>
        <p:spPr>
          <a:xfrm>
            <a:off x="1431525" y="183757"/>
            <a:ext cx="6094520" cy="369332"/>
          </a:xfrm>
          <a:prstGeom prst="rect">
            <a:avLst/>
          </a:prstGeom>
          <a:noFill/>
        </p:spPr>
        <p:txBody>
          <a:bodyPr wrap="square">
            <a:spAutoFit/>
          </a:bodyPr>
          <a:lstStyle/>
          <a:p>
            <a:r>
              <a:rPr lang="fr-FR" b="1" dirty="0">
                <a:solidFill>
                  <a:srgbClr val="0070C0"/>
                </a:solidFill>
              </a:rPr>
              <a:t>QUALITY PROJECTS </a:t>
            </a:r>
            <a:r>
              <a:rPr lang="fr-FR" dirty="0">
                <a:solidFill>
                  <a:srgbClr val="0070C0"/>
                </a:solidFill>
              </a:rPr>
              <a:t>= </a:t>
            </a:r>
            <a:r>
              <a:rPr lang="fr-FR" dirty="0">
                <a:solidFill>
                  <a:srgbClr val="00B0F0"/>
                </a:solidFill>
              </a:rPr>
              <a:t>CRITERIA FOR QUALITY LABELS</a:t>
            </a:r>
          </a:p>
        </p:txBody>
      </p:sp>
      <p:pic>
        <p:nvPicPr>
          <p:cNvPr id="13" name="Image 12">
            <a:extLst>
              <a:ext uri="{FF2B5EF4-FFF2-40B4-BE49-F238E27FC236}">
                <a16:creationId xmlns:a16="http://schemas.microsoft.com/office/drawing/2014/main" id="{D072425D-2138-4BE5-9195-625591998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37" y="624110"/>
            <a:ext cx="4407083" cy="6233890"/>
          </a:xfrm>
          <a:prstGeom prst="rect">
            <a:avLst/>
          </a:prstGeom>
        </p:spPr>
      </p:pic>
      <p:pic>
        <p:nvPicPr>
          <p:cNvPr id="15" name="Image 14">
            <a:extLst>
              <a:ext uri="{FF2B5EF4-FFF2-40B4-BE49-F238E27FC236}">
                <a16:creationId xmlns:a16="http://schemas.microsoft.com/office/drawing/2014/main" id="{158BC600-3503-4E1B-A994-AB9851F8B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3339" y="431918"/>
            <a:ext cx="4542954" cy="6426082"/>
          </a:xfrm>
          <a:prstGeom prst="rect">
            <a:avLst/>
          </a:prstGeom>
        </p:spPr>
      </p:pic>
      <p:pic>
        <p:nvPicPr>
          <p:cNvPr id="17" name="Image 16">
            <a:extLst>
              <a:ext uri="{FF2B5EF4-FFF2-40B4-BE49-F238E27FC236}">
                <a16:creationId xmlns:a16="http://schemas.microsoft.com/office/drawing/2014/main" id="{62B5BD5C-B7D5-4999-9FD8-F4B69065B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662" y="1683705"/>
            <a:ext cx="2176694" cy="2176694"/>
          </a:xfrm>
          <a:prstGeom prst="rect">
            <a:avLst/>
          </a:prstGeom>
        </p:spPr>
      </p:pic>
      <p:sp>
        <p:nvSpPr>
          <p:cNvPr id="21" name="ZoneTexte 20">
            <a:extLst>
              <a:ext uri="{FF2B5EF4-FFF2-40B4-BE49-F238E27FC236}">
                <a16:creationId xmlns:a16="http://schemas.microsoft.com/office/drawing/2014/main" id="{0ADCF599-8F87-460A-B2AE-D52234863211}"/>
              </a:ext>
            </a:extLst>
          </p:cNvPr>
          <p:cNvSpPr txBox="1"/>
          <p:nvPr/>
        </p:nvSpPr>
        <p:spPr>
          <a:xfrm>
            <a:off x="4814286" y="3973966"/>
            <a:ext cx="2563427" cy="1477328"/>
          </a:xfrm>
          <a:prstGeom prst="rect">
            <a:avLst/>
          </a:prstGeom>
          <a:noFill/>
        </p:spPr>
        <p:txBody>
          <a:bodyPr wrap="square">
            <a:spAutoFit/>
          </a:bodyPr>
          <a:lstStyle/>
          <a:p>
            <a:r>
              <a:rPr lang="fr-FR" dirty="0">
                <a:hlinkClick r:id="rId5"/>
              </a:rPr>
              <a:t>https://www.etwinning.net/en/pub/benefits/recognition/etwinning-national-quality-lab.htm</a:t>
            </a:r>
            <a:endParaRPr lang="fr-FR" dirty="0"/>
          </a:p>
          <a:p>
            <a:endParaRPr lang="fr-FR" dirty="0"/>
          </a:p>
        </p:txBody>
      </p:sp>
    </p:spTree>
    <p:extLst>
      <p:ext uri="{BB962C8B-B14F-4D97-AF65-F5344CB8AC3E}">
        <p14:creationId xmlns:p14="http://schemas.microsoft.com/office/powerpoint/2010/main" val="293483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53BA5A-5EA1-45BB-9255-A11FD29BD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06" y="0"/>
            <a:ext cx="4848301" cy="6858000"/>
          </a:xfrm>
          <a:prstGeom prst="rect">
            <a:avLst/>
          </a:prstGeom>
        </p:spPr>
      </p:pic>
      <p:pic>
        <p:nvPicPr>
          <p:cNvPr id="5" name="Image 4">
            <a:extLst>
              <a:ext uri="{FF2B5EF4-FFF2-40B4-BE49-F238E27FC236}">
                <a16:creationId xmlns:a16="http://schemas.microsoft.com/office/drawing/2014/main" id="{CA0B178C-274B-4C33-8D80-DCAA844BC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428" y="0"/>
            <a:ext cx="4848301" cy="6858000"/>
          </a:xfrm>
          <a:prstGeom prst="rect">
            <a:avLst/>
          </a:prstGeom>
        </p:spPr>
      </p:pic>
    </p:spTree>
    <p:extLst>
      <p:ext uri="{BB962C8B-B14F-4D97-AF65-F5344CB8AC3E}">
        <p14:creationId xmlns:p14="http://schemas.microsoft.com/office/powerpoint/2010/main" val="74775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14CEC67-B2EF-4557-AEDF-2940F8072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24" y="0"/>
            <a:ext cx="4848301" cy="6858000"/>
          </a:xfrm>
          <a:prstGeom prst="rect">
            <a:avLst/>
          </a:prstGeom>
        </p:spPr>
      </p:pic>
      <p:pic>
        <p:nvPicPr>
          <p:cNvPr id="5" name="Image 4">
            <a:extLst>
              <a:ext uri="{FF2B5EF4-FFF2-40B4-BE49-F238E27FC236}">
                <a16:creationId xmlns:a16="http://schemas.microsoft.com/office/drawing/2014/main" id="{0741020A-A8D3-4308-9F1E-0031700D1D6E}"/>
              </a:ext>
            </a:extLst>
          </p:cNvPr>
          <p:cNvPicPr>
            <a:picLocks noChangeAspect="1"/>
          </p:cNvPicPr>
          <p:nvPr/>
        </p:nvPicPr>
        <p:blipFill>
          <a:blip r:embed="rId3"/>
          <a:stretch>
            <a:fillRect/>
          </a:stretch>
        </p:blipFill>
        <p:spPr>
          <a:xfrm>
            <a:off x="5868140" y="1487698"/>
            <a:ext cx="5871422" cy="1354034"/>
          </a:xfrm>
          <a:prstGeom prst="rect">
            <a:avLst/>
          </a:prstGeom>
        </p:spPr>
      </p:pic>
      <p:pic>
        <p:nvPicPr>
          <p:cNvPr id="7" name="Image 6">
            <a:extLst>
              <a:ext uri="{FF2B5EF4-FFF2-40B4-BE49-F238E27FC236}">
                <a16:creationId xmlns:a16="http://schemas.microsoft.com/office/drawing/2014/main" id="{9839B736-0EE0-4C80-8AAD-2FABEFFEF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226" y="3056693"/>
            <a:ext cx="2857500" cy="2857500"/>
          </a:xfrm>
          <a:prstGeom prst="rect">
            <a:avLst/>
          </a:prstGeom>
        </p:spPr>
      </p:pic>
    </p:spTree>
    <p:extLst>
      <p:ext uri="{BB962C8B-B14F-4D97-AF65-F5344CB8AC3E}">
        <p14:creationId xmlns:p14="http://schemas.microsoft.com/office/powerpoint/2010/main" val="3627362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E2A8EE0-9111-4D82-9142-5A355EB75A81}"/>
              </a:ext>
            </a:extLst>
          </p:cNvPr>
          <p:cNvSpPr txBox="1"/>
          <p:nvPr/>
        </p:nvSpPr>
        <p:spPr>
          <a:xfrm>
            <a:off x="526001" y="303320"/>
            <a:ext cx="7747987" cy="461665"/>
          </a:xfrm>
          <a:prstGeom prst="rect">
            <a:avLst/>
          </a:prstGeom>
          <a:noFill/>
        </p:spPr>
        <p:txBody>
          <a:bodyPr wrap="square">
            <a:spAutoFit/>
          </a:bodyPr>
          <a:lstStyle/>
          <a:p>
            <a:r>
              <a:rPr lang="en-US" sz="2400" dirty="0">
                <a:solidFill>
                  <a:srgbClr val="0070C0"/>
                </a:solidFill>
              </a:rPr>
              <a:t>A </a:t>
            </a:r>
            <a:r>
              <a:rPr lang="en-US" sz="2400" dirty="0">
                <a:solidFill>
                  <a:srgbClr val="00B0F0"/>
                </a:solidFill>
              </a:rPr>
              <a:t>TwinSpace</a:t>
            </a:r>
            <a:r>
              <a:rPr lang="en-US" sz="2400" dirty="0">
                <a:solidFill>
                  <a:srgbClr val="0070C0"/>
                </a:solidFill>
              </a:rPr>
              <a:t> for each of your eTwinning Erasmus project.</a:t>
            </a:r>
          </a:p>
        </p:txBody>
      </p:sp>
      <p:sp>
        <p:nvSpPr>
          <p:cNvPr id="5" name="ZoneTexte 4">
            <a:extLst>
              <a:ext uri="{FF2B5EF4-FFF2-40B4-BE49-F238E27FC236}">
                <a16:creationId xmlns:a16="http://schemas.microsoft.com/office/drawing/2014/main" id="{7B751B0D-B2AF-4AD4-A62D-72E7C0A08083}"/>
              </a:ext>
            </a:extLst>
          </p:cNvPr>
          <p:cNvSpPr txBox="1"/>
          <p:nvPr/>
        </p:nvSpPr>
        <p:spPr>
          <a:xfrm>
            <a:off x="703555" y="1291701"/>
            <a:ext cx="4916010" cy="4801314"/>
          </a:xfrm>
          <a:prstGeom prst="rect">
            <a:avLst/>
          </a:prstGeom>
          <a:noFill/>
        </p:spPr>
        <p:txBody>
          <a:bodyPr wrap="square">
            <a:spAutoFit/>
          </a:bodyPr>
          <a:lstStyle/>
          <a:p>
            <a:r>
              <a:rPr lang="en-US" dirty="0"/>
              <a:t>Open for every registered project</a:t>
            </a:r>
          </a:p>
          <a:p>
            <a:r>
              <a:rPr lang="en-US" dirty="0"/>
              <a:t>Easy and adapted tools: </a:t>
            </a:r>
          </a:p>
          <a:p>
            <a:pPr marL="285750" indent="-285750">
              <a:buFont typeface="Arial" panose="020B0604020202020204" pitchFamily="34" charset="0"/>
              <a:buChar char="•"/>
            </a:pPr>
            <a:r>
              <a:rPr lang="en-US" dirty="0"/>
              <a:t>Project journal</a:t>
            </a:r>
          </a:p>
          <a:p>
            <a:pPr marL="285750" indent="-285750">
              <a:buFont typeface="Arial" panose="020B0604020202020204" pitchFamily="34" charset="0"/>
              <a:buChar char="•"/>
            </a:pPr>
            <a:r>
              <a:rPr lang="en-US" dirty="0"/>
              <a:t>Teacher bulletin</a:t>
            </a:r>
          </a:p>
          <a:p>
            <a:pPr marL="285750" indent="-285750">
              <a:buFont typeface="Arial" panose="020B0604020202020204" pitchFamily="34" charset="0"/>
              <a:buChar char="•"/>
            </a:pPr>
            <a:r>
              <a:rPr lang="en-US" dirty="0"/>
              <a:t>Publication (blog style) in Pages and subpages.</a:t>
            </a:r>
          </a:p>
          <a:p>
            <a:pPr marL="285750" indent="-285750">
              <a:buFont typeface="Arial" panose="020B0604020202020204" pitchFamily="34" charset="0"/>
              <a:buChar char="•"/>
            </a:pPr>
            <a:r>
              <a:rPr lang="en-US" dirty="0"/>
              <a:t>Insertion of digital tools, videos, audio, photos, tables, links</a:t>
            </a:r>
          </a:p>
          <a:p>
            <a:pPr marL="285750" indent="-285750">
              <a:buFont typeface="Arial" panose="020B0604020202020204" pitchFamily="34" charset="0"/>
              <a:buChar char="•"/>
            </a:pPr>
            <a:r>
              <a:rPr lang="en-US" dirty="0"/>
              <a:t>Exchange of documents in the Materials</a:t>
            </a:r>
          </a:p>
          <a:p>
            <a:pPr marL="285750" indent="-285750">
              <a:buFont typeface="Arial" panose="020B0604020202020204" pitchFamily="34" charset="0"/>
              <a:buChar char="•"/>
            </a:pPr>
            <a:r>
              <a:rPr lang="en-US" dirty="0"/>
              <a:t>Videoconference and chat</a:t>
            </a:r>
          </a:p>
          <a:p>
            <a:pPr marL="285750" indent="-285750">
              <a:buFont typeface="Arial" panose="020B0604020202020204" pitchFamily="34" charset="0"/>
              <a:buChar char="•"/>
            </a:pPr>
            <a:r>
              <a:rPr lang="en-US" dirty="0"/>
              <a:t>Forums </a:t>
            </a:r>
          </a:p>
          <a:p>
            <a:pPr marL="285750" indent="-285750">
              <a:buFont typeface="Arial" panose="020B0604020202020204" pitchFamily="34" charset="0"/>
              <a:buChar char="•"/>
            </a:pPr>
            <a:r>
              <a:rPr lang="en-US" dirty="0"/>
              <a:t>Invitation of students, visitors, teachers outside Europe to your TwinSpace.</a:t>
            </a:r>
          </a:p>
          <a:p>
            <a:pPr marL="285750" indent="-285750">
              <a:buFont typeface="Arial" panose="020B0604020202020204" pitchFamily="34" charset="0"/>
              <a:buChar char="•"/>
            </a:pPr>
            <a:endParaRPr lang="en-US" dirty="0"/>
          </a:p>
          <a:p>
            <a:r>
              <a:rPr lang="en-US" b="1" dirty="0">
                <a:solidFill>
                  <a:srgbClr val="0070C0"/>
                </a:solidFill>
              </a:rPr>
              <a:t>TO</a:t>
            </a:r>
            <a:r>
              <a:rPr lang="en-US" dirty="0"/>
              <a:t>: share, collaborate, interact, choose, vote, communicate, teach and maintain regular contact between partners. To disseminate and promote your project.</a:t>
            </a:r>
            <a:endParaRPr lang="fr-FR" dirty="0"/>
          </a:p>
        </p:txBody>
      </p:sp>
      <p:pic>
        <p:nvPicPr>
          <p:cNvPr id="7" name="Image 6">
            <a:extLst>
              <a:ext uri="{FF2B5EF4-FFF2-40B4-BE49-F238E27FC236}">
                <a16:creationId xmlns:a16="http://schemas.microsoft.com/office/drawing/2014/main" id="{98845C0C-49C6-47AB-9770-160CFC86CC0E}"/>
              </a:ext>
            </a:extLst>
          </p:cNvPr>
          <p:cNvPicPr>
            <a:picLocks noChangeAspect="1"/>
          </p:cNvPicPr>
          <p:nvPr/>
        </p:nvPicPr>
        <p:blipFill>
          <a:blip r:embed="rId2"/>
          <a:stretch>
            <a:fillRect/>
          </a:stretch>
        </p:blipFill>
        <p:spPr>
          <a:xfrm>
            <a:off x="5893861" y="1093461"/>
            <a:ext cx="6298139" cy="4999554"/>
          </a:xfrm>
          <a:prstGeom prst="rect">
            <a:avLst/>
          </a:prstGeom>
        </p:spPr>
      </p:pic>
    </p:spTree>
    <p:extLst>
      <p:ext uri="{BB962C8B-B14F-4D97-AF65-F5344CB8AC3E}">
        <p14:creationId xmlns:p14="http://schemas.microsoft.com/office/powerpoint/2010/main" val="215790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droite 5">
            <a:extLst>
              <a:ext uri="{FF2B5EF4-FFF2-40B4-BE49-F238E27FC236}">
                <a16:creationId xmlns:a16="http://schemas.microsoft.com/office/drawing/2014/main" id="{D1D47C0F-D1C2-40D1-AF70-F5560CB1BC0F}"/>
              </a:ext>
            </a:extLst>
          </p:cNvPr>
          <p:cNvSpPr/>
          <p:nvPr/>
        </p:nvSpPr>
        <p:spPr>
          <a:xfrm>
            <a:off x="2051719" y="2898092"/>
            <a:ext cx="8628117" cy="248177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sz="1600" b="1" dirty="0">
              <a:solidFill>
                <a:srgbClr val="0070C0"/>
              </a:solidFill>
            </a:endParaRPr>
          </a:p>
          <a:p>
            <a:pPr algn="ctr"/>
            <a:r>
              <a:rPr lang="fr-FR" sz="1600" b="1" dirty="0">
                <a:solidFill>
                  <a:srgbClr val="0070C0"/>
                </a:solidFill>
              </a:rPr>
              <a:t>Erasmus </a:t>
            </a:r>
            <a:r>
              <a:rPr lang="en-US" sz="1600" b="1" dirty="0"/>
              <a:t>Cooperation for innovation and the exchange of good practices</a:t>
            </a:r>
            <a:endParaRPr lang="en-US" sz="1600" dirty="0"/>
          </a:p>
          <a:p>
            <a:pPr algn="ctr"/>
            <a:r>
              <a:rPr lang="en-US" sz="1600" dirty="0"/>
              <a:t>Action Type: </a:t>
            </a:r>
            <a:r>
              <a:rPr lang="en-US" sz="1600" b="1" dirty="0"/>
              <a:t>Partnerships for Creativity</a:t>
            </a:r>
            <a:endParaRPr lang="en-US" sz="1600" dirty="0"/>
          </a:p>
          <a:p>
            <a:pPr algn="ctr"/>
            <a:endParaRPr lang="fr-FR" b="1" dirty="0">
              <a:solidFill>
                <a:srgbClr val="0070C0"/>
              </a:solidFill>
            </a:endParaRPr>
          </a:p>
        </p:txBody>
      </p:sp>
      <p:sp>
        <p:nvSpPr>
          <p:cNvPr id="7" name="Flèche droite 3">
            <a:extLst>
              <a:ext uri="{FF2B5EF4-FFF2-40B4-BE49-F238E27FC236}">
                <a16:creationId xmlns:a16="http://schemas.microsoft.com/office/drawing/2014/main" id="{548F6084-DEB5-4C4B-A311-284B252BC58F}"/>
              </a:ext>
            </a:extLst>
          </p:cNvPr>
          <p:cNvSpPr/>
          <p:nvPr/>
        </p:nvSpPr>
        <p:spPr>
          <a:xfrm>
            <a:off x="2051720" y="1961965"/>
            <a:ext cx="8441686" cy="18790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solidFill>
                  <a:srgbClr val="0070C0"/>
                </a:solidFill>
              </a:rPr>
              <a:t>eTwinning = TwinSpace  </a:t>
            </a:r>
            <a:r>
              <a:rPr lang="fr-FR" dirty="0">
                <a:solidFill>
                  <a:srgbClr val="0070C0"/>
                </a:solidFill>
              </a:rPr>
              <a:t>« S.T.A.R.S &amp; C.R.E.A.TI.V.T.Y »</a:t>
            </a:r>
          </a:p>
        </p:txBody>
      </p:sp>
      <p:pic>
        <p:nvPicPr>
          <p:cNvPr id="8" name="Picture 5">
            <a:extLst>
              <a:ext uri="{FF2B5EF4-FFF2-40B4-BE49-F238E27FC236}">
                <a16:creationId xmlns:a16="http://schemas.microsoft.com/office/drawing/2014/main" id="{8284F57E-605C-45EE-8B70-9D9D2F45B5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739" y="3184245"/>
            <a:ext cx="837366" cy="553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à coins arrondis 9">
            <a:extLst>
              <a:ext uri="{FF2B5EF4-FFF2-40B4-BE49-F238E27FC236}">
                <a16:creationId xmlns:a16="http://schemas.microsoft.com/office/drawing/2014/main" id="{AE630A5B-3F55-4563-8DE9-864BB44A0204}"/>
              </a:ext>
            </a:extLst>
          </p:cNvPr>
          <p:cNvSpPr/>
          <p:nvPr/>
        </p:nvSpPr>
        <p:spPr>
          <a:xfrm>
            <a:off x="2816105" y="3244227"/>
            <a:ext cx="990456" cy="4169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400" i="1" dirty="0" err="1">
                <a:solidFill>
                  <a:srgbClr val="00B0F0"/>
                </a:solidFill>
              </a:rPr>
              <a:t>Mobility</a:t>
            </a:r>
            <a:r>
              <a:rPr lang="fr-FR" sz="1400" i="1" dirty="0">
                <a:solidFill>
                  <a:srgbClr val="00B0F0"/>
                </a:solidFill>
              </a:rPr>
              <a:t> in </a:t>
            </a:r>
            <a:r>
              <a:rPr lang="fr-FR" sz="1400" i="1" dirty="0" err="1">
                <a:solidFill>
                  <a:srgbClr val="00B0F0"/>
                </a:solidFill>
              </a:rPr>
              <a:t>Poland</a:t>
            </a:r>
            <a:r>
              <a:rPr lang="fr-FR" sz="1400" i="1" dirty="0">
                <a:solidFill>
                  <a:srgbClr val="00B0F0"/>
                </a:solidFill>
              </a:rPr>
              <a:t> </a:t>
            </a:r>
            <a:endParaRPr lang="fr-FR" sz="1400" dirty="0"/>
          </a:p>
        </p:txBody>
      </p:sp>
      <p:sp>
        <p:nvSpPr>
          <p:cNvPr id="10" name="Rectangle à coins arrondis 24">
            <a:extLst>
              <a:ext uri="{FF2B5EF4-FFF2-40B4-BE49-F238E27FC236}">
                <a16:creationId xmlns:a16="http://schemas.microsoft.com/office/drawing/2014/main" id="{B11A7294-8C45-4A32-8B7B-738636482D72}"/>
              </a:ext>
            </a:extLst>
          </p:cNvPr>
          <p:cNvSpPr/>
          <p:nvPr/>
        </p:nvSpPr>
        <p:spPr>
          <a:xfrm>
            <a:off x="4674203" y="3270192"/>
            <a:ext cx="990456" cy="4169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400" i="1" dirty="0" err="1">
                <a:solidFill>
                  <a:srgbClr val="00B0F0"/>
                </a:solidFill>
              </a:rPr>
              <a:t>Mobility</a:t>
            </a:r>
            <a:r>
              <a:rPr lang="fr-FR" sz="1400" i="1" dirty="0">
                <a:solidFill>
                  <a:srgbClr val="00B0F0"/>
                </a:solidFill>
              </a:rPr>
              <a:t> in </a:t>
            </a:r>
            <a:r>
              <a:rPr lang="fr-FR" sz="1400" i="1" dirty="0" err="1">
                <a:solidFill>
                  <a:srgbClr val="00B0F0"/>
                </a:solidFill>
              </a:rPr>
              <a:t>Italy</a:t>
            </a:r>
            <a:r>
              <a:rPr lang="fr-FR" sz="1400" i="1" dirty="0">
                <a:solidFill>
                  <a:srgbClr val="00B0F0"/>
                </a:solidFill>
              </a:rPr>
              <a:t> </a:t>
            </a:r>
            <a:endParaRPr lang="fr-FR" sz="1400" dirty="0"/>
          </a:p>
        </p:txBody>
      </p:sp>
      <p:sp>
        <p:nvSpPr>
          <p:cNvPr id="11" name="Rectangle à coins arrondis 25">
            <a:extLst>
              <a:ext uri="{FF2B5EF4-FFF2-40B4-BE49-F238E27FC236}">
                <a16:creationId xmlns:a16="http://schemas.microsoft.com/office/drawing/2014/main" id="{893C0A86-F232-4A90-871C-53F836394811}"/>
              </a:ext>
            </a:extLst>
          </p:cNvPr>
          <p:cNvSpPr/>
          <p:nvPr/>
        </p:nvSpPr>
        <p:spPr>
          <a:xfrm>
            <a:off x="6521236" y="3277974"/>
            <a:ext cx="990456" cy="4169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200" i="1" dirty="0" err="1">
                <a:solidFill>
                  <a:srgbClr val="00B0F0"/>
                </a:solidFill>
              </a:rPr>
              <a:t>Mobility</a:t>
            </a:r>
            <a:r>
              <a:rPr lang="fr-FR" sz="1200" i="1" dirty="0">
                <a:solidFill>
                  <a:srgbClr val="00B0F0"/>
                </a:solidFill>
              </a:rPr>
              <a:t> in </a:t>
            </a:r>
            <a:r>
              <a:rPr lang="fr-FR" sz="1400" i="1" dirty="0" err="1">
                <a:solidFill>
                  <a:srgbClr val="00B0F0"/>
                </a:solidFill>
              </a:rPr>
              <a:t>Slovenia</a:t>
            </a:r>
            <a:r>
              <a:rPr lang="fr-FR" sz="1400" i="1" dirty="0">
                <a:solidFill>
                  <a:srgbClr val="00B0F0"/>
                </a:solidFill>
              </a:rPr>
              <a:t> </a:t>
            </a:r>
            <a:endParaRPr lang="fr-FR" sz="1400" dirty="0"/>
          </a:p>
        </p:txBody>
      </p:sp>
      <p:pic>
        <p:nvPicPr>
          <p:cNvPr id="13" name="Picture 5">
            <a:extLst>
              <a:ext uri="{FF2B5EF4-FFF2-40B4-BE49-F238E27FC236}">
                <a16:creationId xmlns:a16="http://schemas.microsoft.com/office/drawing/2014/main" id="{2BAD4B45-167D-49ED-B13C-1E0F8374BB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4084" y="3152317"/>
            <a:ext cx="837366" cy="553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a:extLst>
              <a:ext uri="{FF2B5EF4-FFF2-40B4-BE49-F238E27FC236}">
                <a16:creationId xmlns:a16="http://schemas.microsoft.com/office/drawing/2014/main" id="{3732F46B-76EB-42CD-BA99-71876C0588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6837" y="3225583"/>
            <a:ext cx="837366" cy="553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à coins arrondis 25">
            <a:extLst>
              <a:ext uri="{FF2B5EF4-FFF2-40B4-BE49-F238E27FC236}">
                <a16:creationId xmlns:a16="http://schemas.microsoft.com/office/drawing/2014/main" id="{FCE8DC12-5299-4A30-A31D-27A5EC2623ED}"/>
              </a:ext>
            </a:extLst>
          </p:cNvPr>
          <p:cNvSpPr/>
          <p:nvPr/>
        </p:nvSpPr>
        <p:spPr>
          <a:xfrm>
            <a:off x="8322206" y="3252436"/>
            <a:ext cx="990456" cy="4169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400" i="1" dirty="0" err="1">
                <a:solidFill>
                  <a:srgbClr val="00B0F0"/>
                </a:solidFill>
              </a:rPr>
              <a:t>Mobility</a:t>
            </a:r>
            <a:r>
              <a:rPr lang="fr-FR" sz="1400" i="1" dirty="0">
                <a:solidFill>
                  <a:srgbClr val="00B0F0"/>
                </a:solidFill>
              </a:rPr>
              <a:t> in France </a:t>
            </a:r>
            <a:endParaRPr lang="fr-FR" sz="1400" dirty="0"/>
          </a:p>
        </p:txBody>
      </p:sp>
      <p:pic>
        <p:nvPicPr>
          <p:cNvPr id="16" name="Picture 5">
            <a:extLst>
              <a:ext uri="{FF2B5EF4-FFF2-40B4-BE49-F238E27FC236}">
                <a16:creationId xmlns:a16="http://schemas.microsoft.com/office/drawing/2014/main" id="{C2222CC1-97AF-41C2-84ED-813A68D434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3093" y="3176035"/>
            <a:ext cx="837366" cy="553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a:extLst>
              <a:ext uri="{FF2B5EF4-FFF2-40B4-BE49-F238E27FC236}">
                <a16:creationId xmlns:a16="http://schemas.microsoft.com/office/drawing/2014/main" id="{996F3AC0-E6CE-49E7-B6D9-3FAA6CA407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1692" y="3152317"/>
            <a:ext cx="837366" cy="553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Texte 17">
            <a:extLst>
              <a:ext uri="{FF2B5EF4-FFF2-40B4-BE49-F238E27FC236}">
                <a16:creationId xmlns:a16="http://schemas.microsoft.com/office/drawing/2014/main" id="{C44BBFE3-4D7A-4D30-B69E-4BBF95013773}"/>
              </a:ext>
            </a:extLst>
          </p:cNvPr>
          <p:cNvSpPr txBox="1"/>
          <p:nvPr/>
        </p:nvSpPr>
        <p:spPr>
          <a:xfrm>
            <a:off x="1978739" y="423079"/>
            <a:ext cx="592140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dirty="0">
                <a:solidFill>
                  <a:srgbClr val="00B0F0"/>
                </a:solidFill>
              </a:rPr>
              <a:t>How to use </a:t>
            </a:r>
            <a:r>
              <a:rPr lang="fr-FR" sz="2000" dirty="0">
                <a:solidFill>
                  <a:schemeClr val="accent2">
                    <a:lumMod val="40000"/>
                    <a:lumOff val="60000"/>
                  </a:schemeClr>
                </a:solidFill>
              </a:rPr>
              <a:t>e</a:t>
            </a:r>
            <a:r>
              <a:rPr lang="fr-FR" sz="2000" dirty="0">
                <a:solidFill>
                  <a:srgbClr val="00B0F0"/>
                </a:solidFill>
              </a:rPr>
              <a:t>Twinning in </a:t>
            </a:r>
            <a:r>
              <a:rPr lang="fr-FR" sz="2000" dirty="0" err="1">
                <a:solidFill>
                  <a:srgbClr val="00B0F0"/>
                </a:solidFill>
              </a:rPr>
              <a:t>our</a:t>
            </a:r>
            <a:r>
              <a:rPr lang="fr-FR" sz="2000" dirty="0">
                <a:solidFill>
                  <a:srgbClr val="00B0F0"/>
                </a:solidFill>
              </a:rPr>
              <a:t> Erasmus </a:t>
            </a:r>
            <a:r>
              <a:rPr lang="fr-FR" sz="2000" dirty="0" err="1">
                <a:solidFill>
                  <a:srgbClr val="00B0F0"/>
                </a:solidFill>
              </a:rPr>
              <a:t>project</a:t>
            </a:r>
            <a:r>
              <a:rPr lang="fr-FR" sz="2000" dirty="0">
                <a:solidFill>
                  <a:srgbClr val="00B0F0"/>
                </a:solidFill>
              </a:rPr>
              <a:t>?</a:t>
            </a:r>
          </a:p>
        </p:txBody>
      </p:sp>
      <p:pic>
        <p:nvPicPr>
          <p:cNvPr id="19" name="Picture 2" descr="C:\Users\Brigitte\Documents\6. ERASMUS\images.jpg">
            <a:extLst>
              <a:ext uri="{FF2B5EF4-FFF2-40B4-BE49-F238E27FC236}">
                <a16:creationId xmlns:a16="http://schemas.microsoft.com/office/drawing/2014/main" id="{AE83F383-40FF-4DAB-BE41-4C52AA344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495" y="5148015"/>
            <a:ext cx="1823626" cy="9721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a:extLst>
              <a:ext uri="{FF2B5EF4-FFF2-40B4-BE49-F238E27FC236}">
                <a16:creationId xmlns:a16="http://schemas.microsoft.com/office/drawing/2014/main" id="{98005614-F66C-4B38-95DB-76EB84E9D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343" y="5079177"/>
            <a:ext cx="2263130" cy="852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a:extLst>
              <a:ext uri="{FF2B5EF4-FFF2-40B4-BE49-F238E27FC236}">
                <a16:creationId xmlns:a16="http://schemas.microsoft.com/office/drawing/2014/main" id="{887F2714-0F7C-4B4F-A7C8-C795D95447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2320" y="4972211"/>
            <a:ext cx="11334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21">
            <a:extLst>
              <a:ext uri="{FF2B5EF4-FFF2-40B4-BE49-F238E27FC236}">
                <a16:creationId xmlns:a16="http://schemas.microsoft.com/office/drawing/2014/main" id="{334D239C-393C-496A-8AA2-9674C5ECB490}"/>
              </a:ext>
            </a:extLst>
          </p:cNvPr>
          <p:cNvSpPr txBox="1"/>
          <p:nvPr/>
        </p:nvSpPr>
        <p:spPr>
          <a:xfrm>
            <a:off x="598368" y="4632944"/>
            <a:ext cx="1445450" cy="646331"/>
          </a:xfrm>
          <a:prstGeom prst="rect">
            <a:avLst/>
          </a:prstGeom>
          <a:noFill/>
        </p:spPr>
        <p:txBody>
          <a:bodyPr wrap="square" rtlCol="0">
            <a:spAutoFit/>
          </a:bodyPr>
          <a:lstStyle/>
          <a:p>
            <a:r>
              <a:rPr lang="fr-FR" i="1" dirty="0">
                <a:solidFill>
                  <a:srgbClr val="00B0F0"/>
                </a:solidFill>
              </a:rPr>
              <a:t>Application</a:t>
            </a:r>
          </a:p>
          <a:p>
            <a:r>
              <a:rPr lang="fr-FR" i="1" dirty="0" err="1">
                <a:solidFill>
                  <a:srgbClr val="00B0F0"/>
                </a:solidFill>
              </a:rPr>
              <a:t>Funding</a:t>
            </a:r>
            <a:endParaRPr lang="fr-FR" i="1" dirty="0">
              <a:solidFill>
                <a:srgbClr val="00B0F0"/>
              </a:solidFill>
            </a:endParaRPr>
          </a:p>
        </p:txBody>
      </p:sp>
      <p:pic>
        <p:nvPicPr>
          <p:cNvPr id="23" name="Picture 4" descr="Résultat de recherche d'images pour &quot;erasmus&quot;">
            <a:extLst>
              <a:ext uri="{FF2B5EF4-FFF2-40B4-BE49-F238E27FC236}">
                <a16:creationId xmlns:a16="http://schemas.microsoft.com/office/drawing/2014/main" id="{CBB6A159-BC58-439F-9FF4-9FB4623A23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283" y="4110035"/>
            <a:ext cx="1470681" cy="522909"/>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FAA1A0E1-675E-4D74-A851-F35EC170FDD3}"/>
              </a:ext>
            </a:extLst>
          </p:cNvPr>
          <p:cNvSpPr txBox="1"/>
          <p:nvPr/>
        </p:nvSpPr>
        <p:spPr>
          <a:xfrm>
            <a:off x="10679836" y="3925369"/>
            <a:ext cx="1342374" cy="369332"/>
          </a:xfrm>
          <a:prstGeom prst="rect">
            <a:avLst/>
          </a:prstGeom>
          <a:noFill/>
        </p:spPr>
        <p:txBody>
          <a:bodyPr wrap="square" rtlCol="0">
            <a:spAutoFit/>
          </a:bodyPr>
          <a:lstStyle/>
          <a:p>
            <a:r>
              <a:rPr lang="fr-FR" i="1" dirty="0">
                <a:solidFill>
                  <a:srgbClr val="00B0F0"/>
                </a:solidFill>
              </a:rPr>
              <a:t>Report</a:t>
            </a:r>
          </a:p>
        </p:txBody>
      </p:sp>
      <p:sp>
        <p:nvSpPr>
          <p:cNvPr id="26" name="ZoneTexte 25">
            <a:extLst>
              <a:ext uri="{FF2B5EF4-FFF2-40B4-BE49-F238E27FC236}">
                <a16:creationId xmlns:a16="http://schemas.microsoft.com/office/drawing/2014/main" id="{4D170EFF-E4F4-4638-ACDF-E3B25FB4CFE8}"/>
              </a:ext>
            </a:extLst>
          </p:cNvPr>
          <p:cNvSpPr txBox="1"/>
          <p:nvPr/>
        </p:nvSpPr>
        <p:spPr>
          <a:xfrm>
            <a:off x="10512831" y="2517037"/>
            <a:ext cx="107716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i="1" kern="0" dirty="0" err="1">
                <a:solidFill>
                  <a:srgbClr val="0070C0"/>
                </a:solidFill>
              </a:rPr>
              <a:t>Quality</a:t>
            </a:r>
            <a:r>
              <a:rPr lang="fr-FR" i="1" kern="0" dirty="0">
                <a:solidFill>
                  <a:srgbClr val="0070C0"/>
                </a:solidFill>
              </a:rPr>
              <a:t> labels</a:t>
            </a:r>
            <a:endParaRPr kumimoji="0" lang="fr-FR" sz="1800" b="0" i="1" u="none" strike="noStrike" kern="0" cap="none" spc="0" normalizeH="0" baseline="0" noProof="0" dirty="0">
              <a:ln>
                <a:noFill/>
              </a:ln>
              <a:solidFill>
                <a:srgbClr val="0070C0"/>
              </a:solidFill>
              <a:effectLst/>
              <a:uLnTx/>
              <a:uFillTx/>
            </a:endParaRPr>
          </a:p>
        </p:txBody>
      </p:sp>
      <p:pic>
        <p:nvPicPr>
          <p:cNvPr id="27" name="Picture 2" descr="C:\Users\Brigitte\Documents\5. 1 PROJETS ACTIFS ETWINNING\ob_0c746f_etwinning.gif">
            <a:extLst>
              <a:ext uri="{FF2B5EF4-FFF2-40B4-BE49-F238E27FC236}">
                <a16:creationId xmlns:a16="http://schemas.microsoft.com/office/drawing/2014/main" id="{4C69FCB4-8FBE-4CDF-9756-A345EF5EFC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622" y="2418982"/>
            <a:ext cx="952002" cy="72008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a:extLst>
              <a:ext uri="{FF2B5EF4-FFF2-40B4-BE49-F238E27FC236}">
                <a16:creationId xmlns:a16="http://schemas.microsoft.com/office/drawing/2014/main" id="{C38832A2-88FE-4F42-A154-58C4718751B4}"/>
              </a:ext>
            </a:extLst>
          </p:cNvPr>
          <p:cNvSpPr txBox="1"/>
          <p:nvPr/>
        </p:nvSpPr>
        <p:spPr>
          <a:xfrm>
            <a:off x="583750" y="1343072"/>
            <a:ext cx="1273922"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i="1" kern="0" dirty="0" err="1">
                <a:solidFill>
                  <a:srgbClr val="0070C0"/>
                </a:solidFill>
              </a:rPr>
              <a:t>Partners</a:t>
            </a:r>
            <a:r>
              <a:rPr lang="fr-FR" i="1" kern="0" dirty="0">
                <a:solidFill>
                  <a:srgbClr val="0070C0"/>
                </a:solidFill>
              </a:rPr>
              <a:t> </a:t>
            </a:r>
            <a:r>
              <a:rPr lang="fr-FR" i="1" kern="0" dirty="0" err="1">
                <a:solidFill>
                  <a:srgbClr val="0070C0"/>
                </a:solidFill>
              </a:rPr>
              <a:t>finding</a:t>
            </a:r>
            <a:endParaRPr lang="fr-FR" i="1" kern="0" dirty="0">
              <a:solidFill>
                <a:srgbClr val="0070C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1" u="none" strike="noStrike" kern="0" cap="none" spc="0" normalizeH="0" baseline="0" noProof="0" dirty="0" err="1">
                <a:ln>
                  <a:noFill/>
                </a:ln>
                <a:solidFill>
                  <a:srgbClr val="0070C0"/>
                </a:solidFill>
                <a:effectLst/>
                <a:uLnTx/>
                <a:uFillTx/>
              </a:rPr>
              <a:t>Twinspace</a:t>
            </a:r>
            <a:endParaRPr kumimoji="0" lang="fr-FR" sz="1800" b="0" i="1" u="none" strike="noStrike" kern="0" cap="none" spc="0" normalizeH="0" baseline="0" noProof="0" dirty="0">
              <a:ln>
                <a:noFill/>
              </a:ln>
              <a:solidFill>
                <a:srgbClr val="0070C0"/>
              </a:solidFill>
              <a:effectLst/>
              <a:uLnTx/>
              <a:uFillTx/>
            </a:endParaRPr>
          </a:p>
        </p:txBody>
      </p:sp>
      <p:sp>
        <p:nvSpPr>
          <p:cNvPr id="29" name="ZoneTexte 28">
            <a:extLst>
              <a:ext uri="{FF2B5EF4-FFF2-40B4-BE49-F238E27FC236}">
                <a16:creationId xmlns:a16="http://schemas.microsoft.com/office/drawing/2014/main" id="{6DC3827D-BDE5-4C18-B9A3-7495026AB8A4}"/>
              </a:ext>
            </a:extLst>
          </p:cNvPr>
          <p:cNvSpPr txBox="1"/>
          <p:nvPr/>
        </p:nvSpPr>
        <p:spPr>
          <a:xfrm>
            <a:off x="2935330" y="1945557"/>
            <a:ext cx="1469755" cy="369332"/>
          </a:xfrm>
          <a:prstGeom prst="rect">
            <a:avLst/>
          </a:prstGeom>
          <a:noFill/>
        </p:spPr>
        <p:txBody>
          <a:bodyPr wrap="square" rtlCol="0">
            <a:spAutoFit/>
          </a:bodyPr>
          <a:lstStyle/>
          <a:p>
            <a:r>
              <a:rPr lang="fr-FR" i="1" dirty="0">
                <a:solidFill>
                  <a:srgbClr val="0070C0"/>
                </a:solidFill>
              </a:rPr>
              <a:t>Collaboration</a:t>
            </a:r>
          </a:p>
        </p:txBody>
      </p:sp>
      <p:sp>
        <p:nvSpPr>
          <p:cNvPr id="30" name="Rectangle 29">
            <a:extLst>
              <a:ext uri="{FF2B5EF4-FFF2-40B4-BE49-F238E27FC236}">
                <a16:creationId xmlns:a16="http://schemas.microsoft.com/office/drawing/2014/main" id="{63C82E5F-1F7F-495C-8A2F-C933F0AC37C8}"/>
              </a:ext>
            </a:extLst>
          </p:cNvPr>
          <p:cNvSpPr/>
          <p:nvPr/>
        </p:nvSpPr>
        <p:spPr>
          <a:xfrm>
            <a:off x="5184227" y="1914121"/>
            <a:ext cx="1172244" cy="369332"/>
          </a:xfrm>
          <a:prstGeom prst="rect">
            <a:avLst/>
          </a:prstGeom>
        </p:spPr>
        <p:txBody>
          <a:bodyPr wrap="none">
            <a:spAutoFit/>
          </a:bodyPr>
          <a:lstStyle/>
          <a:p>
            <a:r>
              <a:rPr lang="fr-FR" i="1" dirty="0">
                <a:solidFill>
                  <a:srgbClr val="0070C0"/>
                </a:solidFill>
              </a:rPr>
              <a:t>evaluation</a:t>
            </a:r>
          </a:p>
        </p:txBody>
      </p:sp>
      <p:sp>
        <p:nvSpPr>
          <p:cNvPr id="31" name="ZoneTexte 30">
            <a:extLst>
              <a:ext uri="{FF2B5EF4-FFF2-40B4-BE49-F238E27FC236}">
                <a16:creationId xmlns:a16="http://schemas.microsoft.com/office/drawing/2014/main" id="{11DE4843-3C3D-415C-B0D6-1B9963238AF7}"/>
              </a:ext>
            </a:extLst>
          </p:cNvPr>
          <p:cNvSpPr txBox="1"/>
          <p:nvPr/>
        </p:nvSpPr>
        <p:spPr>
          <a:xfrm>
            <a:off x="7125320" y="1922197"/>
            <a:ext cx="1549649" cy="369332"/>
          </a:xfrm>
          <a:prstGeom prst="rect">
            <a:avLst/>
          </a:prstGeom>
          <a:noFill/>
        </p:spPr>
        <p:txBody>
          <a:bodyPr wrap="square" rtlCol="0">
            <a:spAutoFit/>
          </a:bodyPr>
          <a:lstStyle/>
          <a:p>
            <a:r>
              <a:rPr lang="fr-FR" i="1" dirty="0" err="1">
                <a:solidFill>
                  <a:srgbClr val="0070C0"/>
                </a:solidFill>
              </a:rPr>
              <a:t>Dissemination</a:t>
            </a:r>
            <a:endParaRPr lang="fr-FR" i="1" dirty="0">
              <a:solidFill>
                <a:srgbClr val="0070C0"/>
              </a:solidFill>
            </a:endParaRPr>
          </a:p>
        </p:txBody>
      </p:sp>
      <p:sp>
        <p:nvSpPr>
          <p:cNvPr id="32" name="Rectangle 31">
            <a:extLst>
              <a:ext uri="{FF2B5EF4-FFF2-40B4-BE49-F238E27FC236}">
                <a16:creationId xmlns:a16="http://schemas.microsoft.com/office/drawing/2014/main" id="{2832238B-3201-4F88-8E9F-C0DD0FC08E9F}"/>
              </a:ext>
            </a:extLst>
          </p:cNvPr>
          <p:cNvSpPr/>
          <p:nvPr/>
        </p:nvSpPr>
        <p:spPr>
          <a:xfrm>
            <a:off x="5193554" y="1204138"/>
            <a:ext cx="1098378" cy="369332"/>
          </a:xfrm>
          <a:prstGeom prst="rect">
            <a:avLst/>
          </a:prstGeom>
        </p:spPr>
        <p:txBody>
          <a:bodyPr wrap="none">
            <a:spAutoFit/>
          </a:bodyPr>
          <a:lstStyle/>
          <a:p>
            <a:r>
              <a:rPr lang="fr-FR" i="1" dirty="0">
                <a:solidFill>
                  <a:srgbClr val="0070C0"/>
                </a:solidFill>
              </a:rPr>
              <a:t>VISIBILITY</a:t>
            </a:r>
          </a:p>
        </p:txBody>
      </p:sp>
      <p:sp>
        <p:nvSpPr>
          <p:cNvPr id="33" name="Rectangle 32">
            <a:extLst>
              <a:ext uri="{FF2B5EF4-FFF2-40B4-BE49-F238E27FC236}">
                <a16:creationId xmlns:a16="http://schemas.microsoft.com/office/drawing/2014/main" id="{46AB5DD0-C9BD-4694-AE1C-4E913ED35608}"/>
              </a:ext>
            </a:extLst>
          </p:cNvPr>
          <p:cNvSpPr/>
          <p:nvPr/>
        </p:nvSpPr>
        <p:spPr>
          <a:xfrm>
            <a:off x="6831997" y="5915884"/>
            <a:ext cx="1098378" cy="369332"/>
          </a:xfrm>
          <a:prstGeom prst="rect">
            <a:avLst/>
          </a:prstGeom>
        </p:spPr>
        <p:txBody>
          <a:bodyPr wrap="none">
            <a:spAutoFit/>
          </a:bodyPr>
          <a:lstStyle/>
          <a:p>
            <a:r>
              <a:rPr lang="fr-FR" i="1" dirty="0">
                <a:solidFill>
                  <a:srgbClr val="00B0F0"/>
                </a:solidFill>
              </a:rPr>
              <a:t>VISIBILITY</a:t>
            </a:r>
          </a:p>
        </p:txBody>
      </p:sp>
    </p:spTree>
    <p:extLst>
      <p:ext uri="{BB962C8B-B14F-4D97-AF65-F5344CB8AC3E}">
        <p14:creationId xmlns:p14="http://schemas.microsoft.com/office/powerpoint/2010/main" val="3688386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7A387EE-98EA-480D-9DEE-108F1482E2B7}"/>
              </a:ext>
            </a:extLst>
          </p:cNvPr>
          <p:cNvSpPr txBox="1"/>
          <p:nvPr/>
        </p:nvSpPr>
        <p:spPr>
          <a:xfrm>
            <a:off x="2647763" y="220327"/>
            <a:ext cx="7091039" cy="935384"/>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FreeSans"/>
                <a:cs typeface="Calibri" panose="020F0502020204030204" pitchFamily="34" charset="0"/>
              </a:rPr>
              <a:t>10.00 – 12.30:</a:t>
            </a:r>
            <a:r>
              <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FreeSans"/>
                <a:cs typeface="Calibri" panose="020F0502020204030204" pitchFamily="34" charset="0"/>
              </a:rPr>
              <a:t> How to use the TwinSpace and the basic tools.</a:t>
            </a:r>
          </a:p>
          <a:p>
            <a:pPr marL="342900" marR="0" lvl="0" indent="-342900" algn="ctr"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dirty="0">
                <a:solidFill>
                  <a:prstClr val="black"/>
                </a:solidFill>
                <a:highlight>
                  <a:srgbClr val="FFFF00"/>
                </a:highlight>
                <a:latin typeface="Calibri" panose="020F0502020204030204" pitchFamily="34" charset="0"/>
                <a:ea typeface="Calibri" panose="020F0502020204030204" pitchFamily="34" charset="0"/>
                <a:cs typeface="Calibri" panose="020F0502020204030204" pitchFamily="34" charset="0"/>
              </a:rPr>
              <a:t>WORSHOP ON OUR TWINSPACE!</a:t>
            </a:r>
            <a:endParaRPr kumimoji="0" lang="fr-FR" sz="1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459F2C46-B63B-4823-84DC-167730F09C49}"/>
              </a:ext>
            </a:extLst>
          </p:cNvPr>
          <p:cNvPicPr>
            <a:picLocks noChangeAspect="1"/>
          </p:cNvPicPr>
          <p:nvPr/>
        </p:nvPicPr>
        <p:blipFill>
          <a:blip r:embed="rId2"/>
          <a:stretch>
            <a:fillRect/>
          </a:stretch>
        </p:blipFill>
        <p:spPr>
          <a:xfrm>
            <a:off x="1286578" y="1401258"/>
            <a:ext cx="9717027" cy="1823752"/>
          </a:xfrm>
          <a:prstGeom prst="rect">
            <a:avLst/>
          </a:prstGeom>
        </p:spPr>
      </p:pic>
      <p:sp>
        <p:nvSpPr>
          <p:cNvPr id="10" name="ZoneTexte 9">
            <a:extLst>
              <a:ext uri="{FF2B5EF4-FFF2-40B4-BE49-F238E27FC236}">
                <a16:creationId xmlns:a16="http://schemas.microsoft.com/office/drawing/2014/main" id="{8A8C146A-28D3-4059-88F4-CFF83E2E18ED}"/>
              </a:ext>
            </a:extLst>
          </p:cNvPr>
          <p:cNvSpPr txBox="1"/>
          <p:nvPr/>
        </p:nvSpPr>
        <p:spPr>
          <a:xfrm>
            <a:off x="1237486" y="3429000"/>
            <a:ext cx="9815213" cy="369332"/>
          </a:xfrm>
          <a:prstGeom prst="rect">
            <a:avLst/>
          </a:prstGeom>
          <a:noFill/>
        </p:spPr>
        <p:txBody>
          <a:bodyPr wrap="square" rtlCol="0">
            <a:spAutoFit/>
          </a:bodyPr>
          <a:lstStyle/>
          <a:p>
            <a:r>
              <a:rPr lang="fr-FR" dirty="0"/>
              <a:t>1</a:t>
            </a:r>
          </a:p>
        </p:txBody>
      </p:sp>
      <p:sp>
        <p:nvSpPr>
          <p:cNvPr id="12" name="ZoneTexte 11">
            <a:extLst>
              <a:ext uri="{FF2B5EF4-FFF2-40B4-BE49-F238E27FC236}">
                <a16:creationId xmlns:a16="http://schemas.microsoft.com/office/drawing/2014/main" id="{4B4CCD48-2AEC-46DB-9C41-09799933B3FD}"/>
              </a:ext>
            </a:extLst>
          </p:cNvPr>
          <p:cNvSpPr txBox="1"/>
          <p:nvPr/>
        </p:nvSpPr>
        <p:spPr>
          <a:xfrm>
            <a:off x="2843074" y="3613666"/>
            <a:ext cx="6094520" cy="861774"/>
          </a:xfrm>
          <a:prstGeom prst="rect">
            <a:avLst/>
          </a:prstGeom>
          <a:noFill/>
        </p:spPr>
        <p:txBody>
          <a:bodyPr wrap="square">
            <a:spAutoFit/>
          </a:bodyPr>
          <a:lstStyle/>
          <a:p>
            <a:pPr algn="ctr"/>
            <a:r>
              <a:rPr lang="en-US" sz="3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Task sheet</a:t>
            </a:r>
          </a:p>
          <a:p>
            <a:pPr algn="ct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(It’s in the “Materials”, in the folder Collège du </a:t>
            </a:r>
            <a:r>
              <a:rPr lang="en-US" sz="14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Fiumorbo</a:t>
            </a:r>
            <a:r>
              <a:rPr lang="en-US"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-France”</a:t>
            </a:r>
            <a:endParaRPr lang="fr-F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9043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D45A903-4C54-4F38-B4AA-3ABB26014750}"/>
              </a:ext>
            </a:extLst>
          </p:cNvPr>
          <p:cNvSpPr txBox="1"/>
          <p:nvPr/>
        </p:nvSpPr>
        <p:spPr>
          <a:xfrm>
            <a:off x="888877" y="2545276"/>
            <a:ext cx="6094520" cy="375552"/>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FreeSans"/>
                <a:cs typeface="Calibri" panose="020F0502020204030204" pitchFamily="34" charset="0"/>
              </a:rPr>
              <a:t>12.30</a:t>
            </a:r>
            <a:r>
              <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FreeSans"/>
                <a:cs typeface="Calibri" panose="020F0502020204030204" pitchFamily="34" charset="0"/>
              </a:rPr>
              <a:t>: Media minute! Special Slovenia!</a:t>
            </a:r>
            <a:endParaRPr kumimoji="0" lang="fr-FR" sz="1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9A3B1636-A874-457E-9BB4-17B1562BA570}"/>
              </a:ext>
            </a:extLst>
          </p:cNvPr>
          <p:cNvSpPr txBox="1"/>
          <p:nvPr/>
        </p:nvSpPr>
        <p:spPr>
          <a:xfrm>
            <a:off x="888877" y="2995371"/>
            <a:ext cx="7091038" cy="3693319"/>
          </a:xfrm>
          <a:prstGeom prst="rect">
            <a:avLst/>
          </a:prstGeom>
          <a:noFill/>
        </p:spPr>
        <p:txBody>
          <a:bodyPr wrap="square" rtlCol="0">
            <a:spAutoFit/>
          </a:bodyPr>
          <a:lstStyle/>
          <a:p>
            <a:pPr marL="342900" indent="-342900">
              <a:buFont typeface="+mj-lt"/>
              <a:buAutoNum type="arabicPeriod"/>
            </a:pPr>
            <a:r>
              <a:rPr lang="fr-FR" dirty="0" err="1"/>
              <a:t>Slovenia</a:t>
            </a:r>
            <a:r>
              <a:rPr lang="fr-FR" dirty="0"/>
              <a:t> </a:t>
            </a:r>
            <a:r>
              <a:rPr lang="fr-FR" dirty="0" err="1"/>
              <a:t>is</a:t>
            </a:r>
            <a:r>
              <a:rPr lang="fr-FR" dirty="0"/>
              <a:t> </a:t>
            </a:r>
            <a:r>
              <a:rPr lang="fr-FR" dirty="0" err="1"/>
              <a:t>giving</a:t>
            </a:r>
            <a:r>
              <a:rPr lang="fr-FR" dirty="0"/>
              <a:t> a short </a:t>
            </a:r>
            <a:r>
              <a:rPr lang="fr-FR" dirty="0" err="1"/>
              <a:t>summary</a:t>
            </a:r>
            <a:r>
              <a:rPr lang="fr-FR" dirty="0"/>
              <a:t> of </a:t>
            </a:r>
            <a:r>
              <a:rPr lang="fr-FR" dirty="0" err="1"/>
              <a:t>our</a:t>
            </a:r>
            <a:r>
              <a:rPr lang="fr-FR" dirty="0"/>
              <a:t> first </a:t>
            </a:r>
            <a:r>
              <a:rPr lang="fr-FR" dirty="0" err="1"/>
              <a:t>morning</a:t>
            </a:r>
            <a:r>
              <a:rPr lang="fr-FR" dirty="0"/>
              <a:t>.</a:t>
            </a:r>
          </a:p>
          <a:p>
            <a:pPr marL="342900" indent="-342900">
              <a:buFont typeface="+mj-lt"/>
              <a:buAutoNum type="arabicPeriod"/>
            </a:pPr>
            <a:r>
              <a:rPr lang="fr-FR" dirty="0" err="1"/>
              <a:t>Everybody</a:t>
            </a:r>
            <a:r>
              <a:rPr lang="fr-FR" dirty="0"/>
              <a:t> can </a:t>
            </a:r>
            <a:r>
              <a:rPr lang="fr-FR" dirty="0" err="1"/>
              <a:t>contribute</a:t>
            </a:r>
            <a:r>
              <a:rPr lang="fr-FR" dirty="0"/>
              <a:t>, question, </a:t>
            </a:r>
            <a:r>
              <a:rPr lang="fr-FR" dirty="0" err="1"/>
              <a:t>interact</a:t>
            </a:r>
            <a:r>
              <a:rPr lang="fr-FR" dirty="0"/>
              <a:t>!</a:t>
            </a:r>
          </a:p>
          <a:p>
            <a:pPr marL="342900" indent="-342900">
              <a:buFont typeface="+mj-lt"/>
              <a:buAutoNum type="arabicPeriod"/>
            </a:pPr>
            <a:endParaRPr lang="fr-FR" dirty="0"/>
          </a:p>
          <a:p>
            <a:endParaRPr lang="fr-FR" i="1" dirty="0">
              <a:solidFill>
                <a:srgbClr val="00B0F0"/>
              </a:solidFill>
            </a:endParaRPr>
          </a:p>
          <a:p>
            <a:r>
              <a:rPr lang="fr-FR" i="1" dirty="0">
                <a:solidFill>
                  <a:srgbClr val="0070C0"/>
                </a:solidFill>
              </a:rPr>
              <a:t>For </a:t>
            </a:r>
            <a:r>
              <a:rPr lang="fr-FR" i="1" dirty="0" err="1">
                <a:solidFill>
                  <a:srgbClr val="0070C0"/>
                </a:solidFill>
              </a:rPr>
              <a:t>tomorrow</a:t>
            </a:r>
            <a:r>
              <a:rPr lang="fr-FR" i="1" dirty="0">
                <a:solidFill>
                  <a:srgbClr val="0070C0"/>
                </a:solidFill>
              </a:rPr>
              <a:t>: </a:t>
            </a:r>
          </a:p>
          <a:p>
            <a:pPr marL="285750" indent="-285750">
              <a:buFont typeface="Arial" panose="020B0604020202020204" pitchFamily="34" charset="0"/>
              <a:buChar char="•"/>
            </a:pPr>
            <a:r>
              <a:rPr lang="fr-FR" i="1" dirty="0" err="1">
                <a:solidFill>
                  <a:srgbClr val="0070C0"/>
                </a:solidFill>
              </a:rPr>
              <a:t>Upload</a:t>
            </a:r>
            <a:r>
              <a:rPr lang="fr-FR" i="1" dirty="0">
                <a:solidFill>
                  <a:srgbClr val="0070C0"/>
                </a:solidFill>
              </a:rPr>
              <a:t> </a:t>
            </a:r>
            <a:r>
              <a:rPr lang="fr-FR" i="1" dirty="0" err="1">
                <a:solidFill>
                  <a:srgbClr val="0070C0"/>
                </a:solidFill>
              </a:rPr>
              <a:t>today’s</a:t>
            </a:r>
            <a:r>
              <a:rPr lang="fr-FR" i="1" dirty="0">
                <a:solidFill>
                  <a:srgbClr val="0070C0"/>
                </a:solidFill>
              </a:rPr>
              <a:t> </a:t>
            </a:r>
            <a:r>
              <a:rPr lang="fr-FR" i="1" dirty="0" err="1">
                <a:solidFill>
                  <a:srgbClr val="0070C0"/>
                </a:solidFill>
              </a:rPr>
              <a:t>pictures</a:t>
            </a:r>
            <a:r>
              <a:rPr lang="fr-FR" i="1" dirty="0">
                <a:solidFill>
                  <a:srgbClr val="0070C0"/>
                </a:solidFill>
              </a:rPr>
              <a:t> and </a:t>
            </a:r>
            <a:r>
              <a:rPr lang="fr-FR" i="1" dirty="0" err="1">
                <a:solidFill>
                  <a:srgbClr val="0070C0"/>
                </a:solidFill>
              </a:rPr>
              <a:t>screenshot</a:t>
            </a:r>
            <a:r>
              <a:rPr lang="fr-FR" i="1" dirty="0">
                <a:solidFill>
                  <a:srgbClr val="0070C0"/>
                </a:solidFill>
              </a:rPr>
              <a:t> in the « </a:t>
            </a:r>
            <a:r>
              <a:rPr lang="fr-FR" i="1" dirty="0" err="1">
                <a:solidFill>
                  <a:srgbClr val="0070C0"/>
                </a:solidFill>
              </a:rPr>
              <a:t>materials</a:t>
            </a:r>
            <a:r>
              <a:rPr lang="fr-FR" i="1" dirty="0">
                <a:solidFill>
                  <a:srgbClr val="0070C0"/>
                </a:solidFill>
              </a:rPr>
              <a:t> »</a:t>
            </a:r>
          </a:p>
          <a:p>
            <a:pPr marL="285750" indent="-285750">
              <a:buFont typeface="Arial" panose="020B0604020202020204" pitchFamily="34" charset="0"/>
              <a:buChar char="•"/>
            </a:pPr>
            <a:r>
              <a:rPr lang="fr-FR" i="1" dirty="0" err="1">
                <a:solidFill>
                  <a:srgbClr val="0070C0"/>
                </a:solidFill>
              </a:rPr>
              <a:t>Answer</a:t>
            </a:r>
            <a:r>
              <a:rPr lang="fr-FR" i="1" dirty="0">
                <a:solidFill>
                  <a:srgbClr val="0070C0"/>
                </a:solidFill>
              </a:rPr>
              <a:t> the forum messages</a:t>
            </a:r>
          </a:p>
          <a:p>
            <a:pPr marL="285750" indent="-285750">
              <a:buFont typeface="Arial" panose="020B0604020202020204" pitchFamily="34" charset="0"/>
              <a:buChar char="•"/>
            </a:pPr>
            <a:r>
              <a:rPr lang="fr-FR" i="1" dirty="0">
                <a:solidFill>
                  <a:srgbClr val="0070C0"/>
                </a:solidFill>
              </a:rPr>
              <a:t>Tweet on the </a:t>
            </a:r>
            <a:r>
              <a:rPr lang="fr-FR" i="1" dirty="0" err="1">
                <a:solidFill>
                  <a:srgbClr val="0070C0"/>
                </a:solidFill>
              </a:rPr>
              <a:t>day’s</a:t>
            </a:r>
            <a:r>
              <a:rPr lang="fr-FR" i="1" dirty="0">
                <a:solidFill>
                  <a:srgbClr val="0070C0"/>
                </a:solidFill>
              </a:rPr>
              <a:t> </a:t>
            </a:r>
            <a:r>
              <a:rPr lang="fr-FR" i="1" dirty="0" err="1">
                <a:solidFill>
                  <a:srgbClr val="0070C0"/>
                </a:solidFill>
              </a:rPr>
              <a:t>TwinBoard</a:t>
            </a:r>
            <a:r>
              <a:rPr lang="fr-FR" i="1" dirty="0">
                <a:solidFill>
                  <a:srgbClr val="0070C0"/>
                </a:solidFill>
              </a:rPr>
              <a:t> about Day 1.</a:t>
            </a:r>
          </a:p>
          <a:p>
            <a:pPr marL="285750" indent="-285750">
              <a:buFont typeface="Arial" panose="020B0604020202020204" pitchFamily="34" charset="0"/>
              <a:buChar char="•"/>
            </a:pPr>
            <a:endParaRPr lang="fr-FR" i="1" dirty="0">
              <a:solidFill>
                <a:srgbClr val="0070C0"/>
              </a:solidFill>
            </a:endParaRPr>
          </a:p>
          <a:p>
            <a:pPr algn="ctr"/>
            <a:r>
              <a:rPr lang="fr-FR" i="1" dirty="0">
                <a:solidFill>
                  <a:srgbClr val="00B0F0"/>
                </a:solidFill>
              </a:rPr>
              <a:t>Have a </a:t>
            </a:r>
            <a:r>
              <a:rPr lang="fr-FR" i="1" dirty="0" err="1">
                <a:solidFill>
                  <a:srgbClr val="00B0F0"/>
                </a:solidFill>
              </a:rPr>
              <a:t>pleasant</a:t>
            </a:r>
            <a:r>
              <a:rPr lang="fr-FR" i="1" dirty="0">
                <a:solidFill>
                  <a:srgbClr val="00B0F0"/>
                </a:solidFill>
              </a:rPr>
              <a:t> </a:t>
            </a:r>
            <a:r>
              <a:rPr lang="fr-FR" i="1" dirty="0" err="1">
                <a:solidFill>
                  <a:srgbClr val="00B0F0"/>
                </a:solidFill>
              </a:rPr>
              <a:t>afternoon</a:t>
            </a:r>
            <a:r>
              <a:rPr lang="fr-FR" i="1" dirty="0">
                <a:solidFill>
                  <a:srgbClr val="00B0F0"/>
                </a:solidFill>
              </a:rPr>
              <a:t>!</a:t>
            </a:r>
          </a:p>
          <a:p>
            <a:pPr algn="ctr"/>
            <a:r>
              <a:rPr lang="fr-FR" i="1" dirty="0" err="1">
                <a:solidFill>
                  <a:srgbClr val="0070C0"/>
                </a:solidFill>
              </a:rPr>
              <a:t>See</a:t>
            </a:r>
            <a:r>
              <a:rPr lang="fr-FR" i="1" dirty="0">
                <a:solidFill>
                  <a:srgbClr val="0070C0"/>
                </a:solidFill>
              </a:rPr>
              <a:t> </a:t>
            </a:r>
            <a:r>
              <a:rPr lang="fr-FR" i="1" dirty="0" err="1">
                <a:solidFill>
                  <a:srgbClr val="0070C0"/>
                </a:solidFill>
              </a:rPr>
              <a:t>you</a:t>
            </a:r>
            <a:r>
              <a:rPr lang="fr-FR" i="1" dirty="0">
                <a:solidFill>
                  <a:srgbClr val="0070C0"/>
                </a:solidFill>
              </a:rPr>
              <a:t> </a:t>
            </a:r>
            <a:r>
              <a:rPr lang="fr-FR" i="1" dirty="0" err="1">
                <a:solidFill>
                  <a:srgbClr val="0070C0"/>
                </a:solidFill>
              </a:rPr>
              <a:t>tomorrow</a:t>
            </a:r>
            <a:r>
              <a:rPr lang="fr-FR" i="1" dirty="0">
                <a:solidFill>
                  <a:srgbClr val="0070C0"/>
                </a:solidFill>
              </a:rPr>
              <a:t>!</a:t>
            </a:r>
          </a:p>
          <a:p>
            <a:pPr marL="285750" indent="-285750">
              <a:buFont typeface="Arial" panose="020B0604020202020204" pitchFamily="34" charset="0"/>
              <a:buChar char="•"/>
            </a:pPr>
            <a:endParaRPr lang="fr-FR" i="1" dirty="0">
              <a:solidFill>
                <a:srgbClr val="0070C0"/>
              </a:solidFill>
            </a:endParaRPr>
          </a:p>
          <a:p>
            <a:pPr marL="342900" indent="-342900">
              <a:buFont typeface="+mj-lt"/>
              <a:buAutoNum type="arabicPeriod"/>
            </a:pPr>
            <a:endParaRPr lang="fr-FR" dirty="0"/>
          </a:p>
        </p:txBody>
      </p:sp>
      <p:pic>
        <p:nvPicPr>
          <p:cNvPr id="6" name="Image 5">
            <a:extLst>
              <a:ext uri="{FF2B5EF4-FFF2-40B4-BE49-F238E27FC236}">
                <a16:creationId xmlns:a16="http://schemas.microsoft.com/office/drawing/2014/main" id="{886EB010-6F46-4C23-AA7C-07D03AB9E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248867"/>
          </a:xfrm>
          <a:prstGeom prst="rect">
            <a:avLst/>
          </a:prstGeom>
        </p:spPr>
      </p:pic>
      <p:sp>
        <p:nvSpPr>
          <p:cNvPr id="7" name="ZoneTexte 6">
            <a:extLst>
              <a:ext uri="{FF2B5EF4-FFF2-40B4-BE49-F238E27FC236}">
                <a16:creationId xmlns:a16="http://schemas.microsoft.com/office/drawing/2014/main" id="{391F3B93-3ADD-4B29-BEEF-5A7424E9405E}"/>
              </a:ext>
            </a:extLst>
          </p:cNvPr>
          <p:cNvSpPr txBox="1"/>
          <p:nvPr/>
        </p:nvSpPr>
        <p:spPr>
          <a:xfrm>
            <a:off x="7178706" y="2444120"/>
            <a:ext cx="4759540" cy="4072910"/>
          </a:xfrm>
          <a:prstGeom prst="rect">
            <a:avLst/>
          </a:prstGeom>
          <a:solidFill>
            <a:schemeClr val="accent2">
              <a:lumMod val="20000"/>
              <a:lumOff val="80000"/>
            </a:schemeClr>
          </a:solidFill>
        </p:spPr>
        <p:txBody>
          <a:bodyPr wrap="square">
            <a:spAutoFit/>
          </a:bodyPr>
          <a:lstStyle/>
          <a:p>
            <a:pPr>
              <a:spcAft>
                <a:spcPts val="800"/>
              </a:spcAft>
            </a:pPr>
            <a:r>
              <a:rPr lang="en-US" sz="1800" b="1" dirty="0">
                <a:solidFill>
                  <a:srgbClr val="0070C0"/>
                </a:solidFill>
                <a:effectLst/>
                <a:latin typeface="Calibri" panose="020F0502020204030204" pitchFamily="34" charset="0"/>
              </a:rPr>
              <a:t>DAY 2:</a:t>
            </a:r>
            <a:r>
              <a:rPr lang="en-US" sz="1600" dirty="0">
                <a:effectLst/>
                <a:latin typeface="Calibri" panose="020F0502020204030204" pitchFamily="34" charset="0"/>
              </a:rPr>
              <a:t> </a:t>
            </a:r>
            <a:r>
              <a:rPr lang="en-US" sz="1800" dirty="0">
                <a:solidFill>
                  <a:srgbClr val="00B0F0"/>
                </a:solidFill>
                <a:effectLst/>
                <a:latin typeface="Calibri" panose="020F0502020204030204" pitchFamily="34" charset="0"/>
              </a:rPr>
              <a:t>Thursday October 14</a:t>
            </a:r>
            <a:r>
              <a:rPr lang="en-US" sz="1800" baseline="30000" dirty="0">
                <a:solidFill>
                  <a:srgbClr val="00B0F0"/>
                </a:solidFill>
                <a:effectLst/>
                <a:latin typeface="Calibri" panose="020F0502020204030204" pitchFamily="34" charset="0"/>
              </a:rPr>
              <a:t>th</a:t>
            </a:r>
            <a:endParaRPr lang="en-US" dirty="0">
              <a:effectLst/>
            </a:endParaRPr>
          </a:p>
          <a:p>
            <a:pPr marL="457200">
              <a:buFont typeface="Arial" panose="020B0604020202020204" pitchFamily="34" charset="0"/>
              <a:buChar char="•"/>
            </a:pPr>
            <a:r>
              <a:rPr lang="en-US" sz="1800" b="1" dirty="0">
                <a:effectLst/>
                <a:latin typeface="Calibri" panose="020F0502020204030204" pitchFamily="34" charset="0"/>
              </a:rPr>
              <a:t>8.30 - 9.00</a:t>
            </a:r>
            <a:r>
              <a:rPr lang="en-US" sz="1800" dirty="0">
                <a:effectLst/>
                <a:latin typeface="Calibri" panose="020F0502020204030204" pitchFamily="34" charset="0"/>
              </a:rPr>
              <a:t>: virtual coffee time to exchange useful tools animated by Slovenia!</a:t>
            </a:r>
            <a:endParaRPr lang="en-US" dirty="0">
              <a:effectLst/>
            </a:endParaRPr>
          </a:p>
          <a:p>
            <a:pPr marL="457200">
              <a:buFont typeface="Arial" panose="020B0604020202020204" pitchFamily="34" charset="0"/>
              <a:buChar char="•"/>
            </a:pPr>
            <a:r>
              <a:rPr lang="en-US" sz="1800" b="1" dirty="0">
                <a:effectLst/>
                <a:latin typeface="Calibri" panose="020F0502020204030204" pitchFamily="34" charset="0"/>
              </a:rPr>
              <a:t>9.00 – 10.00</a:t>
            </a:r>
            <a:r>
              <a:rPr lang="en-US" sz="1800" dirty="0">
                <a:effectLst/>
                <a:latin typeface="Calibri" panose="020F0502020204030204" pitchFamily="34" charset="0"/>
              </a:rPr>
              <a:t>: what is a quality project? followed by a round table.</a:t>
            </a:r>
            <a:endParaRPr lang="en-US" dirty="0">
              <a:effectLst/>
            </a:endParaRPr>
          </a:p>
          <a:p>
            <a:pPr marL="457200">
              <a:buFont typeface="Arial" panose="020B0604020202020204" pitchFamily="34" charset="0"/>
              <a:buChar char="•"/>
            </a:pPr>
            <a:r>
              <a:rPr lang="en-US" sz="1800" b="1" dirty="0">
                <a:effectLst/>
                <a:latin typeface="Calibri" panose="020F0502020204030204" pitchFamily="34" charset="0"/>
              </a:rPr>
              <a:t>10.00 – 11.00</a:t>
            </a:r>
            <a:r>
              <a:rPr lang="en-US" sz="1800" dirty="0">
                <a:effectLst/>
                <a:latin typeface="Calibri" panose="020F0502020204030204" pitchFamily="34" charset="0"/>
              </a:rPr>
              <a:t>: project evaluation to measure our project impact on the different targets &amp; our “risk management plan” presented by Poland</a:t>
            </a:r>
            <a:endParaRPr lang="en-US" dirty="0">
              <a:effectLst/>
            </a:endParaRPr>
          </a:p>
          <a:p>
            <a:pPr marL="457200">
              <a:buFont typeface="Arial" panose="020B0604020202020204" pitchFamily="34" charset="0"/>
              <a:buChar char="•"/>
            </a:pPr>
            <a:r>
              <a:rPr lang="en-US" sz="1800" b="1" dirty="0">
                <a:effectLst/>
                <a:latin typeface="Calibri" panose="020F0502020204030204" pitchFamily="34" charset="0"/>
              </a:rPr>
              <a:t>11.00 – 12.30</a:t>
            </a:r>
            <a:r>
              <a:rPr lang="en-US" sz="1800" dirty="0">
                <a:effectLst/>
                <a:latin typeface="Calibri" panose="020F0502020204030204" pitchFamily="34" charset="0"/>
              </a:rPr>
              <a:t>: Round table:  Stars &amp; Creativity Entertainment Agency is green, social and creative! (Associations we could work with)</a:t>
            </a:r>
            <a:endParaRPr lang="en-US" dirty="0">
              <a:effectLst/>
            </a:endParaRPr>
          </a:p>
          <a:p>
            <a:pPr marL="457200">
              <a:spcAft>
                <a:spcPts val="800"/>
              </a:spcAft>
              <a:buFont typeface="Arial" panose="020B0604020202020204" pitchFamily="34" charset="0"/>
              <a:buChar char="•"/>
            </a:pPr>
            <a:r>
              <a:rPr lang="en-US" sz="1800" b="1" dirty="0">
                <a:effectLst/>
                <a:latin typeface="Calibri" panose="020F0502020204030204" pitchFamily="34" charset="0"/>
              </a:rPr>
              <a:t>12.30</a:t>
            </a:r>
            <a:r>
              <a:rPr lang="en-US" sz="1800" dirty="0">
                <a:effectLst/>
                <a:latin typeface="Calibri" panose="020F0502020204030204" pitchFamily="34" charset="0"/>
              </a:rPr>
              <a:t>: Media minute! Special Poland!</a:t>
            </a:r>
            <a:endParaRPr lang="en-US" dirty="0">
              <a:effectLst/>
            </a:endParaRPr>
          </a:p>
        </p:txBody>
      </p:sp>
    </p:spTree>
    <p:extLst>
      <p:ext uri="{BB962C8B-B14F-4D97-AF65-F5344CB8AC3E}">
        <p14:creationId xmlns:p14="http://schemas.microsoft.com/office/powerpoint/2010/main" val="414175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19503E9-1381-48E1-9A46-AE8224DAB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532" y="-1"/>
            <a:ext cx="9144000" cy="6858001"/>
          </a:xfrm>
          <a:prstGeom prst="rect">
            <a:avLst/>
          </a:prstGeom>
        </p:spPr>
      </p:pic>
      <p:cxnSp>
        <p:nvCxnSpPr>
          <p:cNvPr id="5" name="Connecteur droit avec flèche 4">
            <a:extLst>
              <a:ext uri="{FF2B5EF4-FFF2-40B4-BE49-F238E27FC236}">
                <a16:creationId xmlns:a16="http://schemas.microsoft.com/office/drawing/2014/main" id="{DC5C9F66-0E9D-451C-A7A0-7E88BC1A1118}"/>
              </a:ext>
            </a:extLst>
          </p:cNvPr>
          <p:cNvCxnSpPr/>
          <p:nvPr/>
        </p:nvCxnSpPr>
        <p:spPr>
          <a:xfrm>
            <a:off x="2414726" y="2201662"/>
            <a:ext cx="887767"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1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8506414-DE9C-4DC9-ABCD-8BFE1539F58A}"/>
              </a:ext>
            </a:extLst>
          </p:cNvPr>
          <p:cNvSpPr txBox="1"/>
          <p:nvPr/>
        </p:nvSpPr>
        <p:spPr>
          <a:xfrm>
            <a:off x="937870" y="402981"/>
            <a:ext cx="7552853" cy="5686237"/>
          </a:xfrm>
          <a:prstGeom prst="rect">
            <a:avLst/>
          </a:prstGeom>
          <a:noFill/>
        </p:spPr>
        <p:txBody>
          <a:bodyPr wrap="square">
            <a:spAutoFit/>
          </a:bodyPr>
          <a:lstStyle/>
          <a:p>
            <a:pPr>
              <a:lnSpc>
                <a:spcPct val="107000"/>
              </a:lnSpc>
              <a:spcAft>
                <a:spcPts val="800"/>
              </a:spcAft>
            </a:pPr>
            <a:r>
              <a:rPr lang="en-GB" sz="20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8.30 – 9.00: </a:t>
            </a:r>
            <a:r>
              <a:rPr lang="en-GB"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opening time.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Welcome to this transnational teachers’ meeting in France. I am particularly happy to spend a few days with you!</a:t>
            </a:r>
            <a:endParaRPr lang="fr-FR" sz="16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am Brigitte Collomb, English teacher, eTwinning ambassador and </a:t>
            </a:r>
            <a:r>
              <a:rPr lang="en-GB" dirty="0">
                <a:latin typeface="Calibri" panose="020F0502020204030204" pitchFamily="34" charset="0"/>
                <a:ea typeface="Calibri" panose="020F0502020204030204" pitchFamily="34" charset="0"/>
                <a:cs typeface="Times New Roman" panose="02020603050405020304" pitchFamily="18" charset="0"/>
              </a:rPr>
              <a:t>quality project evaluator for eTwinning France</a:t>
            </a:r>
            <a:r>
              <a:rPr lang="en-GB" sz="1800" dirty="0">
                <a:effectLst/>
                <a:latin typeface="Calibri" panose="020F0502020204030204" pitchFamily="34" charset="0"/>
                <a:ea typeface="Calibri" panose="020F0502020204030204" pitchFamily="34" charset="0"/>
                <a:cs typeface="Times New Roman" panose="02020603050405020304" pitchFamily="18" charset="0"/>
              </a:rPr>
              <a:t>, Erasmus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développeur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and leader of innovative project for Corsica</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Could you please make your own introduction?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Katarzyna </a:t>
            </a:r>
            <a:r>
              <a:rPr lang="en-GB" sz="1600" b="0" dirty="0" err="1">
                <a:effectLst/>
                <a:latin typeface="Calibri" panose="020F0502020204030204" pitchFamily="34" charset="0"/>
                <a:ea typeface="Calibri" panose="020F0502020204030204" pitchFamily="34" charset="0"/>
                <a:cs typeface="Times New Roman" panose="02020603050405020304" pitchFamily="18" charset="0"/>
              </a:rPr>
              <a:t>Sopolińska</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 Poland</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Joanna </a:t>
            </a:r>
            <a:r>
              <a:rPr lang="en-GB" sz="1600" b="0" dirty="0" err="1">
                <a:effectLst/>
                <a:latin typeface="Calibri" panose="020F0502020204030204" pitchFamily="34" charset="0"/>
                <a:ea typeface="Calibri" panose="020F0502020204030204" pitchFamily="34" charset="0"/>
                <a:cs typeface="Times New Roman" panose="02020603050405020304" pitchFamily="18" charset="0"/>
              </a:rPr>
              <a:t>Pstrong</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 Poland</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Annunziata</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Favasuli</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Italy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0" dirty="0">
                <a:effectLst/>
                <a:latin typeface="Calibri" panose="020F0502020204030204" pitchFamily="34" charset="0"/>
                <a:ea typeface="Calibri" panose="020F0502020204030204" pitchFamily="34" charset="0"/>
                <a:cs typeface="Times New Roman" panose="02020603050405020304" pitchFamily="18" charset="0"/>
              </a:rPr>
              <a:t>Michela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Nirino</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Italy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Božidarka</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Vivat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Slovenia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Mihaela</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Hozjan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Slovenia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75FE9195-6A00-457D-8851-5750320BE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081" y="196468"/>
            <a:ext cx="2901142" cy="2129482"/>
          </a:xfrm>
          <a:prstGeom prst="rect">
            <a:avLst/>
          </a:prstGeom>
        </p:spPr>
      </p:pic>
      <p:pic>
        <p:nvPicPr>
          <p:cNvPr id="7" name="Image 6">
            <a:extLst>
              <a:ext uri="{FF2B5EF4-FFF2-40B4-BE49-F238E27FC236}">
                <a16:creationId xmlns:a16="http://schemas.microsoft.com/office/drawing/2014/main" id="{5AF767B6-9584-4B14-845D-7D9A8293D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681" y="2876365"/>
            <a:ext cx="6181488" cy="3981635"/>
          </a:xfrm>
          <a:prstGeom prst="rect">
            <a:avLst/>
          </a:prstGeom>
        </p:spPr>
      </p:pic>
    </p:spTree>
    <p:extLst>
      <p:ext uri="{BB962C8B-B14F-4D97-AF65-F5344CB8AC3E}">
        <p14:creationId xmlns:p14="http://schemas.microsoft.com/office/powerpoint/2010/main" val="228570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down)">
                                      <p:cBhvr>
                                        <p:cTn id="10" dur="500"/>
                                        <p:tgtEl>
                                          <p:spTgt spid="3">
                                            <p:txEl>
                                              <p:pRg st="6" end="6"/>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down)">
                                      <p:cBhvr>
                                        <p:cTn id="13" dur="500"/>
                                        <p:tgtEl>
                                          <p:spTgt spid="3">
                                            <p:txEl>
                                              <p:pRg st="7" end="7"/>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ipe(down)">
                                      <p:cBhvr>
                                        <p:cTn id="16" dur="500"/>
                                        <p:tgtEl>
                                          <p:spTgt spid="3">
                                            <p:txEl>
                                              <p:pRg st="8" end="8"/>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wipe(down)">
                                      <p:cBhvr>
                                        <p:cTn id="19" dur="500"/>
                                        <p:tgtEl>
                                          <p:spTgt spid="3">
                                            <p:txEl>
                                              <p:pRg st="9" end="9"/>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wipe(down)">
                                      <p:cBhvr>
                                        <p:cTn id="22" dur="500"/>
                                        <p:tgtEl>
                                          <p:spTgt spid="3">
                                            <p:txEl>
                                              <p:pRg st="10" end="1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wipe(down)">
                                      <p:cBhvr>
                                        <p:cTn id="2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EB562BD-AFAE-43DB-8813-025A10240AA6}"/>
              </a:ext>
            </a:extLst>
          </p:cNvPr>
          <p:cNvSpPr txBox="1"/>
          <p:nvPr/>
        </p:nvSpPr>
        <p:spPr>
          <a:xfrm>
            <a:off x="4126179" y="1693615"/>
            <a:ext cx="6937595" cy="3145413"/>
          </a:xfrm>
          <a:prstGeom prst="rect">
            <a:avLst/>
          </a:prstGeom>
          <a:noFill/>
        </p:spPr>
        <p:txBody>
          <a:bodyPr wrap="square">
            <a:spAutoFit/>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According to our application form, </a:t>
            </a:r>
            <a:r>
              <a:rPr lang="en-GB"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purpose of this meeting is</a:t>
            </a:r>
            <a:r>
              <a:rPr lang="en-GB"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i="1" dirty="0">
                <a:solidFill>
                  <a:srgbClr val="0070C0"/>
                </a:solidFill>
                <a:effectLst/>
                <a:latin typeface="Calibri" panose="020F0502020204030204" pitchFamily="34" charset="0"/>
                <a:ea typeface="FreeSans"/>
                <a:cs typeface="Calibri" panose="020F0502020204030204" pitchFamily="34" charset="0"/>
              </a:rPr>
              <a:t>Organize training courses to start the project according to quality standards so that:</a:t>
            </a:r>
            <a:endParaRPr lang="fr-FR"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FreeSans"/>
                <a:cs typeface="Calibri" panose="020F0502020204030204" pitchFamily="34" charset="0"/>
              </a:rPr>
              <a:t>all the participants should able to use the TwinSpace functionalities as well as the basic collaborative tools we use in projects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FreeSans"/>
                <a:cs typeface="Calibri" panose="020F0502020204030204" pitchFamily="34" charset="0"/>
              </a:rPr>
              <a:t>manage the idea of project planification, communication, documentation: taking pictures, shooting videos and opening a YouTube channel in order to document the activities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FreeSans"/>
                <a:cs typeface="Calibri" panose="020F0502020204030204" pitchFamily="34" charset="0"/>
              </a:rPr>
              <a:t>advertise our products and measure their impact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effectLst/>
                <a:latin typeface="Calibri" panose="020F0502020204030204" pitchFamily="34" charset="0"/>
                <a:ea typeface="FreeSans"/>
                <a:cs typeface="Calibri" panose="020F0502020204030204" pitchFamily="34" charset="0"/>
              </a:rPr>
              <a:t>Understand the idea of creativity as regards project-based learning</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AFDADF0E-7D40-4822-8A67-DE25A667A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Tree>
    <p:extLst>
      <p:ext uri="{BB962C8B-B14F-4D97-AF65-F5344CB8AC3E}">
        <p14:creationId xmlns:p14="http://schemas.microsoft.com/office/powerpoint/2010/main" val="308097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AB5A1AA-8E0A-496A-8E04-F480BF1D92CE}"/>
              </a:ext>
            </a:extLst>
          </p:cNvPr>
          <p:cNvSpPr txBox="1"/>
          <p:nvPr/>
        </p:nvSpPr>
        <p:spPr>
          <a:xfrm>
            <a:off x="1932102" y="1440780"/>
            <a:ext cx="7851617" cy="3544368"/>
          </a:xfrm>
          <a:prstGeom prst="rect">
            <a:avLst/>
          </a:prstGeom>
          <a:noFill/>
        </p:spPr>
        <p:txBody>
          <a:bodyPr wrap="square">
            <a:spAutoFit/>
          </a:bodyPr>
          <a:lstStyle/>
          <a:p>
            <a:pPr>
              <a:lnSpc>
                <a:spcPct val="107000"/>
              </a:lnSpc>
              <a:spcAft>
                <a:spcPts val="800"/>
              </a:spcAft>
            </a:pPr>
            <a:r>
              <a:rPr lang="en-GB" b="1" dirty="0">
                <a:effectLst/>
                <a:latin typeface="Calibri" panose="020F0502020204030204" pitchFamily="34" charset="0"/>
                <a:ea typeface="Calibri" panose="020F0502020204030204" pitchFamily="34" charset="0"/>
                <a:cs typeface="Calibri" panose="020F0502020204030204" pitchFamily="34" charset="0"/>
              </a:rPr>
              <a:t>Each participant will play an important role in this project:</a:t>
            </a:r>
          </a:p>
          <a:p>
            <a:pPr>
              <a:lnSpc>
                <a:spcPct val="107000"/>
              </a:lnSpc>
              <a:spcAft>
                <a:spcPts val="800"/>
              </a:spcAft>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France</a:t>
            </a:r>
            <a:r>
              <a:rPr lang="en-GB" dirty="0">
                <a:effectLst/>
                <a:latin typeface="Calibri" panose="020F0502020204030204" pitchFamily="34" charset="0"/>
                <a:ea typeface="Calibri" panose="020F0502020204030204" pitchFamily="34" charset="0"/>
                <a:cs typeface="Calibri" panose="020F0502020204030204" pitchFamily="34" charset="0"/>
              </a:rPr>
              <a:t>: </a:t>
            </a:r>
            <a:r>
              <a:rPr lang="en-GB" b="1" dirty="0">
                <a:effectLst/>
                <a:latin typeface="Calibri" panose="020F0502020204030204" pitchFamily="34" charset="0"/>
                <a:ea typeface="FreeSans"/>
                <a:cs typeface="Calibri" panose="020F0502020204030204" pitchFamily="34" charset="0"/>
              </a:rPr>
              <a:t>coordinate</a:t>
            </a:r>
            <a:r>
              <a:rPr lang="en-GB" dirty="0">
                <a:effectLst/>
                <a:latin typeface="Calibri" panose="020F0502020204030204" pitchFamily="34" charset="0"/>
                <a:ea typeface="FreeSans"/>
                <a:cs typeface="Calibri" panose="020F0502020204030204" pitchFamily="34" charset="0"/>
              </a:rPr>
              <a:t> the whole project, </a:t>
            </a:r>
            <a:r>
              <a:rPr lang="en-GB" b="1" dirty="0">
                <a:effectLst/>
                <a:latin typeface="Calibri" panose="020F0502020204030204" pitchFamily="34" charset="0"/>
                <a:ea typeface="FreeSans"/>
                <a:cs typeface="Calibri" panose="020F0502020204030204" pitchFamily="34" charset="0"/>
              </a:rPr>
              <a:t>create the activities </a:t>
            </a:r>
            <a:r>
              <a:rPr lang="en-GB" dirty="0">
                <a:effectLst/>
                <a:latin typeface="Calibri" panose="020F0502020204030204" pitchFamily="34" charset="0"/>
                <a:ea typeface="FreeSans"/>
                <a:cs typeface="Calibri" panose="020F0502020204030204" pitchFamily="34" charset="0"/>
              </a:rPr>
              <a:t>on the TwinSpace; the </a:t>
            </a:r>
            <a:r>
              <a:rPr lang="en-GB" b="1" dirty="0">
                <a:effectLst/>
                <a:latin typeface="Calibri" panose="020F0502020204030204" pitchFamily="34" charset="0"/>
                <a:ea typeface="FreeSans"/>
                <a:cs typeface="Calibri" panose="020F0502020204030204" pitchFamily="34" charset="0"/>
              </a:rPr>
              <a:t>mobility magazines</a:t>
            </a:r>
            <a:r>
              <a:rPr lang="en-GB" dirty="0">
                <a:effectLst/>
                <a:latin typeface="Calibri" panose="020F0502020204030204" pitchFamily="34" charset="0"/>
                <a:ea typeface="FreeSans"/>
                <a:cs typeface="Calibri" panose="020F0502020204030204" pitchFamily="34" charset="0"/>
              </a:rPr>
              <a:t>, train the other partners in the required fields in order to assure project efficiency and quality on the </a:t>
            </a:r>
            <a:r>
              <a:rPr lang="en-GB" dirty="0" err="1">
                <a:effectLst/>
                <a:latin typeface="Calibri" panose="020F0502020204030204" pitchFamily="34" charset="0"/>
                <a:ea typeface="FreeSans"/>
                <a:cs typeface="Calibri" panose="020F0502020204030204" pitchFamily="34" charset="0"/>
              </a:rPr>
              <a:t>Twinspace</a:t>
            </a:r>
            <a:r>
              <a:rPr lang="en-GB" dirty="0">
                <a:effectLst/>
                <a:latin typeface="Calibri" panose="020F0502020204030204" pitchFamily="34" charset="0"/>
                <a:ea typeface="FreeSans"/>
                <a:cs typeface="Calibri" panose="020F0502020204030204" pitchFamily="34" charset="0"/>
              </a:rPr>
              <a:t>, mobility documentation and </a:t>
            </a:r>
            <a:r>
              <a:rPr lang="en-GB" b="1" dirty="0">
                <a:effectLst/>
                <a:latin typeface="Calibri" panose="020F0502020204030204" pitchFamily="34" charset="0"/>
                <a:ea typeface="FreeSans"/>
                <a:cs typeface="Calibri" panose="020F0502020204030204" pitchFamily="34" charset="0"/>
              </a:rPr>
              <a:t>newsletters</a:t>
            </a:r>
            <a:r>
              <a:rPr lang="en-GB" dirty="0">
                <a:effectLst/>
                <a:latin typeface="Calibri" panose="020F0502020204030204" pitchFamily="34" charset="0"/>
                <a:ea typeface="FreeSans"/>
                <a:cs typeface="Calibri" panose="020F0502020204030204" pitchFamily="34" charset="0"/>
              </a:rPr>
              <a:t> written collaboratively on Madmagz.</a:t>
            </a:r>
          </a:p>
          <a:p>
            <a:pPr marL="342900" lvl="0" indent="-342900">
              <a:lnSpc>
                <a:spcPct val="107000"/>
              </a:lnSpc>
              <a:buFont typeface="Symbol" panose="05050102010706020507" pitchFamily="18" charset="2"/>
              <a:buChar char=""/>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Poland</a:t>
            </a:r>
            <a:r>
              <a:rPr lang="en-GB" dirty="0">
                <a:effectLst/>
                <a:latin typeface="Calibri" panose="020F0502020204030204" pitchFamily="34" charset="0"/>
                <a:ea typeface="Calibri" panose="020F0502020204030204" pitchFamily="34" charset="0"/>
                <a:cs typeface="Calibri" panose="020F0502020204030204" pitchFamily="34" charset="0"/>
              </a:rPr>
              <a:t>: </a:t>
            </a:r>
            <a:r>
              <a:rPr lang="en-GB" dirty="0" err="1">
                <a:effectLst/>
                <a:latin typeface="Calibri" panose="020F0502020204030204" pitchFamily="34" charset="0"/>
                <a:ea typeface="FreeSans"/>
                <a:cs typeface="Calibri" panose="020F0502020204030204" pitchFamily="34" charset="0"/>
              </a:rPr>
              <a:t>Twinspace</a:t>
            </a:r>
            <a:r>
              <a:rPr lang="en-GB" dirty="0">
                <a:effectLst/>
                <a:latin typeface="Calibri" panose="020F0502020204030204" pitchFamily="34" charset="0"/>
                <a:ea typeface="FreeSans"/>
                <a:cs typeface="Calibri" panose="020F0502020204030204" pitchFamily="34" charset="0"/>
              </a:rPr>
              <a:t> co-founder; in charge of teacher training; will be in charge of </a:t>
            </a:r>
            <a:r>
              <a:rPr lang="en-GB" b="1" dirty="0">
                <a:effectLst/>
                <a:latin typeface="Calibri" panose="020F0502020204030204" pitchFamily="34" charset="0"/>
                <a:ea typeface="FreeSans"/>
                <a:cs typeface="Calibri" panose="020F0502020204030204" pitchFamily="34" charset="0"/>
              </a:rPr>
              <a:t>measuring the project and results impacts </a:t>
            </a:r>
            <a:r>
              <a:rPr lang="en-GB" dirty="0">
                <a:effectLst/>
                <a:latin typeface="Calibri" panose="020F0502020204030204" pitchFamily="34" charset="0"/>
                <a:ea typeface="FreeSans"/>
                <a:cs typeface="Calibri" panose="020F0502020204030204" pitchFamily="34" charset="0"/>
              </a:rPr>
              <a:t>at various stages on our various targets and of analysing and promoting the results. It will be the responsible school to prepare a detailed ‘</a:t>
            </a:r>
            <a:r>
              <a:rPr lang="en-GB" b="1" dirty="0">
                <a:effectLst/>
                <a:latin typeface="Calibri" panose="020F0502020204030204" pitchFamily="34" charset="0"/>
                <a:ea typeface="FreeSans"/>
                <a:cs typeface="Calibri" panose="020F0502020204030204" pitchFamily="34" charset="0"/>
              </a:rPr>
              <a:t>risk management plan</a:t>
            </a:r>
            <a:r>
              <a:rPr lang="en-GB" dirty="0">
                <a:effectLst/>
                <a:latin typeface="Calibri" panose="020F0502020204030204" pitchFamily="34" charset="0"/>
                <a:ea typeface="FreeSans"/>
                <a:cs typeface="Calibri" panose="020F0502020204030204" pitchFamily="34" charset="0"/>
              </a:rPr>
              <a:t>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B3A1CDB2-F73A-4558-AD94-A92D32796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050" y="446102"/>
            <a:ext cx="2383536" cy="1746504"/>
          </a:xfrm>
          <a:prstGeom prst="rect">
            <a:avLst/>
          </a:prstGeom>
        </p:spPr>
      </p:pic>
    </p:spTree>
    <p:extLst>
      <p:ext uri="{BB962C8B-B14F-4D97-AF65-F5344CB8AC3E}">
        <p14:creationId xmlns:p14="http://schemas.microsoft.com/office/powerpoint/2010/main" val="376266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8D10B8F-0BB5-4CB8-9555-207828703D77}"/>
              </a:ext>
            </a:extLst>
          </p:cNvPr>
          <p:cNvSpPr txBox="1"/>
          <p:nvPr/>
        </p:nvSpPr>
        <p:spPr>
          <a:xfrm>
            <a:off x="1469825" y="1219346"/>
            <a:ext cx="8403879" cy="4032642"/>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Italy</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a:effectLst/>
                <a:latin typeface="Calibri" panose="020F0502020204030204" pitchFamily="34" charset="0"/>
                <a:ea typeface="FreeSans"/>
                <a:cs typeface="Calibri" panose="020F0502020204030204" pitchFamily="34" charset="0"/>
              </a:rPr>
              <a:t>will be co-founder of our Wiki TwinSpace with France. They will be in charge of </a:t>
            </a:r>
            <a:r>
              <a:rPr lang="en-GB" sz="1600" b="1" dirty="0">
                <a:effectLst/>
                <a:latin typeface="Calibri" panose="020F0502020204030204" pitchFamily="34" charset="0"/>
                <a:ea typeface="FreeSans"/>
                <a:cs typeface="Calibri" panose="020F0502020204030204" pitchFamily="34" charset="0"/>
              </a:rPr>
              <a:t>dissemination, valorisation and sustainability of our project and results</a:t>
            </a:r>
            <a:r>
              <a:rPr lang="en-GB" sz="1600" dirty="0">
                <a:effectLst/>
                <a:latin typeface="Calibri" panose="020F0502020204030204" pitchFamily="34" charset="0"/>
                <a:ea typeface="FreeSans"/>
                <a:cs typeface="Calibri" panose="020F0502020204030204" pitchFamily="34" charset="0"/>
              </a:rPr>
              <a:t>; they will create a dissemination plan and strategy (what? To Whom? When? / Timetable, activities, feedback) thanks to a Matrix including the tools used; with measurable, realistic objectives that adhere to a timetable in order to maximize the use and transfer of project results by targets groups and other stakeholders. Advertising our project results thanks to several channels (events, social media, media, ...), networking and lobbying. Dissemination activity will imply collaboration with the students to work on other aspects of creativity. </a:t>
            </a:r>
          </a:p>
          <a:p>
            <a:pPr marL="342900" lvl="0" indent="-342900">
              <a:lnSpc>
                <a:spcPct val="107000"/>
              </a:lnSpc>
              <a:buFont typeface="Symbol" panose="05050102010706020507" pitchFamily="18" charset="2"/>
              <a:buChar char=""/>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Slovenia</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a:effectLst/>
                <a:latin typeface="Calibri" panose="020F0502020204030204" pitchFamily="34" charset="0"/>
                <a:ea typeface="FreeSans"/>
                <a:cs typeface="Calibri" panose="020F0502020204030204" pitchFamily="34" charset="0"/>
              </a:rPr>
              <a:t>will be our </a:t>
            </a:r>
            <a:r>
              <a:rPr lang="en-GB" sz="1600" b="1" dirty="0">
                <a:effectLst/>
                <a:latin typeface="Calibri" panose="020F0502020204030204" pitchFamily="34" charset="0"/>
                <a:ea typeface="FreeSans"/>
                <a:cs typeface="Calibri" panose="020F0502020204030204" pitchFamily="34" charset="0"/>
              </a:rPr>
              <a:t>technical advisor </a:t>
            </a:r>
            <a:r>
              <a:rPr lang="en-GB" sz="1600" dirty="0">
                <a:effectLst/>
                <a:latin typeface="Calibri" panose="020F0502020204030204" pitchFamily="34" charset="0"/>
                <a:ea typeface="FreeSans"/>
                <a:cs typeface="Calibri" panose="020F0502020204030204" pitchFamily="34" charset="0"/>
              </a:rPr>
              <a:t>with the IT teachers; they will create technical and artistic tutorials. They will be in charge of </a:t>
            </a:r>
            <a:r>
              <a:rPr lang="en-GB" sz="1600" b="1" dirty="0">
                <a:effectLst/>
                <a:latin typeface="Calibri" panose="020F0502020204030204" pitchFamily="34" charset="0"/>
                <a:ea typeface="FreeSans"/>
                <a:cs typeface="Calibri" panose="020F0502020204030204" pitchFamily="34" charset="0"/>
              </a:rPr>
              <a:t>project branding and visual identity </a:t>
            </a:r>
            <a:r>
              <a:rPr lang="en-GB" sz="1600" dirty="0">
                <a:effectLst/>
                <a:latin typeface="Calibri" panose="020F0502020204030204" pitchFamily="34" charset="0"/>
                <a:ea typeface="FreeSans"/>
                <a:cs typeface="Calibri" panose="020F0502020204030204" pitchFamily="34" charset="0"/>
              </a:rPr>
              <a:t>in collaboration with the other partners and students. They will create our virtual tours and write some reports and articles dedicated to the </a:t>
            </a:r>
            <a:r>
              <a:rPr lang="en-GB" sz="1600" b="1" dirty="0">
                <a:effectLst/>
                <a:latin typeface="Calibri" panose="020F0502020204030204" pitchFamily="34" charset="0"/>
                <a:ea typeface="FreeSans"/>
                <a:cs typeface="Calibri" panose="020F0502020204030204" pitchFamily="34" charset="0"/>
              </a:rPr>
              <a:t>technical tools and innovative digital tools</a:t>
            </a:r>
            <a:r>
              <a:rPr lang="en-GB" sz="1600" dirty="0">
                <a:effectLst/>
                <a:latin typeface="Calibri" panose="020F0502020204030204" pitchFamily="34" charset="0"/>
                <a:ea typeface="FreeSans"/>
                <a:cs typeface="Calibri" panose="020F0502020204030204" pitchFamily="34" charset="0"/>
              </a:rPr>
              <a:t>. They will advise us the best eco-friendly practices for the project management. They will be in charge of </a:t>
            </a:r>
            <a:r>
              <a:rPr lang="en-GB" sz="1600" b="1" dirty="0">
                <a:effectLst/>
                <a:latin typeface="Calibri" panose="020F0502020204030204" pitchFamily="34" charset="0"/>
                <a:ea typeface="FreeSans"/>
                <a:cs typeface="Calibri" panose="020F0502020204030204" pitchFamily="34" charset="0"/>
              </a:rPr>
              <a:t>competences valuation</a:t>
            </a:r>
            <a:r>
              <a:rPr lang="en-GB" sz="1600" dirty="0">
                <a:effectLst/>
                <a:latin typeface="Calibri" panose="020F0502020204030204" pitchFamily="34" charset="0"/>
                <a:ea typeface="FreeSans"/>
                <a:cs typeface="Calibri" panose="020F0502020204030204" pitchFamily="34" charset="0"/>
              </a:rPr>
              <a:t>. </a:t>
            </a:r>
            <a:r>
              <a:rPr lang="fr-FR" sz="1600" dirty="0">
                <a:effectLst/>
                <a:latin typeface="Calibri" panose="020F0502020204030204" pitchFamily="34" charset="0"/>
                <a:ea typeface="FreeSans"/>
                <a:cs typeface="Calibri" panose="020F0502020204030204" pitchFamily="34" charset="0"/>
              </a:rPr>
              <a:t>(</a:t>
            </a:r>
            <a:r>
              <a:rPr lang="fr-FR" sz="1600" dirty="0" err="1">
                <a:effectLst/>
                <a:latin typeface="Calibri" panose="020F0502020204030204" pitchFamily="34" charset="0"/>
                <a:ea typeface="FreeSans"/>
                <a:cs typeface="Calibri" panose="020F0502020204030204" pitchFamily="34" charset="0"/>
              </a:rPr>
              <a:t>formal</a:t>
            </a:r>
            <a:r>
              <a:rPr lang="fr-FR" sz="1600" dirty="0">
                <a:effectLst/>
                <a:latin typeface="Calibri" panose="020F0502020204030204" pitchFamily="34" charset="0"/>
                <a:ea typeface="FreeSans"/>
                <a:cs typeface="Calibri" panose="020F0502020204030204" pitchFamily="34" charset="0"/>
              </a:rPr>
              <a:t>, non-</a:t>
            </a:r>
            <a:r>
              <a:rPr lang="fr-FR" sz="1600" dirty="0" err="1">
                <a:effectLst/>
                <a:latin typeface="Calibri" panose="020F0502020204030204" pitchFamily="34" charset="0"/>
                <a:ea typeface="FreeSans"/>
                <a:cs typeface="Calibri" panose="020F0502020204030204" pitchFamily="34" charset="0"/>
              </a:rPr>
              <a:t>formal</a:t>
            </a:r>
            <a:r>
              <a:rPr lang="fr-FR" sz="1600" dirty="0">
                <a:effectLst/>
                <a:latin typeface="Calibri" panose="020F0502020204030204" pitchFamily="34" charset="0"/>
                <a:ea typeface="FreeSans"/>
                <a:cs typeface="Calibri" panose="020F0502020204030204" pitchFamily="34" charset="0"/>
              </a:rPr>
              <a:t> and </a:t>
            </a:r>
            <a:r>
              <a:rPr lang="fr-FR" sz="1600" dirty="0" err="1">
                <a:effectLst/>
                <a:latin typeface="Calibri" panose="020F0502020204030204" pitchFamily="34" charset="0"/>
                <a:ea typeface="FreeSans"/>
                <a:cs typeface="Calibri" panose="020F0502020204030204" pitchFamily="34" charset="0"/>
              </a:rPr>
              <a:t>informal</a:t>
            </a:r>
            <a:r>
              <a:rPr lang="fr-FR" sz="1600" dirty="0">
                <a:effectLst/>
                <a:latin typeface="Calibri" panose="020F0502020204030204" pitchFamily="34" charset="0"/>
                <a:ea typeface="FreeSans"/>
                <a:cs typeface="Calibri" panose="020F0502020204030204" pitchFamily="34" charset="0"/>
              </a:rPr>
              <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3F4D7EDD-94AB-480A-8164-4D23879DB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987" y="4902693"/>
            <a:ext cx="2383536" cy="1746504"/>
          </a:xfrm>
          <a:prstGeom prst="rect">
            <a:avLst/>
          </a:prstGeom>
        </p:spPr>
      </p:pic>
    </p:spTree>
    <p:extLst>
      <p:ext uri="{BB962C8B-B14F-4D97-AF65-F5344CB8AC3E}">
        <p14:creationId xmlns:p14="http://schemas.microsoft.com/office/powerpoint/2010/main" val="47336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21D675F-5066-4A1A-92AD-23909C381190}"/>
              </a:ext>
            </a:extLst>
          </p:cNvPr>
          <p:cNvSpPr txBox="1"/>
          <p:nvPr/>
        </p:nvSpPr>
        <p:spPr>
          <a:xfrm>
            <a:off x="3146394" y="2731617"/>
            <a:ext cx="6361590" cy="3156826"/>
          </a:xfrm>
          <a:prstGeom prst="rect">
            <a:avLst/>
          </a:prstGeom>
          <a:noFill/>
        </p:spPr>
        <p:txBody>
          <a:bodyPr wrap="square">
            <a:spAutoFit/>
          </a:bodyPr>
          <a:lstStyle/>
          <a:p>
            <a:pPr>
              <a:lnSpc>
                <a:spcPct val="107000"/>
              </a:lnSpc>
              <a:spcAft>
                <a:spcPts val="800"/>
              </a:spcAft>
            </a:pPr>
            <a:r>
              <a:rPr lang="en-GB" sz="1800" b="1" dirty="0">
                <a:effectLst/>
                <a:latin typeface="Calibri" panose="020F0502020204030204" pitchFamily="34" charset="0"/>
                <a:ea typeface="FreeSans"/>
                <a:cs typeface="Calibri" panose="020F0502020204030204" pitchFamily="34" charset="0"/>
              </a:rPr>
              <a:t>Each participant will play an important role in this meeting!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FreeSans"/>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highlight>
                  <a:srgbClr val="FFFF00"/>
                </a:highlight>
                <a:latin typeface="Calibri" panose="020F0502020204030204" pitchFamily="34" charset="0"/>
                <a:ea typeface="FreeSans"/>
                <a:cs typeface="Calibri" panose="020F0502020204030204" pitchFamily="34" charset="0"/>
              </a:rPr>
              <a:t>Today’s</a:t>
            </a:r>
            <a:r>
              <a:rPr lang="en-GB" sz="1800" dirty="0">
                <a:effectLst/>
                <a:highlight>
                  <a:srgbClr val="FFFF00"/>
                </a:highlight>
                <a:latin typeface="Calibri" panose="020F0502020204030204" pitchFamily="34" charset="0"/>
                <a:ea typeface="FreeSans"/>
                <a:cs typeface="Calibri" panose="020F0502020204030204" pitchFamily="34" charset="0"/>
              </a:rPr>
              <a:t> Program:</a:t>
            </a:r>
            <a:endParaRPr lang="fr-FR"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70C0"/>
                </a:solidFill>
                <a:effectLst/>
                <a:latin typeface="Calibri" panose="020F0502020204030204" pitchFamily="34" charset="0"/>
                <a:ea typeface="FreeSans"/>
                <a:cs typeface="Calibri" panose="020F0502020204030204" pitchFamily="34" charset="0"/>
              </a:rPr>
              <a:t>DAY 1:</a:t>
            </a:r>
            <a:r>
              <a:rPr lang="en-GB" sz="1800" dirty="0">
                <a:solidFill>
                  <a:srgbClr val="0070C0"/>
                </a:solidFill>
                <a:effectLst/>
                <a:latin typeface="Calibri" panose="020F0502020204030204" pitchFamily="34" charset="0"/>
                <a:ea typeface="FreeSans"/>
                <a:cs typeface="Calibri" panose="020F0502020204030204" pitchFamily="34" charset="0"/>
              </a:rPr>
              <a:t> </a:t>
            </a:r>
            <a:r>
              <a:rPr lang="en-GB" sz="1800" dirty="0">
                <a:solidFill>
                  <a:srgbClr val="00B0F0"/>
                </a:solidFill>
                <a:effectLst/>
                <a:latin typeface="Calibri" panose="020F0502020204030204" pitchFamily="34" charset="0"/>
                <a:ea typeface="FreeSans"/>
                <a:cs typeface="Calibri" panose="020F0502020204030204" pitchFamily="34" charset="0"/>
              </a:rPr>
              <a:t>Wednesday October 13</a:t>
            </a:r>
            <a:r>
              <a:rPr lang="en-GB" sz="1800" baseline="30000" dirty="0">
                <a:solidFill>
                  <a:srgbClr val="00B0F0"/>
                </a:solidFill>
                <a:effectLst/>
                <a:latin typeface="Calibri" panose="020F0502020204030204" pitchFamily="34" charset="0"/>
                <a:ea typeface="FreeSans"/>
                <a:cs typeface="Calibri" panose="020F0502020204030204" pitchFamily="34" charset="0"/>
              </a:rPr>
              <a:t>th</a:t>
            </a:r>
            <a:r>
              <a:rPr lang="en-GB" sz="1800" dirty="0">
                <a:solidFill>
                  <a:srgbClr val="00B0F0"/>
                </a:solidFill>
                <a:effectLst/>
                <a:latin typeface="Calibri" panose="020F0502020204030204" pitchFamily="34" charset="0"/>
                <a:ea typeface="FreeSans"/>
                <a:cs typeface="Calibri" panose="020F0502020204030204" pitchFamily="34" charset="0"/>
              </a:rPr>
              <a:t> 2021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FreeSans"/>
                <a:cs typeface="Calibri" panose="020F0502020204030204" pitchFamily="34" charset="0"/>
              </a:rPr>
              <a:t>8.30 – 9.00</a:t>
            </a:r>
            <a:r>
              <a:rPr lang="en-GB" sz="1800" dirty="0">
                <a:effectLst/>
                <a:latin typeface="Calibri" panose="020F0502020204030204" pitchFamily="34" charset="0"/>
                <a:ea typeface="FreeSans"/>
                <a:cs typeface="Calibri" panose="020F0502020204030204" pitchFamily="34" charset="0"/>
              </a:rPr>
              <a:t>: Opening time.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FreeSans"/>
                <a:cs typeface="Calibri" panose="020F0502020204030204" pitchFamily="34" charset="0"/>
              </a:rPr>
              <a:t>9.00 – 9.30</a:t>
            </a:r>
            <a:r>
              <a:rPr lang="en-GB" sz="1800" dirty="0">
                <a:effectLst/>
                <a:latin typeface="Calibri" panose="020F0502020204030204" pitchFamily="34" charset="0"/>
                <a:ea typeface="FreeSans"/>
                <a:cs typeface="Calibri" panose="020F0502020204030204" pitchFamily="34" charset="0"/>
              </a:rPr>
              <a:t>: Ice breaking activity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FreeSans"/>
                <a:cs typeface="Calibri" panose="020F0502020204030204" pitchFamily="34" charset="0"/>
              </a:rPr>
              <a:t>9.30 – 10.00</a:t>
            </a:r>
            <a:r>
              <a:rPr lang="en-GB" sz="1800" dirty="0">
                <a:effectLst/>
                <a:latin typeface="Calibri" panose="020F0502020204030204" pitchFamily="34" charset="0"/>
                <a:ea typeface="FreeSans"/>
                <a:cs typeface="Calibri" panose="020F0502020204030204" pitchFamily="34" charset="0"/>
              </a:rPr>
              <a:t>: eTwinning &amp; Erasmus+ synergy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FreeSans"/>
                <a:cs typeface="Calibri" panose="020F0502020204030204" pitchFamily="34" charset="0"/>
              </a:rPr>
              <a:t>10.00 – 12.30:</a:t>
            </a:r>
            <a:r>
              <a:rPr lang="en-GB" sz="1800" dirty="0">
                <a:effectLst/>
                <a:latin typeface="Calibri" panose="020F0502020204030204" pitchFamily="34" charset="0"/>
                <a:ea typeface="FreeSans"/>
                <a:cs typeface="Calibri" panose="020F0502020204030204" pitchFamily="34" charset="0"/>
              </a:rPr>
              <a:t> How to use the TwinSpace and the basic tools.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FreeSans"/>
                <a:cs typeface="Calibri" panose="020F0502020204030204" pitchFamily="34" charset="0"/>
              </a:rPr>
              <a:t>12.30</a:t>
            </a:r>
            <a:r>
              <a:rPr lang="en-GB" sz="1800" dirty="0">
                <a:effectLst/>
                <a:latin typeface="Calibri" panose="020F0502020204030204" pitchFamily="34" charset="0"/>
                <a:ea typeface="FreeSans"/>
                <a:cs typeface="Calibri" panose="020F0502020204030204" pitchFamily="34" charset="0"/>
              </a:rPr>
              <a:t>: Media minute! Special Slovenia!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A9BC8679-96B4-4569-9820-8483BA836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248867"/>
          </a:xfrm>
          <a:prstGeom prst="rect">
            <a:avLst/>
          </a:prstGeom>
        </p:spPr>
      </p:pic>
    </p:spTree>
    <p:extLst>
      <p:ext uri="{BB962C8B-B14F-4D97-AF65-F5344CB8AC3E}">
        <p14:creationId xmlns:p14="http://schemas.microsoft.com/office/powerpoint/2010/main" val="133288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F6BA9DE-DA9A-4997-B52E-A54EE0FE4E83}"/>
              </a:ext>
            </a:extLst>
          </p:cNvPr>
          <p:cNvSpPr txBox="1"/>
          <p:nvPr/>
        </p:nvSpPr>
        <p:spPr>
          <a:xfrm>
            <a:off x="3144915" y="620471"/>
            <a:ext cx="6094520" cy="375552"/>
          </a:xfrm>
          <a:prstGeom prst="rect">
            <a:avLst/>
          </a:prstGeom>
          <a:noFill/>
        </p:spPr>
        <p:txBody>
          <a:bodyPr wrap="square">
            <a:spAutoFit/>
          </a:bodyPr>
          <a:lstStyle/>
          <a:p>
            <a:pPr>
              <a:lnSpc>
                <a:spcPct val="107000"/>
              </a:lnSpc>
              <a:spcAft>
                <a:spcPts val="800"/>
              </a:spcAft>
            </a:pPr>
            <a:r>
              <a:rPr lang="en-GB"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9.00 – 9.30: Ice breaking activity</a:t>
            </a:r>
            <a:r>
              <a:rPr lang="en-GB" b="1" dirty="0">
                <a:effectLst/>
                <a:latin typeface="Calibri" panose="020F0502020204030204" pitchFamily="34" charset="0"/>
                <a:ea typeface="Calibri" panose="020F0502020204030204" pitchFamily="34" charset="0"/>
                <a:cs typeface="Calibri" panose="020F0502020204030204" pitchFamily="34" charset="0"/>
              </a:rPr>
              <a:t>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55BA9859-1C43-45C4-B0D0-3D7330729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509" y="1919796"/>
            <a:ext cx="3429000" cy="3429000"/>
          </a:xfrm>
          <a:prstGeom prst="rect">
            <a:avLst/>
          </a:prstGeom>
        </p:spPr>
      </p:pic>
      <p:sp>
        <p:nvSpPr>
          <p:cNvPr id="7" name="ZoneTexte 6">
            <a:extLst>
              <a:ext uri="{FF2B5EF4-FFF2-40B4-BE49-F238E27FC236}">
                <a16:creationId xmlns:a16="http://schemas.microsoft.com/office/drawing/2014/main" id="{C41E118D-9F51-4230-A339-6DF61FCE622D}"/>
              </a:ext>
            </a:extLst>
          </p:cNvPr>
          <p:cNvSpPr txBox="1"/>
          <p:nvPr/>
        </p:nvSpPr>
        <p:spPr>
          <a:xfrm>
            <a:off x="5231167" y="2918079"/>
            <a:ext cx="6094520" cy="646331"/>
          </a:xfrm>
          <a:prstGeom prst="rect">
            <a:avLst/>
          </a:prstGeom>
          <a:noFill/>
        </p:spPr>
        <p:txBody>
          <a:bodyPr wrap="square">
            <a:spAutoFit/>
          </a:bodyPr>
          <a:lstStyle/>
          <a:p>
            <a:r>
              <a:rPr lang="fr-FR" dirty="0">
                <a:hlinkClick r:id="rId3"/>
              </a:rPr>
              <a:t>https://padlet.com/brigitte_collomb/eazmmmeyg7gn</a:t>
            </a:r>
            <a:endParaRPr lang="fr-FR" dirty="0"/>
          </a:p>
          <a:p>
            <a:endParaRPr lang="fr-FR" dirty="0"/>
          </a:p>
        </p:txBody>
      </p:sp>
    </p:spTree>
    <p:extLst>
      <p:ext uri="{BB962C8B-B14F-4D97-AF65-F5344CB8AC3E}">
        <p14:creationId xmlns:p14="http://schemas.microsoft.com/office/powerpoint/2010/main" val="370569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ED5FF0-6951-4B63-9771-F69FB822BFCB}"/>
              </a:ext>
            </a:extLst>
          </p:cNvPr>
          <p:cNvSpPr txBox="1"/>
          <p:nvPr/>
        </p:nvSpPr>
        <p:spPr>
          <a:xfrm>
            <a:off x="3473388" y="464732"/>
            <a:ext cx="6094520" cy="375552"/>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800" b="1" dirty="0">
                <a:effectLst/>
                <a:highlight>
                  <a:srgbClr val="FFFF00"/>
                </a:highlight>
                <a:latin typeface="Calibri" panose="020F0502020204030204" pitchFamily="34" charset="0"/>
                <a:ea typeface="FreeSans"/>
                <a:cs typeface="Calibri" panose="020F0502020204030204" pitchFamily="34" charset="0"/>
              </a:rPr>
              <a:t>9.30 – 10.00</a:t>
            </a:r>
            <a:r>
              <a:rPr lang="en-GB" sz="1800" dirty="0">
                <a:effectLst/>
                <a:highlight>
                  <a:srgbClr val="FFFF00"/>
                </a:highlight>
                <a:latin typeface="Calibri" panose="020F0502020204030204" pitchFamily="34" charset="0"/>
                <a:ea typeface="FreeSans"/>
                <a:cs typeface="Calibri" panose="020F0502020204030204" pitchFamily="34" charset="0"/>
              </a:rPr>
              <a:t>: eTwinning &amp; Erasmus+ synergy</a:t>
            </a:r>
            <a:endParaRPr lang="fr-FR"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E341BF93-2B6A-4396-A12E-702514B53F0F}"/>
              </a:ext>
            </a:extLst>
          </p:cNvPr>
          <p:cNvSpPr txBox="1"/>
          <p:nvPr/>
        </p:nvSpPr>
        <p:spPr>
          <a:xfrm>
            <a:off x="1305018" y="1321812"/>
            <a:ext cx="8032071" cy="2308324"/>
          </a:xfrm>
          <a:prstGeom prst="rect">
            <a:avLst/>
          </a:prstGeom>
          <a:noFill/>
        </p:spPr>
        <p:txBody>
          <a:bodyPr wrap="square">
            <a:spAutoFit/>
          </a:bodyPr>
          <a:lstStyle/>
          <a:p>
            <a:r>
              <a:rPr lang="en-US" dirty="0">
                <a:solidFill>
                  <a:srgbClr val="0070C0"/>
                </a:solidFill>
              </a:rPr>
              <a:t>You are an </a:t>
            </a:r>
            <a:r>
              <a:rPr lang="en-US" dirty="0">
                <a:solidFill>
                  <a:schemeClr val="accent2">
                    <a:lumMod val="60000"/>
                    <a:lumOff val="40000"/>
                  </a:schemeClr>
                </a:solidFill>
              </a:rPr>
              <a:t>e</a:t>
            </a:r>
            <a:r>
              <a:rPr lang="en-US" dirty="0">
                <a:solidFill>
                  <a:srgbClr val="0070C0"/>
                </a:solidFill>
              </a:rPr>
              <a:t>Twinner!</a:t>
            </a:r>
          </a:p>
          <a:p>
            <a:endParaRPr lang="en-US" dirty="0"/>
          </a:p>
          <a:p>
            <a:r>
              <a:rPr lang="en-US" dirty="0"/>
              <a:t>eTwinning is a community, a network, an online platform.</a:t>
            </a:r>
          </a:p>
          <a:p>
            <a:r>
              <a:rPr lang="en-US" dirty="0"/>
              <a:t>An action of the Erasmus+ program (European Commission), </a:t>
            </a:r>
          </a:p>
          <a:p>
            <a:r>
              <a:rPr lang="en-US" dirty="0"/>
              <a:t>The eTwinning community involves hundreds of teachers from all school subjects, who learn from each other, share practices and ideas from kindergarten to high school, which make eTwinning the largest teacher network in the world. </a:t>
            </a:r>
          </a:p>
          <a:p>
            <a:r>
              <a:rPr lang="en-US" dirty="0"/>
              <a:t>And it has a home: eTwinning Live. </a:t>
            </a:r>
            <a:endParaRPr lang="fr-FR" dirty="0"/>
          </a:p>
        </p:txBody>
      </p:sp>
      <p:pic>
        <p:nvPicPr>
          <p:cNvPr id="9" name="Image 8">
            <a:extLst>
              <a:ext uri="{FF2B5EF4-FFF2-40B4-BE49-F238E27FC236}">
                <a16:creationId xmlns:a16="http://schemas.microsoft.com/office/drawing/2014/main" id="{E1EB1AD8-829E-4308-BCEE-96C0718CDB96}"/>
              </a:ext>
            </a:extLst>
          </p:cNvPr>
          <p:cNvPicPr>
            <a:picLocks noChangeAspect="1"/>
          </p:cNvPicPr>
          <p:nvPr/>
        </p:nvPicPr>
        <p:blipFill>
          <a:blip r:embed="rId2"/>
          <a:stretch>
            <a:fillRect/>
          </a:stretch>
        </p:blipFill>
        <p:spPr>
          <a:xfrm>
            <a:off x="1305018" y="4243110"/>
            <a:ext cx="3743325" cy="1514475"/>
          </a:xfrm>
          <a:prstGeom prst="rect">
            <a:avLst/>
          </a:prstGeom>
        </p:spPr>
      </p:pic>
      <p:pic>
        <p:nvPicPr>
          <p:cNvPr id="11" name="Image 10">
            <a:extLst>
              <a:ext uri="{FF2B5EF4-FFF2-40B4-BE49-F238E27FC236}">
                <a16:creationId xmlns:a16="http://schemas.microsoft.com/office/drawing/2014/main" id="{9DC8B37A-631A-40F1-9C89-A46CA3B230FE}"/>
              </a:ext>
            </a:extLst>
          </p:cNvPr>
          <p:cNvPicPr>
            <a:picLocks noChangeAspect="1"/>
          </p:cNvPicPr>
          <p:nvPr/>
        </p:nvPicPr>
        <p:blipFill>
          <a:blip r:embed="rId3"/>
          <a:stretch>
            <a:fillRect/>
          </a:stretch>
        </p:blipFill>
        <p:spPr>
          <a:xfrm>
            <a:off x="5998346" y="3859403"/>
            <a:ext cx="4654858" cy="2413424"/>
          </a:xfrm>
          <a:prstGeom prst="rect">
            <a:avLst/>
          </a:prstGeom>
        </p:spPr>
      </p:pic>
    </p:spTree>
    <p:extLst>
      <p:ext uri="{BB962C8B-B14F-4D97-AF65-F5344CB8AC3E}">
        <p14:creationId xmlns:p14="http://schemas.microsoft.com/office/powerpoint/2010/main" val="23922622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1517</Words>
  <Application>Microsoft Office PowerPoint</Application>
  <PresentationFormat>Grand écran</PresentationFormat>
  <Paragraphs>128</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Calibri Light</vt:lpstr>
      <vt:lpstr>FreeSans</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brigitte collomb</dc:creator>
  <cp:lastModifiedBy>brigitte collomb</cp:lastModifiedBy>
  <cp:revision>53</cp:revision>
  <dcterms:created xsi:type="dcterms:W3CDTF">2021-10-12T20:26:03Z</dcterms:created>
  <dcterms:modified xsi:type="dcterms:W3CDTF">2021-10-15T21:25:28Z</dcterms:modified>
</cp:coreProperties>
</file>