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6E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E00EC-9063-4CBA-A675-50E009147C9E}" v="12" dt="2021-05-14T04:32:12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židarka Vivat" userId="S::bozidarka.vivat@prva-os-sg.si::9e0d0d7b-4534-409e-8208-9da8a6b402bf" providerId="AD" clId="Web-{6C6E00EC-9063-4CBA-A675-50E009147C9E}"/>
    <pc:docChg chg="modSld">
      <pc:chgData name="Božidarka Vivat" userId="S::bozidarka.vivat@prva-os-sg.si::9e0d0d7b-4534-409e-8208-9da8a6b402bf" providerId="AD" clId="Web-{6C6E00EC-9063-4CBA-A675-50E009147C9E}" dt="2021-05-14T04:32:12.581" v="4" actId="20577"/>
      <pc:docMkLst>
        <pc:docMk/>
      </pc:docMkLst>
      <pc:sldChg chg="modSp">
        <pc:chgData name="Božidarka Vivat" userId="S::bozidarka.vivat@prva-os-sg.si::9e0d0d7b-4534-409e-8208-9da8a6b402bf" providerId="AD" clId="Web-{6C6E00EC-9063-4CBA-A675-50E009147C9E}" dt="2021-05-14T04:32:12.581" v="4" actId="20577"/>
        <pc:sldMkLst>
          <pc:docMk/>
          <pc:sldMk cId="1558230973" sldId="257"/>
        </pc:sldMkLst>
        <pc:spChg chg="mod">
          <ac:chgData name="Božidarka Vivat" userId="S::bozidarka.vivat@prva-os-sg.si::9e0d0d7b-4534-409e-8208-9da8a6b402bf" providerId="AD" clId="Web-{6C6E00EC-9063-4CBA-A675-50E009147C9E}" dt="2021-05-14T04:32:12.581" v="4" actId="20577"/>
          <ac:spMkLst>
            <pc:docMk/>
            <pc:sldMk cId="1558230973" sldId="257"/>
            <ac:spMk id="2" creationId="{00000000-0000-0000-0000-000000000000}"/>
          </ac:spMkLst>
        </pc:spChg>
      </pc:sldChg>
      <pc:sldChg chg="modSp">
        <pc:chgData name="Božidarka Vivat" userId="S::bozidarka.vivat@prva-os-sg.si::9e0d0d7b-4534-409e-8208-9da8a6b402bf" providerId="AD" clId="Web-{6C6E00EC-9063-4CBA-A675-50E009147C9E}" dt="2021-05-14T04:31:28.110" v="2" actId="20577"/>
        <pc:sldMkLst>
          <pc:docMk/>
          <pc:sldMk cId="2860461150" sldId="258"/>
        </pc:sldMkLst>
        <pc:spChg chg="mod">
          <ac:chgData name="Božidarka Vivat" userId="S::bozidarka.vivat@prva-os-sg.si::9e0d0d7b-4534-409e-8208-9da8a6b402bf" providerId="AD" clId="Web-{6C6E00EC-9063-4CBA-A675-50E009147C9E}" dt="2021-05-14T04:31:28.110" v="2" actId="20577"/>
          <ac:spMkLst>
            <pc:docMk/>
            <pc:sldMk cId="2860461150" sldId="25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827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66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67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36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9450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47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6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29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19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327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63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B645437-0E32-49AB-8BD2-E8FB9E4C2C68}" type="datetimeFigureOut">
              <a:rPr lang="sl-SI" smtClean="0"/>
              <a:t>13. 10. 2021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9B4C71C-3BDF-4BD6-BB6F-9710D7A4D5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206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w-WuhiuEOQc&amp;ab_channel=BlueMarbleNation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2z5oWmrC1WwDoQurR1_z3ZsIwzltbG66/view?usp=sharing_eil&amp;ts=607d7a9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95943"/>
            <a:ext cx="9144000" cy="1869077"/>
          </a:xfrm>
        </p:spPr>
        <p:txBody>
          <a:bodyPr>
            <a:normAutofit fontScale="90000"/>
          </a:bodyPr>
          <a:lstStyle/>
          <a:p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SLOVENIA, SLOVENJ GRADEC AND OUR SCHOOL: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57093" y="5553615"/>
            <a:ext cx="4617043" cy="847185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schemeClr val="tx1"/>
                </a:solidFill>
                <a:latin typeface="+mn-lt"/>
              </a:rPr>
              <a:t>Tia Karner, Katarina Čepin </a:t>
            </a:r>
            <a:r>
              <a:rPr lang="sl-SI" sz="2000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sl-SI" sz="2000" dirty="0">
                <a:solidFill>
                  <a:schemeClr val="tx1"/>
                </a:solidFill>
                <a:latin typeface="+mn-lt"/>
              </a:rPr>
              <a:t> Lara </a:t>
            </a:r>
            <a:r>
              <a:rPr lang="sl-SI" sz="2000" dirty="0" err="1">
                <a:solidFill>
                  <a:schemeClr val="tx1"/>
                </a:solidFill>
                <a:latin typeface="+mn-lt"/>
              </a:rPr>
              <a:t>Jeznik</a:t>
            </a:r>
            <a:endParaRPr lang="sl-SI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Slika 3" descr="Slovenj Gradec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78" y="2666999"/>
            <a:ext cx="3346991" cy="224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Map europe with highlighted slovenia Royalty Free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3" y="2566759"/>
            <a:ext cx="3221150" cy="341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va OŠ Slovenj Gradec – Prva osnovna šola Slovenj Grad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64" y="2666999"/>
            <a:ext cx="3286671" cy="228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6" y="312738"/>
            <a:ext cx="7729728" cy="1411559"/>
          </a:xfrm>
        </p:spPr>
        <p:txBody>
          <a:bodyPr/>
          <a:lstStyle/>
          <a:p>
            <a:r>
              <a:rPr lang="sl-SI" dirty="0"/>
              <a:t>1. WHERE EVEN Is SLOVENIA?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31136" y="1985554"/>
            <a:ext cx="7729728" cy="37544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 err="1">
                <a:solidFill>
                  <a:srgbClr val="202122"/>
                </a:solidFill>
                <a:latin typeface="Arial" panose="020B0604020202020204" pitchFamily="34" charset="0"/>
              </a:rPr>
              <a:t>Slovenia</a:t>
            </a:r>
            <a:r>
              <a:rPr lang="sl-SI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>
                <a:solidFill>
                  <a:srgbClr val="202122"/>
                </a:solidFill>
                <a:latin typeface="Arial" panose="020B0604020202020204" pitchFamily="34" charset="0"/>
              </a:rPr>
              <a:t>is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 country located in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Central Europe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at the crossroads of main European cultural and trade routes. It is bordered by </a:t>
            </a:r>
            <a:r>
              <a:rPr lang="sl-SI" dirty="0" err="1">
                <a:solidFill>
                  <a:srgbClr val="FF0000"/>
                </a:solidFill>
                <a:latin typeface="Arial" panose="020B0604020202020204" pitchFamily="34" charset="0"/>
              </a:rPr>
              <a:t>Italy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to the west, </a:t>
            </a:r>
            <a:r>
              <a:rPr lang="sl-SI" dirty="0" err="1">
                <a:solidFill>
                  <a:srgbClr val="FF0000"/>
                </a:solidFill>
                <a:latin typeface="Arial" panose="020B0604020202020204" pitchFamily="34" charset="0"/>
              </a:rPr>
              <a:t>Austria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to the north,</a:t>
            </a:r>
            <a:r>
              <a:rPr lang="sl-SI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FF0000"/>
                </a:solidFill>
                <a:latin typeface="Arial" panose="020B0604020202020204" pitchFamily="34" charset="0"/>
              </a:rPr>
              <a:t>Hungary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to the northeast, </a:t>
            </a:r>
            <a:r>
              <a:rPr lang="sl-SI" dirty="0" err="1">
                <a:solidFill>
                  <a:srgbClr val="FF0000"/>
                </a:solidFill>
                <a:latin typeface="Arial" panose="020B0604020202020204" pitchFamily="34" charset="0"/>
              </a:rPr>
              <a:t>Croatia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to the southeast</a:t>
            </a:r>
            <a:r>
              <a:rPr lang="sl-SI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sl-SI" dirty="0"/>
          </a:p>
        </p:txBody>
      </p:sp>
      <p:sp>
        <p:nvSpPr>
          <p:cNvPr id="4" name="AutoShape 2" descr="File:Slovenia in Europe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File:Slovenia in Europe.svg - Wikimedia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Slovenia: A European Gem for Your Bucket List (Regions, Part 1) | Map of  slovenia, Slovenia, Ital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37" y="3135356"/>
            <a:ext cx="2934335" cy="294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ovenia | History, Geography, &amp; People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4" y="3579589"/>
            <a:ext cx="3513909" cy="288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2. Some </a:t>
            </a:r>
            <a:r>
              <a:rPr lang="sl-SI" dirty="0" err="1"/>
              <a:t>intEresting</a:t>
            </a:r>
            <a:r>
              <a:rPr lang="sl-SI" dirty="0"/>
              <a:t> </a:t>
            </a:r>
            <a:r>
              <a:rPr lang="sl-SI" dirty="0" err="1"/>
              <a:t>facts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slovenia</a:t>
            </a:r>
            <a:r>
              <a:rPr lang="sl-SI" dirty="0"/>
              <a:t>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14016" y="2849749"/>
            <a:ext cx="6716921" cy="3214116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>
              <a:buFont typeface="Wingdings" panose="05000000000000000000" pitchFamily="2" charset="2"/>
              <a:buChar char="q"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96835" y="2643473"/>
            <a:ext cx="60089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>
                <a:solidFill>
                  <a:srgbClr val="0070C0"/>
                </a:solidFill>
                <a:latin typeface="Oxygen"/>
              </a:rPr>
              <a:t>Everything in One Small Package</a:t>
            </a:r>
            <a:r>
              <a:rPr lang="sl-SI" dirty="0">
                <a:solidFill>
                  <a:srgbClr val="0070C0"/>
                </a:solidFill>
                <a:latin typeface="Oxygen"/>
              </a:rPr>
              <a:t> (</a:t>
            </a:r>
            <a:r>
              <a:rPr lang="en-US" dirty="0">
                <a:solidFill>
                  <a:srgbClr val="0070C0"/>
                </a:solidFill>
                <a:latin typeface="Oxygen"/>
              </a:rPr>
              <a:t>Slovenia has everything from castles and caves to villages and vineyards. Thanks to a mostly modern infrastructure, most major attractions are a short ride away by car, bus or train — two hours or less.</a:t>
            </a:r>
            <a:r>
              <a:rPr lang="sl-SI" dirty="0">
                <a:solidFill>
                  <a:srgbClr val="0070C0"/>
                </a:solidFill>
                <a:latin typeface="Oxygen"/>
              </a:rPr>
              <a:t>)</a:t>
            </a:r>
          </a:p>
          <a:p>
            <a:pPr algn="just"/>
            <a:endParaRPr lang="sl-SI" dirty="0">
              <a:solidFill>
                <a:srgbClr val="00B050"/>
              </a:solidFill>
              <a:latin typeface="Oxygen"/>
            </a:endParaRPr>
          </a:p>
          <a:p>
            <a:pPr algn="just"/>
            <a:r>
              <a:rPr lang="sl-SI" dirty="0">
                <a:solidFill>
                  <a:srgbClr val="00B050"/>
                </a:solidFill>
                <a:latin typeface="Oxygen"/>
              </a:rPr>
              <a:t>2. </a:t>
            </a:r>
            <a:r>
              <a:rPr lang="en-US" dirty="0">
                <a:solidFill>
                  <a:srgbClr val="00B050"/>
                </a:solidFill>
                <a:latin typeface="Oxygen"/>
              </a:rPr>
              <a:t>It’s Healthy, Safe and Green</a:t>
            </a:r>
            <a:r>
              <a:rPr lang="sl-SI" dirty="0">
                <a:solidFill>
                  <a:srgbClr val="00B050"/>
                </a:solidFill>
                <a:latin typeface="Oxygen"/>
              </a:rPr>
              <a:t>! </a:t>
            </a:r>
            <a:r>
              <a:rPr lang="sl-SI" dirty="0" err="1">
                <a:solidFill>
                  <a:srgbClr val="00B050"/>
                </a:solidFill>
                <a:latin typeface="Oxygen"/>
              </a:rPr>
              <a:t>Slovenia</a:t>
            </a:r>
            <a:r>
              <a:rPr lang="sl-SI" dirty="0">
                <a:solidFill>
                  <a:srgbClr val="00B050"/>
                </a:solidFill>
                <a:latin typeface="Oxygen"/>
              </a:rPr>
              <a:t> is </a:t>
            </a:r>
            <a:r>
              <a:rPr lang="sl-SI" dirty="0" err="1">
                <a:solidFill>
                  <a:srgbClr val="00B050"/>
                </a:solidFill>
                <a:latin typeface="Oxygen"/>
              </a:rPr>
              <a:t>actually</a:t>
            </a:r>
            <a:r>
              <a:rPr lang="sl-SI" dirty="0">
                <a:solidFill>
                  <a:srgbClr val="00B050"/>
                </a:solidFill>
                <a:latin typeface="Oxygen"/>
              </a:rPr>
              <a:t> on list </a:t>
            </a:r>
            <a:r>
              <a:rPr lang="sl-SI" dirty="0" err="1">
                <a:solidFill>
                  <a:srgbClr val="00B050"/>
                </a:solidFill>
                <a:latin typeface="Oxygen"/>
              </a:rPr>
              <a:t>called</a:t>
            </a:r>
            <a:r>
              <a:rPr lang="sl-SI" dirty="0">
                <a:solidFill>
                  <a:srgbClr val="00B050"/>
                </a:solidFill>
                <a:latin typeface="Oxygen"/>
              </a:rPr>
              <a:t> top 10 </a:t>
            </a:r>
            <a:r>
              <a:rPr lang="sl-SI" dirty="0" err="1">
                <a:solidFill>
                  <a:srgbClr val="00B050"/>
                </a:solidFill>
                <a:latin typeface="Oxygen"/>
              </a:rPr>
              <a:t>safe</a:t>
            </a:r>
            <a:r>
              <a:rPr lang="sl-SI" dirty="0">
                <a:solidFill>
                  <a:srgbClr val="00B050"/>
                </a:solidFill>
                <a:latin typeface="Oxygen"/>
              </a:rPr>
              <a:t> </a:t>
            </a:r>
            <a:r>
              <a:rPr lang="sl-SI" dirty="0" err="1">
                <a:solidFill>
                  <a:srgbClr val="00B050"/>
                </a:solidFill>
                <a:latin typeface="Oxygen"/>
              </a:rPr>
              <a:t>countries</a:t>
            </a:r>
            <a:r>
              <a:rPr lang="sl-SI" dirty="0">
                <a:solidFill>
                  <a:srgbClr val="00B050"/>
                </a:solidFill>
                <a:latin typeface="Oxygen"/>
              </a:rPr>
              <a:t> </a:t>
            </a:r>
            <a:r>
              <a:rPr lang="sl-SI" dirty="0" err="1">
                <a:solidFill>
                  <a:srgbClr val="00B050"/>
                </a:solidFill>
                <a:latin typeface="Oxygen"/>
              </a:rPr>
              <a:t>for</a:t>
            </a:r>
            <a:r>
              <a:rPr lang="sl-SI" dirty="0">
                <a:solidFill>
                  <a:srgbClr val="00B050"/>
                </a:solidFill>
                <a:latin typeface="Oxygen"/>
              </a:rPr>
              <a:t> </a:t>
            </a:r>
            <a:r>
              <a:rPr lang="sl-SI" dirty="0" err="1">
                <a:solidFill>
                  <a:srgbClr val="00B050"/>
                </a:solidFill>
                <a:latin typeface="Oxygen"/>
              </a:rPr>
              <a:t>travells</a:t>
            </a:r>
            <a:r>
              <a:rPr lang="sl-SI" dirty="0">
                <a:solidFill>
                  <a:srgbClr val="00B050"/>
                </a:solidFill>
                <a:latin typeface="Oxygen"/>
              </a:rPr>
              <a:t>.</a:t>
            </a:r>
            <a:endParaRPr lang="en-US" dirty="0">
              <a:solidFill>
                <a:srgbClr val="00B050"/>
              </a:solidFill>
              <a:latin typeface="Oxygen"/>
            </a:endParaRPr>
          </a:p>
          <a:p>
            <a:pPr algn="just"/>
            <a:endParaRPr lang="sl-SI" dirty="0">
              <a:latin typeface="Oxygen"/>
            </a:endParaRPr>
          </a:p>
          <a:p>
            <a:pPr algn="just"/>
            <a:r>
              <a:rPr lang="sl-SI" dirty="0">
                <a:solidFill>
                  <a:srgbClr val="FFC000"/>
                </a:solidFill>
                <a:latin typeface="Oxygen"/>
              </a:rPr>
              <a:t>3. </a:t>
            </a:r>
            <a:r>
              <a:rPr lang="en-US" dirty="0">
                <a:solidFill>
                  <a:srgbClr val="FFC000"/>
                </a:solidFill>
                <a:latin typeface="Oxygen"/>
              </a:rPr>
              <a:t>With its central location, Slovenia blends the best of</a:t>
            </a:r>
            <a:r>
              <a:rPr lang="sl-SI" dirty="0">
                <a:solidFill>
                  <a:srgbClr val="FFC000"/>
                </a:solidFill>
                <a:latin typeface="Oxygen"/>
              </a:rPr>
              <a:t>   </a:t>
            </a:r>
            <a:r>
              <a:rPr lang="en-US" dirty="0">
                <a:solidFill>
                  <a:srgbClr val="FFC000"/>
                </a:solidFill>
                <a:latin typeface="Oxygen"/>
              </a:rPr>
              <a:t>Western and Eastern Europe: Italian-influenced food and art, Germanic efficiency and Slavic pride.</a:t>
            </a:r>
            <a:r>
              <a:rPr lang="sl-SI" dirty="0">
                <a:solidFill>
                  <a:srgbClr val="FFC000"/>
                </a:solidFill>
              </a:rPr>
              <a:t/>
            </a:r>
            <a:br>
              <a:rPr lang="sl-SI" dirty="0">
                <a:solidFill>
                  <a:srgbClr val="FFC000"/>
                </a:solidFill>
              </a:rPr>
            </a:br>
            <a:endParaRPr lang="en-US" b="0" i="0" dirty="0">
              <a:solidFill>
                <a:srgbClr val="FFC000"/>
              </a:solidFill>
              <a:effectLst/>
              <a:latin typeface="Oxygen"/>
            </a:endParaRPr>
          </a:p>
        </p:txBody>
      </p:sp>
      <p:pic>
        <p:nvPicPr>
          <p:cNvPr id="2052" name="Picture 4" descr="Lake Bled and Ljubljana Full-Day Tour from Koper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20" y="3061454"/>
            <a:ext cx="4186059" cy="279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rce 4"/>
          <p:cNvSpPr/>
          <p:nvPr/>
        </p:nvSpPr>
        <p:spPr>
          <a:xfrm rot="1198564">
            <a:off x="10921748" y="796859"/>
            <a:ext cx="679268" cy="66620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82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H="1">
            <a:off x="307975" y="890110"/>
            <a:ext cx="3732802" cy="1776549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C000"/>
                </a:solidFill>
              </a:rPr>
              <a:t>3. </a:t>
            </a:r>
            <a:r>
              <a:rPr lang="sl-SI" dirty="0" err="1">
                <a:solidFill>
                  <a:srgbClr val="FFC000"/>
                </a:solidFill>
              </a:rPr>
              <a:t>This</a:t>
            </a:r>
            <a:r>
              <a:rPr lang="sl-SI" dirty="0">
                <a:solidFill>
                  <a:srgbClr val="FFC000"/>
                </a:solidFill>
              </a:rPr>
              <a:t> is </a:t>
            </a:r>
            <a:r>
              <a:rPr lang="sl-SI" dirty="0" err="1">
                <a:solidFill>
                  <a:srgbClr val="FFC000"/>
                </a:solidFill>
              </a:rPr>
              <a:t>our</a:t>
            </a:r>
            <a:r>
              <a:rPr lang="sl-SI" dirty="0">
                <a:solidFill>
                  <a:srgbClr val="FFC000"/>
                </a:solidFill>
              </a:rPr>
              <a:t> </a:t>
            </a:r>
            <a:r>
              <a:rPr lang="sl-SI" dirty="0" err="1">
                <a:solidFill>
                  <a:srgbClr val="FFC000"/>
                </a:solidFill>
              </a:rPr>
              <a:t>flag</a:t>
            </a:r>
            <a:r>
              <a:rPr lang="sl-SI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0344" y="3670664"/>
            <a:ext cx="9692639" cy="2769326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sz="2800" dirty="0">
                <a:solidFill>
                  <a:srgbClr val="D566E8"/>
                </a:solidFill>
              </a:rPr>
              <a:t>CLICK HERE AND LISTEN TO NATIONAL  ANTHEM OF SLOVENIA:  </a:t>
            </a:r>
            <a:r>
              <a:rPr lang="sl-SI" sz="2800" dirty="0">
                <a:hlinkClick r:id="rId2"/>
              </a:rPr>
              <a:t>https://www.youtube.com/watch?v=w-WuhiuEOQc&amp;ab_channel=BlueMarbleNations</a:t>
            </a:r>
            <a:endParaRPr lang="sl-SI" sz="2800" dirty="0"/>
          </a:p>
          <a:p>
            <a:pPr algn="ctr"/>
            <a:endParaRPr lang="sl-SI" sz="2800" dirty="0"/>
          </a:p>
          <a:p>
            <a:pPr algn="ctr"/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text</a:t>
            </a:r>
            <a:r>
              <a:rPr lang="sl-SI" sz="2400" dirty="0"/>
              <a:t> </a:t>
            </a:r>
            <a:r>
              <a:rPr lang="sl-SI" sz="2400" dirty="0" err="1"/>
              <a:t>was</a:t>
            </a:r>
            <a:r>
              <a:rPr lang="sl-SI" sz="2400" dirty="0"/>
              <a:t> </a:t>
            </a:r>
            <a:r>
              <a:rPr lang="sl-SI" sz="2400" dirty="0" err="1"/>
              <a:t>written</a:t>
            </a:r>
            <a:r>
              <a:rPr lang="sl-SI" sz="2400" dirty="0"/>
              <a:t> </a:t>
            </a:r>
            <a:r>
              <a:rPr lang="sl-SI" sz="2400" dirty="0" err="1"/>
              <a:t>by</a:t>
            </a:r>
            <a:r>
              <a:rPr lang="sl-SI" sz="2400" dirty="0"/>
              <a:t> poet France Prešeren</a:t>
            </a:r>
          </a:p>
          <a:p>
            <a:pPr algn="ctr"/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melody</a:t>
            </a:r>
            <a:r>
              <a:rPr lang="sl-SI" sz="2400" dirty="0"/>
              <a:t> </a:t>
            </a:r>
            <a:r>
              <a:rPr lang="sl-SI" sz="2400" dirty="0" err="1"/>
              <a:t>was</a:t>
            </a:r>
            <a:r>
              <a:rPr lang="sl-SI" sz="2400" dirty="0"/>
              <a:t> </a:t>
            </a:r>
            <a:r>
              <a:rPr lang="sl-SI" sz="2400" dirty="0" err="1"/>
              <a:t>written</a:t>
            </a:r>
            <a:r>
              <a:rPr lang="sl-SI" sz="2400" dirty="0"/>
              <a:t> </a:t>
            </a:r>
            <a:r>
              <a:rPr lang="sl-SI" sz="2400" dirty="0" err="1"/>
              <a:t>by</a:t>
            </a:r>
            <a:r>
              <a:rPr lang="sl-SI" sz="2400" dirty="0"/>
              <a:t> </a:t>
            </a:r>
            <a:r>
              <a:rPr lang="sl-SI" sz="2400" dirty="0" err="1"/>
              <a:t>composer</a:t>
            </a:r>
            <a:r>
              <a:rPr lang="sl-SI" sz="2400" dirty="0"/>
              <a:t> Stanko Premrl</a:t>
            </a:r>
          </a:p>
        </p:txBody>
      </p:sp>
      <p:sp>
        <p:nvSpPr>
          <p:cNvPr id="4" name="AutoShape 2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0" name="Picture 4" descr="Flag of Sloveni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63" y="740258"/>
            <a:ext cx="4674164" cy="23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esna puščica 4"/>
          <p:cNvSpPr/>
          <p:nvPr/>
        </p:nvSpPr>
        <p:spPr>
          <a:xfrm>
            <a:off x="4531835" y="1449650"/>
            <a:ext cx="1593669" cy="6574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13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9696" y="730257"/>
            <a:ext cx="7729728" cy="1188720"/>
          </a:xfrm>
        </p:spPr>
        <p:txBody>
          <a:bodyPr/>
          <a:lstStyle/>
          <a:p>
            <a:r>
              <a:rPr lang="sl-SI" dirty="0"/>
              <a:t>4. WE LIVE IN SLOVENJ GRADEC!</a:t>
            </a:r>
          </a:p>
        </p:txBody>
      </p:sp>
      <p:sp>
        <p:nvSpPr>
          <p:cNvPr id="4" name="AutoShape 2" descr="Slovenj Grad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2231136" y="2508070"/>
            <a:ext cx="7729728" cy="32319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B050"/>
                </a:solidFill>
              </a:rPr>
              <a:t>Slovenj Gradec is </a:t>
            </a:r>
            <a:r>
              <a:rPr lang="sl-SI" dirty="0">
                <a:solidFill>
                  <a:srgbClr val="00B050"/>
                </a:solidFill>
                <a:latin typeface="OpenSans"/>
              </a:rPr>
              <a:t>t</a:t>
            </a:r>
            <a:r>
              <a:rPr lang="en-US" dirty="0">
                <a:solidFill>
                  <a:srgbClr val="00B050"/>
                </a:solidFill>
                <a:latin typeface="OpenSans"/>
              </a:rPr>
              <a:t>he town developed between Mount </a:t>
            </a:r>
            <a:r>
              <a:rPr lang="en-US" dirty="0" err="1">
                <a:solidFill>
                  <a:srgbClr val="00B050"/>
                </a:solidFill>
                <a:latin typeface="OpenSans"/>
              </a:rPr>
              <a:t>Uršlja</a:t>
            </a:r>
            <a:r>
              <a:rPr lang="en-US" dirty="0">
                <a:solidFill>
                  <a:srgbClr val="00B05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OpenSans"/>
              </a:rPr>
              <a:t>gora</a:t>
            </a:r>
            <a:r>
              <a:rPr lang="en-US" dirty="0">
                <a:solidFill>
                  <a:srgbClr val="00B050"/>
                </a:solidFill>
                <a:latin typeface="OpenSans"/>
              </a:rPr>
              <a:t> and the western </a:t>
            </a:r>
            <a:r>
              <a:rPr lang="en-US" dirty="0" err="1">
                <a:solidFill>
                  <a:srgbClr val="00B050"/>
                </a:solidFill>
                <a:latin typeface="OpenSans"/>
              </a:rPr>
              <a:t>Pohorje</a:t>
            </a:r>
            <a:r>
              <a:rPr lang="en-US" dirty="0">
                <a:solidFill>
                  <a:srgbClr val="00B050"/>
                </a:solidFill>
                <a:latin typeface="OpenSans"/>
              </a:rPr>
              <a:t> mountain range at the confluence of the rivers </a:t>
            </a:r>
            <a:r>
              <a:rPr lang="en-US" dirty="0" err="1">
                <a:solidFill>
                  <a:srgbClr val="00B050"/>
                </a:solidFill>
                <a:latin typeface="OpenSans"/>
              </a:rPr>
              <a:t>Mislinja</a:t>
            </a:r>
            <a:r>
              <a:rPr lang="en-US" dirty="0">
                <a:solidFill>
                  <a:srgbClr val="00B050"/>
                </a:solidFill>
                <a:latin typeface="OpenSans"/>
              </a:rPr>
              <a:t> and </a:t>
            </a:r>
            <a:r>
              <a:rPr lang="en-US" dirty="0" err="1">
                <a:solidFill>
                  <a:srgbClr val="00B050"/>
                </a:solidFill>
                <a:latin typeface="OpenSans"/>
              </a:rPr>
              <a:t>Suhodolnica</a:t>
            </a:r>
            <a:r>
              <a:rPr lang="sl-SI" dirty="0">
                <a:solidFill>
                  <a:srgbClr val="00B050"/>
                </a:solidFill>
                <a:latin typeface="OpenSans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00B050"/>
                </a:solidFill>
                <a:latin typeface="OpenSans"/>
              </a:rPr>
              <a:t>In Slovenj Gradec </a:t>
            </a:r>
            <a:r>
              <a:rPr lang="sl-SI" dirty="0" err="1">
                <a:solidFill>
                  <a:srgbClr val="00B050"/>
                </a:solidFill>
                <a:latin typeface="OpenSans"/>
              </a:rPr>
              <a:t>we</a:t>
            </a:r>
            <a:r>
              <a:rPr lang="sl-SI" dirty="0">
                <a:solidFill>
                  <a:srgbClr val="00B050"/>
                </a:solidFill>
                <a:latin typeface="OpenSans"/>
              </a:rPr>
              <a:t> </a:t>
            </a:r>
            <a:r>
              <a:rPr lang="sl-SI" dirty="0" err="1">
                <a:solidFill>
                  <a:srgbClr val="00B050"/>
                </a:solidFill>
                <a:latin typeface="OpenSans"/>
              </a:rPr>
              <a:t>have</a:t>
            </a:r>
            <a:r>
              <a:rPr lang="sl-SI" dirty="0">
                <a:solidFill>
                  <a:srgbClr val="00B050"/>
                </a:solidFill>
                <a:latin typeface="OpenSans"/>
              </a:rPr>
              <a:t> 3 </a:t>
            </a:r>
            <a:r>
              <a:rPr lang="sl-SI" dirty="0" err="1">
                <a:solidFill>
                  <a:srgbClr val="00B050"/>
                </a:solidFill>
                <a:latin typeface="OpenSans"/>
              </a:rPr>
              <a:t>primary</a:t>
            </a:r>
            <a:r>
              <a:rPr lang="sl-SI" dirty="0">
                <a:solidFill>
                  <a:srgbClr val="00B050"/>
                </a:solidFill>
                <a:latin typeface="OpenSans"/>
              </a:rPr>
              <a:t> </a:t>
            </a:r>
            <a:r>
              <a:rPr lang="sl-SI" dirty="0" err="1">
                <a:solidFill>
                  <a:srgbClr val="00B050"/>
                </a:solidFill>
                <a:latin typeface="OpenSans"/>
              </a:rPr>
              <a:t>schools</a:t>
            </a:r>
            <a:r>
              <a:rPr lang="sl-SI" dirty="0">
                <a:solidFill>
                  <a:srgbClr val="00B050"/>
                </a:solidFill>
                <a:latin typeface="OpenSans"/>
              </a:rPr>
              <a:t> (</a:t>
            </a:r>
            <a:r>
              <a:rPr lang="sl-SI" dirty="0" err="1">
                <a:solidFill>
                  <a:srgbClr val="00B050"/>
                </a:solidFill>
                <a:latin typeface="OpenSans"/>
              </a:rPr>
              <a:t>from</a:t>
            </a:r>
            <a:r>
              <a:rPr lang="sl-SI" dirty="0">
                <a:solidFill>
                  <a:srgbClr val="00B050"/>
                </a:solidFill>
                <a:latin typeface="OpenSans"/>
              </a:rPr>
              <a:t> grade 1 to 9). </a:t>
            </a:r>
          </a:p>
          <a:p>
            <a:pPr>
              <a:buFont typeface="Wingdings" panose="05000000000000000000" pitchFamily="2" charset="2"/>
              <a:buChar char="v"/>
            </a:pP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3084" name="Picture 12" descr="About the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00" y="4353198"/>
            <a:ext cx="838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332411" y="5512526"/>
            <a:ext cx="4638840" cy="22750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31136" y="822960"/>
            <a:ext cx="7729728" cy="49170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333333"/>
                </a:solidFill>
                <a:latin typeface="OpenSans"/>
              </a:rPr>
              <a:t>I</a:t>
            </a:r>
            <a:r>
              <a:rPr lang="en-US" dirty="0">
                <a:solidFill>
                  <a:srgbClr val="333333"/>
                </a:solidFill>
                <a:latin typeface="OpenSans"/>
              </a:rPr>
              <a:t>n 1989 the town was given the honorary title of Peace Messenger City</a:t>
            </a:r>
            <a:r>
              <a:rPr lang="sl-SI" dirty="0">
                <a:solidFill>
                  <a:srgbClr val="333333"/>
                </a:solidFill>
                <a:latin typeface="OpenSans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OpenSans"/>
              </a:rPr>
              <a:t>Of special interest are the former City Hall housing the </a:t>
            </a:r>
            <a:r>
              <a:rPr lang="en-US" dirty="0" err="1">
                <a:solidFill>
                  <a:srgbClr val="333333"/>
                </a:solidFill>
                <a:latin typeface="OpenSans"/>
              </a:rPr>
              <a:t>Koroška</a:t>
            </a:r>
            <a:r>
              <a:rPr lang="en-US" dirty="0">
                <a:solidFill>
                  <a:srgbClr val="333333"/>
                </a:solidFill>
                <a:latin typeface="OpenSans"/>
              </a:rPr>
              <a:t> Art Gallery and the </a:t>
            </a:r>
            <a:r>
              <a:rPr lang="en-US" dirty="0" err="1">
                <a:solidFill>
                  <a:srgbClr val="333333"/>
                </a:solidFill>
                <a:latin typeface="OpenSans"/>
              </a:rPr>
              <a:t>Koroška</a:t>
            </a:r>
            <a:r>
              <a:rPr lang="en-US" dirty="0">
                <a:solidFill>
                  <a:srgbClr val="333333"/>
                </a:solidFill>
                <a:latin typeface="OpenSans"/>
              </a:rPr>
              <a:t> Regional Museum, the Church of </a:t>
            </a:r>
            <a:r>
              <a:rPr lang="en-US" dirty="0" err="1">
                <a:solidFill>
                  <a:srgbClr val="333333"/>
                </a:solidFill>
                <a:latin typeface="OpenSans"/>
              </a:rPr>
              <a:t>Sv</a:t>
            </a:r>
            <a:r>
              <a:rPr lang="en-US" dirty="0">
                <a:solidFill>
                  <a:srgbClr val="333333"/>
                </a:solidFill>
                <a:latin typeface="OpenSans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OpenSans"/>
              </a:rPr>
              <a:t>Elizabeta</a:t>
            </a:r>
            <a:r>
              <a:rPr lang="en-US" dirty="0">
                <a:solidFill>
                  <a:srgbClr val="333333"/>
                </a:solidFill>
                <a:latin typeface="OpenSans"/>
              </a:rPr>
              <a:t> from 1251, the birth house of the composer Hugo Wolf, </a:t>
            </a:r>
            <a:r>
              <a:rPr lang="en-US" dirty="0" err="1">
                <a:solidFill>
                  <a:srgbClr val="333333"/>
                </a:solidFill>
                <a:latin typeface="OpenSans"/>
              </a:rPr>
              <a:t>Rotenturn</a:t>
            </a:r>
            <a:r>
              <a:rPr lang="en-US" dirty="0">
                <a:solidFill>
                  <a:srgbClr val="333333"/>
                </a:solidFill>
                <a:latin typeface="OpenSans"/>
              </a:rPr>
              <a:t> Manor, the </a:t>
            </a:r>
            <a:r>
              <a:rPr lang="en-US" dirty="0" err="1">
                <a:solidFill>
                  <a:srgbClr val="333333"/>
                </a:solidFill>
                <a:latin typeface="OpenSans"/>
              </a:rPr>
              <a:t>Soklič</a:t>
            </a:r>
            <a:r>
              <a:rPr lang="en-US" dirty="0">
                <a:solidFill>
                  <a:srgbClr val="333333"/>
                </a:solidFill>
                <a:latin typeface="OpenSans"/>
              </a:rPr>
              <a:t> Museum, and the Church of </a:t>
            </a:r>
            <a:r>
              <a:rPr lang="en-US" dirty="0" err="1">
                <a:solidFill>
                  <a:srgbClr val="333333"/>
                </a:solidFill>
                <a:latin typeface="OpenSans"/>
              </a:rPr>
              <a:t>Sv</a:t>
            </a:r>
            <a:r>
              <a:rPr lang="en-US" dirty="0">
                <a:solidFill>
                  <a:srgbClr val="333333"/>
                </a:solidFill>
                <a:latin typeface="OpenSans"/>
              </a:rPr>
              <a:t>. Duh.</a:t>
            </a:r>
            <a:endParaRPr lang="sl-SI" dirty="0"/>
          </a:p>
        </p:txBody>
      </p:sp>
      <p:pic>
        <p:nvPicPr>
          <p:cNvPr id="1026" name="Picture 2" descr="Besondere Merkmale der sta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32" y="2734727"/>
            <a:ext cx="4207419" cy="300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ovenj Gradec to Host Fellow Peace Messenger 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0" y="3281493"/>
            <a:ext cx="6230221" cy="267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205" y="697629"/>
            <a:ext cx="7106195" cy="1284406"/>
          </a:xfrm>
        </p:spPr>
        <p:txBody>
          <a:bodyPr>
            <a:normAutofit fontScale="90000"/>
          </a:bodyPr>
          <a:lstStyle/>
          <a:p>
            <a:r>
              <a:rPr lang="sl-SI" dirty="0"/>
              <a:t>5. OUR SCHOOL:</a:t>
            </a:r>
            <a:br>
              <a:rPr lang="sl-SI" dirty="0"/>
            </a:br>
            <a:r>
              <a:rPr lang="sl-SI" dirty="0"/>
              <a:t>PRVA OSNOVNA ŠOLA SLOVENJ GRADEC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138" y="2592472"/>
            <a:ext cx="6374673" cy="3586259"/>
          </a:xfrm>
        </p:spPr>
        <p:txBody>
          <a:bodyPr>
            <a:normAutofit/>
          </a:bodyPr>
          <a:lstStyle/>
          <a:p>
            <a:r>
              <a:rPr lang="sl-SI" dirty="0" err="1"/>
              <a:t>We</a:t>
            </a:r>
            <a:r>
              <a:rPr lang="sl-SI" dirty="0"/>
              <a:t> are in 8. </a:t>
            </a:r>
            <a:r>
              <a:rPr lang="sl-SI" dirty="0" err="1"/>
              <a:t>class</a:t>
            </a:r>
            <a:r>
              <a:rPr lang="sl-SI" dirty="0"/>
              <a:t> in </a:t>
            </a:r>
            <a:r>
              <a:rPr lang="sl-SI" dirty="0" err="1"/>
              <a:t>primary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Slovenj Gradec. (</a:t>
            </a:r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9. </a:t>
            </a:r>
            <a:r>
              <a:rPr lang="sl-SI" dirty="0" err="1"/>
              <a:t>grades</a:t>
            </a:r>
            <a:r>
              <a:rPr lang="sl-SI" dirty="0"/>
              <a:t>)</a:t>
            </a:r>
          </a:p>
          <a:p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around</a:t>
            </a:r>
            <a:r>
              <a:rPr lang="sl-SI" dirty="0"/>
              <a:t> 50 </a:t>
            </a:r>
            <a:r>
              <a:rPr lang="sl-SI" dirty="0" err="1"/>
              <a:t>teachers</a:t>
            </a:r>
            <a:r>
              <a:rPr lang="sl-SI" dirty="0"/>
              <a:t> </a:t>
            </a:r>
          </a:p>
          <a:p>
            <a:r>
              <a:rPr lang="sl-SI" dirty="0"/>
              <a:t>It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build</a:t>
            </a:r>
            <a:r>
              <a:rPr lang="sl-SI" dirty="0"/>
              <a:t> in 1667</a:t>
            </a:r>
          </a:p>
          <a:p>
            <a:r>
              <a:rPr lang="sl-SI" dirty="0" err="1"/>
              <a:t>From</a:t>
            </a:r>
            <a:r>
              <a:rPr lang="sl-SI" dirty="0"/>
              <a:t> 1667 to 1992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called</a:t>
            </a:r>
            <a:r>
              <a:rPr lang="sl-SI" dirty="0"/>
              <a:t> Osnovna šola Franja Vrunča Slovenj Gradec</a:t>
            </a:r>
          </a:p>
          <a:p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headmistress</a:t>
            </a:r>
            <a:r>
              <a:rPr lang="sl-SI" dirty="0"/>
              <a:t> is Lidija Konečnik Mravljak</a:t>
            </a:r>
          </a:p>
          <a:p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boasts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many</a:t>
            </a:r>
            <a:r>
              <a:rPr lang="sl-SI" dirty="0"/>
              <a:t> </a:t>
            </a:r>
            <a:r>
              <a:rPr lang="sl-SI" dirty="0" err="1"/>
              <a:t>awards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different</a:t>
            </a:r>
            <a:r>
              <a:rPr lang="sl-SI" dirty="0"/>
              <a:t> </a:t>
            </a:r>
            <a:r>
              <a:rPr lang="sl-SI" dirty="0" err="1"/>
              <a:t>competitions</a:t>
            </a:r>
            <a:endParaRPr lang="sl-SI" dirty="0"/>
          </a:p>
          <a:p>
            <a:endParaRPr lang="sl-SI" dirty="0"/>
          </a:p>
        </p:txBody>
      </p:sp>
      <p:pic>
        <p:nvPicPr>
          <p:cNvPr id="2050" name="Picture 2" descr="Prva OŠ Slovenj Gradec – Prva osnovna šola Slovenj Grad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60" y="2971296"/>
            <a:ext cx="4745752" cy="329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S STEM | Prva OŠ Slovenj Grad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87" y="576545"/>
            <a:ext cx="2015926" cy="2015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 </a:t>
            </a:r>
            <a:r>
              <a:rPr lang="sl-SI" dirty="0" err="1"/>
              <a:t>Here</a:t>
            </a:r>
            <a:r>
              <a:rPr lang="sl-SI" dirty="0"/>
              <a:t> is a </a:t>
            </a:r>
            <a:r>
              <a:rPr lang="sl-SI" dirty="0" err="1"/>
              <a:t>short</a:t>
            </a:r>
            <a:r>
              <a:rPr lang="sl-SI" dirty="0"/>
              <a:t> video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filmed</a:t>
            </a:r>
            <a:r>
              <a:rPr lang="sl-SI" dirty="0"/>
              <a:t>: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31136" y="2690295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sl-SI" dirty="0">
                <a:solidFill>
                  <a:srgbClr val="3367D6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20210418_1080p.mp4</a:t>
            </a:r>
            <a:r>
              <a:rPr lang="sl-SI" dirty="0">
                <a:solidFill>
                  <a:srgbClr val="3367D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</a:p>
          <a:p>
            <a:pPr marL="0" indent="0">
              <a:buNone/>
            </a:pPr>
            <a:endParaRPr lang="sl-SI" dirty="0">
              <a:solidFill>
                <a:srgbClr val="3367D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9BAFB5"/>
              </a:buClr>
              <a:buNone/>
            </a:pPr>
            <a:endParaRPr lang="sl-SI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9BAFB5"/>
              </a:buClr>
              <a:buNone/>
            </a:pPr>
            <a:endParaRPr lang="sl-SI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9BAFB5"/>
              </a:buClr>
              <a:buNone/>
            </a:pPr>
            <a:r>
              <a:rPr lang="sl-SI" sz="3200" dirty="0">
                <a:solidFill>
                  <a:srgbClr val="D566E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CLICK HERE:</a:t>
            </a:r>
          </a:p>
          <a:p>
            <a:pPr marL="0" indent="0">
              <a:buNone/>
            </a:pPr>
            <a:endParaRPr lang="sl-SI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>
              <a:solidFill>
                <a:srgbClr val="3367D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sl-SI" dirty="0">
              <a:solidFill>
                <a:srgbClr val="3367D6"/>
              </a:solidFill>
              <a:latin typeface="Arial" panose="020B0604020202020204" pitchFamily="34" charset="0"/>
            </a:endParaRPr>
          </a:p>
          <a:p>
            <a:endParaRPr lang="sl-SI" dirty="0">
              <a:solidFill>
                <a:srgbClr val="3367D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rgbClr val="3367D6"/>
              </a:solidFill>
              <a:latin typeface="Arial" panose="020B0604020202020204" pitchFamily="34" charset="0"/>
            </a:endParaRPr>
          </a:p>
        </p:txBody>
      </p:sp>
      <p:sp>
        <p:nvSpPr>
          <p:cNvPr id="4" name="Desna puščica 3"/>
          <p:cNvSpPr/>
          <p:nvPr/>
        </p:nvSpPr>
        <p:spPr>
          <a:xfrm rot="14038677">
            <a:off x="4184148" y="3605845"/>
            <a:ext cx="1494512" cy="80082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6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395</TotalTime>
  <Words>314</Words>
  <Application>Microsoft Office PowerPoint</Application>
  <PresentationFormat>Širokozaslonsko</PresentationFormat>
  <Paragraphs>37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Gill Sans MT</vt:lpstr>
      <vt:lpstr>OpenSans</vt:lpstr>
      <vt:lpstr>Oxygen</vt:lpstr>
      <vt:lpstr>Times New Roman</vt:lpstr>
      <vt:lpstr>Wingdings</vt:lpstr>
      <vt:lpstr>Parcel</vt:lpstr>
      <vt:lpstr>SLOVENIA, SLOVENJ GRADEC AND OUR SCHOOL:</vt:lpstr>
      <vt:lpstr>1. WHERE EVEN Is SLOVENIA?</vt:lpstr>
      <vt:lpstr>2. Some intEresting facts about slovenia:</vt:lpstr>
      <vt:lpstr>3. This is our flag:</vt:lpstr>
      <vt:lpstr>4. WE LIVE IN SLOVENJ GRADEC!</vt:lpstr>
      <vt:lpstr>PowerPointova predstavitev</vt:lpstr>
      <vt:lpstr>5. OUR SCHOOL: PRVA OSNOVNA ŠOLA SLOVENJ GRADEC</vt:lpstr>
      <vt:lpstr>6. Here is a short video we filmed: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SLOVENJ GRADEC, SLOVENIA AND OUR SCHOOL</dc:title>
  <dc:creator>Tia Karner</dc:creator>
  <cp:lastModifiedBy>Božidarka V</cp:lastModifiedBy>
  <cp:revision>52</cp:revision>
  <dcterms:created xsi:type="dcterms:W3CDTF">2021-04-07T10:30:05Z</dcterms:created>
  <dcterms:modified xsi:type="dcterms:W3CDTF">2021-10-13T09:26:17Z</dcterms:modified>
</cp:coreProperties>
</file>