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2" r:id="rId4"/>
    <p:sldId id="263" r:id="rId5"/>
    <p:sldId id="264" r:id="rId6"/>
    <p:sldId id="259" r:id="rId7"/>
    <p:sldId id="260" r:id="rId8"/>
    <p:sldId id="258" r:id="rId9"/>
    <p:sldId id="261"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18E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339" autoAdjust="0"/>
  </p:normalViewPr>
  <p:slideViewPr>
    <p:cSldViewPr snapToGrid="0">
      <p:cViewPr varScale="1">
        <p:scale>
          <a:sx n="97" d="100"/>
          <a:sy n="97" d="100"/>
        </p:scale>
        <p:origin x="11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B1B37-F77F-48AF-8AAB-3EB262B0EFC5}" type="datetimeFigureOut">
              <a:rPr lang="en-GB" smtClean="0"/>
              <a:t>11/05/2019</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BDA73-9A5A-4DA8-9E3A-5EA0C9C72DCD}" type="slidenum">
              <a:rPr lang="en-GB" smtClean="0"/>
              <a:t>‹N›</a:t>
            </a:fld>
            <a:endParaRPr lang="en-GB"/>
          </a:p>
        </p:txBody>
      </p:sp>
    </p:spTree>
    <p:extLst>
      <p:ext uri="{BB962C8B-B14F-4D97-AF65-F5344CB8AC3E}">
        <p14:creationId xmlns:p14="http://schemas.microsoft.com/office/powerpoint/2010/main" val="104502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77BDA73-9A5A-4DA8-9E3A-5EA0C9C72DCD}" type="slidenum">
              <a:rPr lang="en-GB" smtClean="0"/>
              <a:t>1</a:t>
            </a:fld>
            <a:endParaRPr lang="en-GB"/>
          </a:p>
        </p:txBody>
      </p:sp>
    </p:spTree>
    <p:extLst>
      <p:ext uri="{BB962C8B-B14F-4D97-AF65-F5344CB8AC3E}">
        <p14:creationId xmlns:p14="http://schemas.microsoft.com/office/powerpoint/2010/main" val="94847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2</a:t>
            </a:fld>
            <a:endParaRPr lang="en-GB"/>
          </a:p>
        </p:txBody>
      </p:sp>
    </p:spTree>
    <p:extLst>
      <p:ext uri="{BB962C8B-B14F-4D97-AF65-F5344CB8AC3E}">
        <p14:creationId xmlns:p14="http://schemas.microsoft.com/office/powerpoint/2010/main" val="26531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4</a:t>
            </a:fld>
            <a:endParaRPr lang="en-GB"/>
          </a:p>
        </p:txBody>
      </p:sp>
    </p:spTree>
    <p:extLst>
      <p:ext uri="{BB962C8B-B14F-4D97-AF65-F5344CB8AC3E}">
        <p14:creationId xmlns:p14="http://schemas.microsoft.com/office/powerpoint/2010/main" val="37535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5</a:t>
            </a:fld>
            <a:endParaRPr lang="en-GB"/>
          </a:p>
        </p:txBody>
      </p:sp>
    </p:spTree>
    <p:extLst>
      <p:ext uri="{BB962C8B-B14F-4D97-AF65-F5344CB8AC3E}">
        <p14:creationId xmlns:p14="http://schemas.microsoft.com/office/powerpoint/2010/main" val="687316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7</a:t>
            </a:fld>
            <a:endParaRPr lang="en-GB"/>
          </a:p>
        </p:txBody>
      </p:sp>
    </p:spTree>
    <p:extLst>
      <p:ext uri="{BB962C8B-B14F-4D97-AF65-F5344CB8AC3E}">
        <p14:creationId xmlns:p14="http://schemas.microsoft.com/office/powerpoint/2010/main" val="55686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8</a:t>
            </a:fld>
            <a:endParaRPr lang="en-GB"/>
          </a:p>
        </p:txBody>
      </p:sp>
    </p:spTree>
    <p:extLst>
      <p:ext uri="{BB962C8B-B14F-4D97-AF65-F5344CB8AC3E}">
        <p14:creationId xmlns:p14="http://schemas.microsoft.com/office/powerpoint/2010/main" val="213679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9</a:t>
            </a:fld>
            <a:endParaRPr lang="en-GB"/>
          </a:p>
        </p:txBody>
      </p:sp>
    </p:spTree>
    <p:extLst>
      <p:ext uri="{BB962C8B-B14F-4D97-AF65-F5344CB8AC3E}">
        <p14:creationId xmlns:p14="http://schemas.microsoft.com/office/powerpoint/2010/main" val="415602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B77BDA73-9A5A-4DA8-9E3A-5EA0C9C72DCD}" type="slidenum">
              <a:rPr lang="en-GB" smtClean="0"/>
              <a:t>10</a:t>
            </a:fld>
            <a:endParaRPr lang="en-GB"/>
          </a:p>
        </p:txBody>
      </p:sp>
    </p:spTree>
    <p:extLst>
      <p:ext uri="{BB962C8B-B14F-4D97-AF65-F5344CB8AC3E}">
        <p14:creationId xmlns:p14="http://schemas.microsoft.com/office/powerpoint/2010/main" val="278430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810079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BDA9D8-48DE-41F2-AA41-7496BFF4BCA2}"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6768515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3579181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584083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557252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73522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Modifica gli stili del testo dello schema</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346955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650008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451410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4165692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EBBDA9D8-48DE-41F2-AA41-7496BFF4BCA2}" type="datetimeFigureOut">
              <a:rPr lang="en-GB" smtClean="0"/>
              <a:t>11/05/2019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05625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BDA9D8-48DE-41F2-AA41-7496BFF4BCA2}"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506197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EBBDA9D8-48DE-41F2-AA41-7496BFF4BCA2}" type="datetimeFigureOut">
              <a:rPr lang="en-GB" smtClean="0"/>
              <a:t>11/05/2019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3569242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EBBDA9D8-48DE-41F2-AA41-7496BFF4BCA2}" type="datetimeFigureOut">
              <a:rPr lang="en-GB" smtClean="0"/>
              <a:t>11/05/2019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381661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DA9D8-48DE-41F2-AA41-7496BFF4BCA2}" type="datetimeFigureOut">
              <a:rPr lang="en-GB" smtClean="0"/>
              <a:t>11/05/2019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861359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BDA9D8-48DE-41F2-AA41-7496BFF4BCA2}"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2643691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BBDA9D8-48DE-41F2-AA41-7496BFF4BCA2}" type="datetimeFigureOut">
              <a:rPr lang="en-GB" smtClean="0"/>
              <a:t>11/05/2019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501F3-AB8F-4BA1-A4BA-FD4657D3DA05}" type="slidenum">
              <a:rPr lang="en-GB" smtClean="0"/>
              <a:t>‹N›</a:t>
            </a:fld>
            <a:endParaRPr lang="en-GB"/>
          </a:p>
        </p:txBody>
      </p:sp>
    </p:spTree>
    <p:extLst>
      <p:ext uri="{BB962C8B-B14F-4D97-AF65-F5344CB8AC3E}">
        <p14:creationId xmlns:p14="http://schemas.microsoft.com/office/powerpoint/2010/main" val="1278970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BDA9D8-48DE-41F2-AA41-7496BFF4BCA2}" type="datetimeFigureOut">
              <a:rPr lang="en-GB" smtClean="0"/>
              <a:t>11/05/2019</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F501F3-AB8F-4BA1-A4BA-FD4657D3DA05}" type="slidenum">
              <a:rPr lang="en-GB" smtClean="0"/>
              <a:t>‹N›</a:t>
            </a:fld>
            <a:endParaRPr lang="en-GB"/>
          </a:p>
        </p:txBody>
      </p:sp>
    </p:spTree>
    <p:extLst>
      <p:ext uri="{BB962C8B-B14F-4D97-AF65-F5344CB8AC3E}">
        <p14:creationId xmlns:p14="http://schemas.microsoft.com/office/powerpoint/2010/main" val="418613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p:txBody>
          <a:bodyPr>
            <a:normAutofit/>
          </a:bodyPr>
          <a:lstStyle/>
          <a:p>
            <a:r>
              <a:rPr lang="en-GB" sz="3200" b="1" dirty="0" smtClean="0">
                <a:solidFill>
                  <a:srgbClr val="0070C0"/>
                </a:solidFill>
                <a:latin typeface="Comic Sans MS" panose="030F0702030302020204" pitchFamily="66" charset="0"/>
              </a:rPr>
              <a:t>  </a:t>
            </a:r>
            <a:r>
              <a:rPr lang="en-GB" sz="3200" b="1" dirty="0" err="1" smtClean="0">
                <a:solidFill>
                  <a:srgbClr val="0070C0"/>
                </a:solidFill>
                <a:latin typeface="Comic Sans MS" panose="030F0702030302020204" pitchFamily="66" charset="0"/>
              </a:rPr>
              <a:t>eTWINNING</a:t>
            </a:r>
            <a:r>
              <a:rPr lang="en-GB" sz="3200" b="1" dirty="0" smtClean="0">
                <a:solidFill>
                  <a:srgbClr val="0070C0"/>
                </a:solidFill>
                <a:latin typeface="Comic Sans MS" panose="030F0702030302020204" pitchFamily="66" charset="0"/>
              </a:rPr>
              <a:t> DAY 2019</a:t>
            </a:r>
            <a:br>
              <a:rPr lang="en-GB" sz="3200" b="1" dirty="0" smtClean="0">
                <a:solidFill>
                  <a:srgbClr val="0070C0"/>
                </a:solidFill>
                <a:latin typeface="Comic Sans MS" panose="030F0702030302020204" pitchFamily="66" charset="0"/>
              </a:rPr>
            </a:br>
            <a:r>
              <a:rPr lang="en-GB" sz="3200" b="1" dirty="0" smtClean="0">
                <a:solidFill>
                  <a:srgbClr val="0070C0"/>
                </a:solidFill>
                <a:latin typeface="Comic Sans MS" panose="030F0702030302020204" pitchFamily="66" charset="0"/>
              </a:rPr>
              <a:t>EUROPE DAY</a:t>
            </a:r>
            <a:endParaRPr lang="en-GB" sz="3200" b="1" dirty="0">
              <a:solidFill>
                <a:srgbClr val="0070C0"/>
              </a:solidFill>
              <a:latin typeface="Comic Sans MS" panose="030F0702030302020204" pitchFamily="66" charset="0"/>
            </a:endParaRPr>
          </a:p>
        </p:txBody>
      </p:sp>
      <p:pic>
        <p:nvPicPr>
          <p:cNvPr id="21" name="Segnaposto contenuto 2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357058" y="2667000"/>
            <a:ext cx="4273221" cy="3124200"/>
          </a:xfrm>
          <a:prstGeom prst="roundRect">
            <a:avLst>
              <a:gd name="adj" fmla="val 16667"/>
            </a:avLst>
          </a:prstGeom>
          <a:ln w="5715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CasellaDiTesto 21"/>
          <p:cNvSpPr txBox="1"/>
          <p:nvPr/>
        </p:nvSpPr>
        <p:spPr>
          <a:xfrm>
            <a:off x="3665229" y="6150380"/>
            <a:ext cx="6425853" cy="523220"/>
          </a:xfrm>
          <a:prstGeom prst="rect">
            <a:avLst/>
          </a:prstGeom>
          <a:noFill/>
        </p:spPr>
        <p:txBody>
          <a:bodyPr wrap="square" rtlCol="0">
            <a:spAutoFit/>
          </a:bodyPr>
          <a:lstStyle/>
          <a:p>
            <a:pPr algn="ctr"/>
            <a:r>
              <a:rPr lang="en-GB" sz="2800" b="1" dirty="0" smtClean="0">
                <a:solidFill>
                  <a:srgbClr val="FFFF00"/>
                </a:solidFill>
                <a:latin typeface="Comic Sans MS" panose="030F0702030302020204" pitchFamily="66" charset="0"/>
              </a:rPr>
              <a:t>9 MAY 2019</a:t>
            </a:r>
            <a:endParaRPr lang="en-GB" sz="2800" b="1" dirty="0">
              <a:solidFill>
                <a:srgbClr val="FFFF00"/>
              </a:solidFill>
              <a:latin typeface="Comic Sans MS" panose="030F0702030302020204" pitchFamily="66" charset="0"/>
            </a:endParaRPr>
          </a:p>
        </p:txBody>
      </p:sp>
      <p:pic>
        <p:nvPicPr>
          <p:cNvPr id="24" name="Immagin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1082" y="173508"/>
            <a:ext cx="1986268" cy="1388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beethoven-ode-to-jo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84216" y="5845580"/>
            <a:ext cx="609600" cy="609600"/>
          </a:xfrm>
          <a:prstGeom prst="rect">
            <a:avLst/>
          </a:prstGeom>
        </p:spPr>
      </p:pic>
    </p:spTree>
    <p:extLst>
      <p:ext uri="{BB962C8B-B14F-4D97-AF65-F5344CB8AC3E}">
        <p14:creationId xmlns:p14="http://schemas.microsoft.com/office/powerpoint/2010/main" val="2673846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08" fill="hold"/>
                                        <p:tgtEl>
                                          <p:spTgt spid="3"/>
                                        </p:tgtEl>
                                      </p:cBhvr>
                                    </p:cmd>
                                  </p:childTnLst>
                                </p:cTn>
                              </p:par>
                            </p:childTnLst>
                          </p:cTn>
                        </p:par>
                      </p:childTnLst>
                    </p:cTn>
                  </p:par>
                </p:childTnLst>
              </p:cTn>
              <p:nextCondLst>
                <p:cond evt="onClick" delay="0">
                  <p:tgtEl>
                    <p:spTgt spid="3"/>
                  </p:tgtEl>
                </p:cond>
              </p:nextCondLst>
            </p:seq>
            <p:audio>
              <p:cMediaNode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0690" y="228601"/>
            <a:ext cx="5398626" cy="1137672"/>
          </a:xfrm>
        </p:spPr>
        <p:txBody>
          <a:bodyPr>
            <a:normAutofit fontScale="90000"/>
          </a:bodyPr>
          <a:lstStyle/>
          <a:p>
            <a:r>
              <a:rPr lang="en-GB" b="1" dirty="0">
                <a:solidFill>
                  <a:schemeClr val="tx2"/>
                </a:solidFill>
              </a:rPr>
              <a:t>OUR SCIENCE </a:t>
            </a:r>
            <a:r>
              <a:rPr lang="en-GB" b="1" dirty="0" smtClean="0">
                <a:solidFill>
                  <a:schemeClr val="tx2"/>
                </a:solidFill>
              </a:rPr>
              <a:t>LAB</a:t>
            </a:r>
            <a:br>
              <a:rPr lang="en-GB" b="1" dirty="0" smtClean="0">
                <a:solidFill>
                  <a:schemeClr val="tx2"/>
                </a:solidFill>
              </a:rPr>
            </a:br>
            <a:r>
              <a:rPr lang="en-GB" b="1" dirty="0" smtClean="0">
                <a:solidFill>
                  <a:schemeClr val="tx2"/>
                </a:solidFill>
              </a:rPr>
              <a:t> </a:t>
            </a:r>
            <a:r>
              <a:rPr lang="en-GB" b="1" dirty="0">
                <a:solidFill>
                  <a:schemeClr val="tx2"/>
                </a:solidFill>
              </a:rPr>
              <a:t>WITH MR. ANTONIO TRIVISONNO</a:t>
            </a:r>
            <a:r>
              <a:rPr lang="it-IT" b="1" dirty="0">
                <a:solidFill>
                  <a:schemeClr val="tx2"/>
                </a:solidFill>
              </a:rPr>
              <a:t/>
            </a:r>
            <a:br>
              <a:rPr lang="it-IT" b="1" dirty="0">
                <a:solidFill>
                  <a:schemeClr val="tx2"/>
                </a:solidFill>
              </a:rPr>
            </a:br>
            <a:endParaRPr lang="en-GB" b="1" dirty="0">
              <a:solidFill>
                <a:schemeClr val="tx2"/>
              </a:solidFill>
            </a:endParaRPr>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5089" y="1271847"/>
            <a:ext cx="4087812" cy="24462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Segnaposto testo 3"/>
          <p:cNvSpPr>
            <a:spLocks noGrp="1"/>
          </p:cNvSpPr>
          <p:nvPr>
            <p:ph type="body" sz="half" idx="2"/>
          </p:nvPr>
        </p:nvSpPr>
        <p:spPr>
          <a:xfrm>
            <a:off x="1997566" y="3623698"/>
            <a:ext cx="5160318" cy="3048000"/>
          </a:xfrm>
        </p:spPr>
        <p:txBody>
          <a:bodyPr>
            <a:noAutofit/>
          </a:bodyPr>
          <a:lstStyle/>
          <a:p>
            <a:pPr marL="285750" indent="-285750" algn="l">
              <a:buFont typeface="Wingdings" panose="05000000000000000000" pitchFamily="2" charset="2"/>
              <a:buChar char="§"/>
            </a:pPr>
            <a:r>
              <a:rPr lang="en-GB" sz="1400" dirty="0"/>
              <a:t>Leonardo thought the eye was the most important and amazing organ in the </a:t>
            </a:r>
            <a:r>
              <a:rPr lang="en-GB" sz="1400" dirty="0" smtClean="0"/>
              <a:t>body.</a:t>
            </a:r>
          </a:p>
          <a:p>
            <a:pPr marL="285750" indent="-285750" algn="l">
              <a:buFont typeface="Wingdings" panose="05000000000000000000" pitchFamily="2" charset="2"/>
              <a:buChar char="§"/>
            </a:pPr>
            <a:r>
              <a:rPr lang="en-GB" sz="1400" dirty="0" smtClean="0"/>
              <a:t> </a:t>
            </a:r>
            <a:r>
              <a:rPr lang="en-GB" sz="1400" dirty="0"/>
              <a:t>One of the first things Leonardo noticed when he studied the structure of the eye in detail was its ability to change the size of the </a:t>
            </a:r>
            <a:r>
              <a:rPr lang="en-GB" sz="1400" b="1" dirty="0"/>
              <a:t>pupil </a:t>
            </a:r>
            <a:r>
              <a:rPr lang="en-GB" sz="1400" dirty="0" smtClean="0"/>
              <a:t>according </a:t>
            </a:r>
            <a:r>
              <a:rPr lang="en-GB" sz="1400" dirty="0"/>
              <a:t>to its exposure to light. </a:t>
            </a:r>
            <a:endParaRPr lang="en-GB" sz="1400" dirty="0" smtClean="0"/>
          </a:p>
          <a:p>
            <a:pPr marL="285750" indent="-285750" algn="l">
              <a:buFont typeface="Wingdings" panose="05000000000000000000" pitchFamily="2" charset="2"/>
              <a:buChar char="§"/>
            </a:pPr>
            <a:r>
              <a:rPr lang="en-GB" sz="1400" dirty="0" smtClean="0"/>
              <a:t>He </a:t>
            </a:r>
            <a:r>
              <a:rPr lang="en-GB" sz="1400" dirty="0"/>
              <a:t>first observed this phenomenon while painting a portrait, and then tested it in a series of experiments in which he exposed subjects to varying amounts of light. “</a:t>
            </a:r>
            <a:r>
              <a:rPr lang="en-GB" sz="1400" b="1" dirty="0">
                <a:solidFill>
                  <a:schemeClr val="tx2"/>
                </a:solidFill>
              </a:rPr>
              <a:t>The pupil of the eye,” </a:t>
            </a:r>
            <a:r>
              <a:rPr lang="en-GB" sz="1400" b="1" dirty="0"/>
              <a:t>he concluded</a:t>
            </a:r>
            <a:r>
              <a:rPr lang="en-GB" sz="1400" b="1" dirty="0">
                <a:solidFill>
                  <a:schemeClr val="tx2"/>
                </a:solidFill>
              </a:rPr>
              <a:t>, “changes to as many different sizes as there are differences in the degrees of brightness and darkness of the objects which present themselves before </a:t>
            </a:r>
            <a:r>
              <a:rPr lang="en-GB" sz="1400" b="1" dirty="0" smtClean="0">
                <a:solidFill>
                  <a:schemeClr val="tx2"/>
                </a:solidFill>
              </a:rPr>
              <a:t>it.”</a:t>
            </a:r>
            <a:r>
              <a:rPr lang="en-GB" sz="1400" b="1" dirty="0">
                <a:solidFill>
                  <a:schemeClr val="tx2"/>
                </a:solidFill>
              </a:rPr>
              <a:t> </a:t>
            </a:r>
            <a:endParaRPr lang="en-GB" sz="1400" b="1" dirty="0" smtClean="0">
              <a:solidFill>
                <a:schemeClr val="tx2"/>
              </a:solidFill>
            </a:endParaRPr>
          </a:p>
        </p:txBody>
      </p:sp>
      <p:sp>
        <p:nvSpPr>
          <p:cNvPr id="6" name="CasellaDiTesto 5"/>
          <p:cNvSpPr txBox="1"/>
          <p:nvPr/>
        </p:nvSpPr>
        <p:spPr>
          <a:xfrm>
            <a:off x="7343659" y="3871637"/>
            <a:ext cx="4468726" cy="769441"/>
          </a:xfrm>
          <a:prstGeom prst="rect">
            <a:avLst/>
          </a:prstGeom>
          <a:noFill/>
        </p:spPr>
        <p:txBody>
          <a:bodyPr wrap="square" rtlCol="0">
            <a:spAutoFit/>
          </a:bodyPr>
          <a:lstStyle/>
          <a:p>
            <a:r>
              <a:rPr lang="en-GB" sz="1100" dirty="0"/>
              <a:t>The camera </a:t>
            </a:r>
            <a:r>
              <a:rPr lang="en-GB" sz="1100" dirty="0" err="1"/>
              <a:t>obscura</a:t>
            </a:r>
            <a:r>
              <a:rPr lang="en-GB" sz="1100" dirty="0"/>
              <a:t> sketched by Leonardo da Vinci in </a:t>
            </a:r>
            <a:r>
              <a:rPr lang="en-GB" sz="1100" i="1" dirty="0"/>
              <a:t>Codex </a:t>
            </a:r>
            <a:r>
              <a:rPr lang="en-GB" sz="1100" i="1" dirty="0" err="1"/>
              <a:t>Atlanticus</a:t>
            </a:r>
            <a:r>
              <a:rPr lang="en-GB" sz="1100" i="1" dirty="0"/>
              <a:t> </a:t>
            </a:r>
            <a:r>
              <a:rPr lang="en-GB" sz="1100" dirty="0"/>
              <a:t>(1515), preserved in </a:t>
            </a:r>
            <a:r>
              <a:rPr lang="en-GB" sz="1100" dirty="0" err="1"/>
              <a:t>Biblioteca</a:t>
            </a:r>
            <a:r>
              <a:rPr lang="en-GB" sz="1100" dirty="0"/>
              <a:t> Ambrosiana, Milan (Italy). </a:t>
            </a:r>
            <a:endParaRPr lang="it-IT" sz="1100" dirty="0"/>
          </a:p>
          <a:p>
            <a:r>
              <a:rPr lang="en-GB" sz="1100" dirty="0"/>
              <a:t> </a:t>
            </a:r>
            <a:endParaRPr lang="it-IT" sz="1100" dirty="0"/>
          </a:p>
          <a:p>
            <a:endParaRPr lang="en-GB" sz="1100"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889" y="1271847"/>
            <a:ext cx="2028825" cy="22574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CasellaDiTesto 2"/>
          <p:cNvSpPr txBox="1"/>
          <p:nvPr/>
        </p:nvSpPr>
        <p:spPr>
          <a:xfrm>
            <a:off x="7561007" y="4404852"/>
            <a:ext cx="3539612" cy="2062103"/>
          </a:xfrm>
          <a:prstGeom prst="rect">
            <a:avLst/>
          </a:prstGeom>
          <a:noFill/>
        </p:spPr>
        <p:txBody>
          <a:bodyPr wrap="square" rtlCol="0">
            <a:spAutoFit/>
          </a:bodyPr>
          <a:lstStyle/>
          <a:p>
            <a:r>
              <a:rPr lang="en-GB" sz="1600" dirty="0"/>
              <a:t>One of the most interesting optical inventions Leonardo worked with was a camera </a:t>
            </a:r>
            <a:r>
              <a:rPr lang="en-GB" sz="1600" dirty="0" err="1"/>
              <a:t>obscura</a:t>
            </a:r>
            <a:r>
              <a:rPr lang="en-GB" sz="1600" dirty="0"/>
              <a:t>. Leonardo wasn’t the first person to use one of these, but he was the first person to connect the way a camera </a:t>
            </a:r>
            <a:r>
              <a:rPr lang="en-GB" sz="1600" dirty="0" err="1"/>
              <a:t>obscura</a:t>
            </a:r>
            <a:r>
              <a:rPr lang="en-GB" sz="1600" dirty="0"/>
              <a:t> worked with the way the human eye worked</a:t>
            </a:r>
            <a:endParaRPr lang="en-GB" sz="1600" b="1" dirty="0">
              <a:solidFill>
                <a:schemeClr val="tx2"/>
              </a:solidFill>
            </a:endParaRPr>
          </a:p>
          <a:p>
            <a:endParaRPr lang="en-GB" sz="1600" dirty="0"/>
          </a:p>
        </p:txBody>
      </p:sp>
      <p:sp>
        <p:nvSpPr>
          <p:cNvPr id="8" name="CasellaDiTesto 7"/>
          <p:cNvSpPr txBox="1"/>
          <p:nvPr/>
        </p:nvSpPr>
        <p:spPr>
          <a:xfrm>
            <a:off x="4206955" y="3299486"/>
            <a:ext cx="2792361" cy="276999"/>
          </a:xfrm>
          <a:prstGeom prst="rect">
            <a:avLst/>
          </a:prstGeom>
          <a:noFill/>
        </p:spPr>
        <p:txBody>
          <a:bodyPr wrap="square" rtlCol="0">
            <a:spAutoFit/>
          </a:bodyPr>
          <a:lstStyle/>
          <a:p>
            <a:r>
              <a:rPr lang="en-GB" sz="1200" i="1" dirty="0" smtClean="0"/>
              <a:t>Leonardo’s drawing of the human eye</a:t>
            </a:r>
            <a:endParaRPr lang="en-GB" sz="1200" i="1" dirty="0"/>
          </a:p>
        </p:txBody>
      </p:sp>
      <p:pic>
        <p:nvPicPr>
          <p:cNvPr id="9" name="Immagine 8" descr="&lt;strong&gt;eTwinning&lt;/strong&gt;: proyectos de colaboración con las TIC — ParaPN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768804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6180" y="594128"/>
            <a:ext cx="5202695" cy="931025"/>
          </a:xfrm>
        </p:spPr>
        <p:txBody>
          <a:bodyPr>
            <a:normAutofit fontScale="90000"/>
          </a:bodyPr>
          <a:lstStyle/>
          <a:p>
            <a:pPr algn="l"/>
            <a:r>
              <a:rPr lang="en-GB" sz="2000" b="1" dirty="0">
                <a:solidFill>
                  <a:schemeClr val="bg1"/>
                </a:solidFill>
              </a:rPr>
              <a:t>MAKE YOUR </a:t>
            </a:r>
            <a:r>
              <a:rPr lang="en-GB" sz="2000" b="1" dirty="0" smtClean="0">
                <a:solidFill>
                  <a:schemeClr val="bg1"/>
                </a:solidFill>
              </a:rPr>
              <a:t>OWN </a:t>
            </a:r>
            <a:r>
              <a:rPr lang="en-GB" sz="2000" b="1" dirty="0" smtClean="0">
                <a:solidFill>
                  <a:srgbClr val="FFFF00"/>
                </a:solidFill>
              </a:rPr>
              <a:t>PORTABLE</a:t>
            </a:r>
            <a:r>
              <a:rPr lang="en-GB" sz="2000" b="1" dirty="0" smtClean="0">
                <a:solidFill>
                  <a:schemeClr val="bg1"/>
                </a:solidFill>
              </a:rPr>
              <a:t> </a:t>
            </a:r>
            <a:r>
              <a:rPr lang="en-GB" sz="2000" b="1" dirty="0">
                <a:solidFill>
                  <a:schemeClr val="bg1"/>
                </a:solidFill>
              </a:rPr>
              <a:t>CAMERA OBSCURA</a:t>
            </a:r>
            <a:r>
              <a:rPr lang="it-IT" sz="2000" dirty="0">
                <a:solidFill>
                  <a:schemeClr val="bg1"/>
                </a:solidFill>
              </a:rPr>
              <a:t/>
            </a:r>
            <a:br>
              <a:rPr lang="it-IT" sz="2000" dirty="0">
                <a:solidFill>
                  <a:schemeClr val="bg1"/>
                </a:solidFill>
              </a:rPr>
            </a:br>
            <a:endParaRPr lang="en-GB" sz="2000" dirty="0">
              <a:solidFill>
                <a:schemeClr val="bg1"/>
              </a:solidFill>
            </a:endParaRPr>
          </a:p>
        </p:txBody>
      </p:sp>
      <p:sp>
        <p:nvSpPr>
          <p:cNvPr id="3" name="Segnaposto contenuto 2"/>
          <p:cNvSpPr>
            <a:spLocks noGrp="1"/>
          </p:cNvSpPr>
          <p:nvPr>
            <p:ph idx="1"/>
          </p:nvPr>
        </p:nvSpPr>
        <p:spPr>
          <a:xfrm>
            <a:off x="6769879" y="489610"/>
            <a:ext cx="4869466" cy="1492136"/>
          </a:xfrm>
        </p:spPr>
        <p:txBody>
          <a:bodyPr/>
          <a:lstStyle/>
          <a:p>
            <a:pPr marL="0" indent="0">
              <a:buNone/>
            </a:pPr>
            <a:r>
              <a:rPr lang="it-IT" sz="1600" b="1" u="sng" dirty="0"/>
              <a:t>STEP 1</a:t>
            </a:r>
            <a:endParaRPr lang="it-IT" sz="1600" b="1" dirty="0"/>
          </a:p>
          <a:p>
            <a:pPr marL="0" indent="0">
              <a:buNone/>
            </a:pPr>
            <a:r>
              <a:rPr lang="en-GB" sz="1600" b="1" dirty="0">
                <a:solidFill>
                  <a:schemeClr val="bg2">
                    <a:lumMod val="50000"/>
                  </a:schemeClr>
                </a:solidFill>
              </a:rPr>
              <a:t>Cut the canister about 2 inches from the </a:t>
            </a:r>
            <a:r>
              <a:rPr lang="en-GB" sz="1600" b="1" dirty="0" smtClean="0">
                <a:solidFill>
                  <a:schemeClr val="bg2">
                    <a:lumMod val="50000"/>
                  </a:schemeClr>
                </a:solidFill>
              </a:rPr>
              <a:t>bottom</a:t>
            </a:r>
          </a:p>
          <a:p>
            <a:pPr marL="0" indent="0">
              <a:buNone/>
            </a:pPr>
            <a:endParaRPr lang="it-IT" sz="1600" b="1" dirty="0">
              <a:solidFill>
                <a:schemeClr val="bg2">
                  <a:lumMod val="50000"/>
                </a:schemeClr>
              </a:solidFill>
            </a:endParaRPr>
          </a:p>
          <a:p>
            <a:endParaRPr lang="en-GB" dirty="0"/>
          </a:p>
        </p:txBody>
      </p:sp>
      <p:sp>
        <p:nvSpPr>
          <p:cNvPr id="4" name="Segnaposto testo 3"/>
          <p:cNvSpPr>
            <a:spLocks noGrp="1"/>
          </p:cNvSpPr>
          <p:nvPr>
            <p:ph type="body" sz="half" idx="2"/>
          </p:nvPr>
        </p:nvSpPr>
        <p:spPr>
          <a:xfrm>
            <a:off x="1484311" y="1604357"/>
            <a:ext cx="3549121" cy="2215342"/>
          </a:xfrm>
        </p:spPr>
        <p:txBody>
          <a:bodyPr>
            <a:normAutofit fontScale="85000" lnSpcReduction="20000"/>
          </a:bodyPr>
          <a:lstStyle/>
          <a:p>
            <a:pPr algn="l"/>
            <a:r>
              <a:rPr lang="en-GB" b="1" dirty="0" smtClean="0"/>
              <a:t>YOU NEED</a:t>
            </a:r>
            <a:r>
              <a:rPr lang="en-GB" dirty="0" smtClean="0"/>
              <a:t>:</a:t>
            </a:r>
          </a:p>
          <a:p>
            <a:pPr marL="285750" lvl="0" indent="-285750" algn="l">
              <a:buFont typeface="Arial" panose="020B0604020202020204" pitchFamily="34" charset="0"/>
              <a:buChar char="•"/>
            </a:pPr>
            <a:r>
              <a:rPr lang="it-IT" dirty="0"/>
              <a:t>potato chips </a:t>
            </a:r>
            <a:r>
              <a:rPr lang="it-IT" dirty="0" smtClean="0"/>
              <a:t>canisters</a:t>
            </a:r>
          </a:p>
          <a:p>
            <a:pPr marL="285750" lvl="0" indent="-285750" algn="l">
              <a:buFont typeface="Arial" panose="020B0604020202020204" pitchFamily="34" charset="0"/>
              <a:buChar char="•"/>
            </a:pPr>
            <a:r>
              <a:rPr lang="it-IT" dirty="0" err="1" smtClean="0"/>
              <a:t>Xacto</a:t>
            </a:r>
            <a:r>
              <a:rPr lang="it-IT" dirty="0" smtClean="0"/>
              <a:t> </a:t>
            </a:r>
            <a:r>
              <a:rPr lang="it-IT" dirty="0" err="1"/>
              <a:t>knife</a:t>
            </a:r>
            <a:endParaRPr lang="it-IT" dirty="0"/>
          </a:p>
          <a:p>
            <a:pPr marL="285750" lvl="0" indent="-285750" algn="l">
              <a:buFont typeface="Arial" panose="020B0604020202020204" pitchFamily="34" charset="0"/>
              <a:buChar char="•"/>
            </a:pPr>
            <a:r>
              <a:rPr lang="it-IT" dirty="0" err="1"/>
              <a:t>duct</a:t>
            </a:r>
            <a:r>
              <a:rPr lang="it-IT" dirty="0"/>
              <a:t> tape</a:t>
            </a:r>
          </a:p>
          <a:p>
            <a:pPr marL="285750" lvl="0" indent="-285750" algn="l">
              <a:buFont typeface="Arial" panose="020B0604020202020204" pitchFamily="34" charset="0"/>
              <a:buChar char="•"/>
            </a:pPr>
            <a:r>
              <a:rPr lang="it-IT" dirty="0" err="1"/>
              <a:t>pushpin</a:t>
            </a:r>
            <a:endParaRPr lang="it-IT" dirty="0"/>
          </a:p>
          <a:p>
            <a:pPr marL="285750" lvl="0" indent="-285750" algn="l">
              <a:buFont typeface="Arial" panose="020B0604020202020204" pitchFamily="34" charset="0"/>
              <a:buChar char="•"/>
            </a:pPr>
            <a:r>
              <a:rPr lang="it-IT" dirty="0" err="1"/>
              <a:t>parchment</a:t>
            </a:r>
            <a:r>
              <a:rPr lang="it-IT" dirty="0"/>
              <a:t> </a:t>
            </a:r>
            <a:r>
              <a:rPr lang="it-IT" dirty="0" err="1"/>
              <a:t>paper</a:t>
            </a:r>
            <a:endParaRPr lang="it-IT" dirty="0"/>
          </a:p>
          <a:p>
            <a:pPr marL="285750" lvl="0" indent="-285750" algn="l">
              <a:buFont typeface="Arial" panose="020B0604020202020204" pitchFamily="34" charset="0"/>
              <a:buChar char="•"/>
            </a:pPr>
            <a:r>
              <a:rPr lang="it-IT" dirty="0" err="1"/>
              <a:t>scissors</a:t>
            </a:r>
            <a:endParaRPr lang="it-IT" dirty="0"/>
          </a:p>
          <a:p>
            <a:pPr algn="l"/>
            <a:endParaRPr lang="en-GB" dirty="0"/>
          </a:p>
        </p:txBody>
      </p:sp>
      <p:pic>
        <p:nvPicPr>
          <p:cNvPr id="5" name="Immagine 4" descr="https://twinspace.etwinning.net/files/collabspace/4/34/034/77034/images/b8a28b2f_opt.jpg"/>
          <p:cNvPicPr/>
          <p:nvPr/>
        </p:nvPicPr>
        <p:blipFill>
          <a:blip r:embed="rId2"/>
          <a:stretch>
            <a:fillRect/>
          </a:stretch>
        </p:blipFill>
        <p:spPr bwMode="auto">
          <a:xfrm>
            <a:off x="6865673" y="1246366"/>
            <a:ext cx="4088765" cy="229489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ttangolo 5"/>
          <p:cNvSpPr/>
          <p:nvPr/>
        </p:nvSpPr>
        <p:spPr>
          <a:xfrm>
            <a:off x="4114103" y="3510376"/>
            <a:ext cx="6096000" cy="1087990"/>
          </a:xfrm>
          <a:prstGeom prst="rect">
            <a:avLst/>
          </a:prstGeom>
        </p:spPr>
        <p:txBody>
          <a:bodyPr>
            <a:spAutoFit/>
          </a:bodyPr>
          <a:lstStyle/>
          <a:p>
            <a:pPr>
              <a:lnSpc>
                <a:spcPct val="107000"/>
              </a:lnSpc>
              <a:spcAft>
                <a:spcPts val="800"/>
              </a:spcAft>
            </a:pPr>
            <a:r>
              <a:rPr lang="en-GB" sz="1200" b="1" u="sng" dirty="0">
                <a:latin typeface="Comic Sans MS" panose="030F0702030302020204" pitchFamily="66" charset="0"/>
                <a:ea typeface="Times New Roman" panose="02020603050405020304" pitchFamily="18" charset="0"/>
                <a:cs typeface="Arial" panose="020B0604020202020204" pitchFamily="34" charset="0"/>
              </a:rPr>
              <a:t>STEP 2</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Cover the top of the shorter piece with parchment paper, put the lid on it then put the longer part on top of that. </a:t>
            </a:r>
            <a:r>
              <a:rPr lang="it-IT" sz="1200" b="1" dirty="0" err="1">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After</a:t>
            </a:r>
            <a:r>
              <a:rPr lang="it-IT" sz="1200" b="1" dirty="0">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 </a:t>
            </a:r>
            <a:r>
              <a:rPr lang="it-IT" sz="1200" b="1" dirty="0" err="1">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that</a:t>
            </a:r>
            <a:r>
              <a:rPr lang="it-IT" sz="1200" b="1" dirty="0">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 tape </a:t>
            </a:r>
            <a:r>
              <a:rPr lang="it-IT" sz="1200" b="1" dirty="0" err="1">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them</a:t>
            </a:r>
            <a:r>
              <a:rPr lang="it-IT" sz="1200" b="1" dirty="0">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 </a:t>
            </a:r>
            <a:r>
              <a:rPr lang="it-IT" sz="1200" b="1" dirty="0" err="1">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together</a:t>
            </a:r>
            <a:r>
              <a:rPr lang="it-IT" sz="1200" b="1" dirty="0" smtClean="0">
                <a:solidFill>
                  <a:schemeClr val="bg2">
                    <a:lumMod val="50000"/>
                  </a:schemeClr>
                </a:solidFill>
                <a:latin typeface="Comic Sans MS" panose="030F0702030302020204" pitchFamily="66" charset="0"/>
                <a:ea typeface="Times New Roman" panose="02020603050405020304" pitchFamily="18" charset="0"/>
                <a:cs typeface="Arial" panose="020B0604020202020204" pitchFamily="34" charset="0"/>
              </a:rPr>
              <a:t>.</a:t>
            </a:r>
          </a:p>
          <a:p>
            <a:pPr>
              <a:lnSpc>
                <a:spcPct val="107000"/>
              </a:lnSpc>
              <a:spcAft>
                <a:spcPts val="800"/>
              </a:spcAft>
            </a:pPr>
            <a:endParaRPr lang="it-IT"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descr="https://twinspace.etwinning.net/files/collabspace/4/34/034/77034/images/bff1e2af_opt.jpg"/>
          <p:cNvPicPr/>
          <p:nvPr/>
        </p:nvPicPr>
        <p:blipFill>
          <a:blip r:embed="rId3"/>
          <a:stretch>
            <a:fillRect/>
          </a:stretch>
        </p:blipFill>
        <p:spPr bwMode="auto">
          <a:xfrm>
            <a:off x="4292625" y="4307454"/>
            <a:ext cx="5328227" cy="2493585"/>
          </a:xfrm>
          <a:prstGeom prst="roundRect">
            <a:avLst>
              <a:gd name="adj" fmla="val 16667"/>
            </a:avLst>
          </a:prstGeom>
          <a:ln>
            <a:no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magine 7"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869936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06728" y="411420"/>
            <a:ext cx="6240990" cy="1186544"/>
          </a:xfrm>
        </p:spPr>
        <p:txBody>
          <a:bodyPr/>
          <a:lstStyle/>
          <a:p>
            <a:pPr marL="0" indent="0">
              <a:buNone/>
            </a:pPr>
            <a:r>
              <a:rPr lang="en-GB" sz="1400" b="1" u="sng" dirty="0"/>
              <a:t>STEP 3</a:t>
            </a:r>
            <a:endParaRPr lang="it-IT" sz="1400" b="1" dirty="0"/>
          </a:p>
          <a:p>
            <a:pPr marL="0" indent="0">
              <a:buNone/>
            </a:pPr>
            <a:r>
              <a:rPr lang="en-GB" sz="1400" b="1" dirty="0">
                <a:solidFill>
                  <a:schemeClr val="bg2">
                    <a:lumMod val="50000"/>
                  </a:schemeClr>
                </a:solidFill>
              </a:rPr>
              <a:t>Poke a hole in the bottom of the short end with a pushpin</a:t>
            </a:r>
            <a:r>
              <a:rPr lang="en-GB" sz="1400" b="1" dirty="0" smtClean="0">
                <a:solidFill>
                  <a:schemeClr val="bg2">
                    <a:lumMod val="50000"/>
                  </a:schemeClr>
                </a:solidFill>
              </a:rPr>
              <a:t>.</a:t>
            </a:r>
          </a:p>
          <a:p>
            <a:pPr marL="0" indent="0">
              <a:buNone/>
            </a:pPr>
            <a:endParaRPr lang="it-IT" sz="1400" b="1" dirty="0">
              <a:solidFill>
                <a:schemeClr val="bg2">
                  <a:lumMod val="50000"/>
                </a:schemeClr>
              </a:solidFill>
            </a:endParaRPr>
          </a:p>
          <a:p>
            <a:pPr marL="0" indent="0">
              <a:buNone/>
            </a:pPr>
            <a:endParaRPr lang="en-GB" dirty="0"/>
          </a:p>
        </p:txBody>
      </p:sp>
      <p:pic>
        <p:nvPicPr>
          <p:cNvPr id="5" name="Immagine 4" descr="https://twinspace.etwinning.net/files/collabspace/4/34/034/77034/images/bbbcf557_opt.jpg"/>
          <p:cNvPicPr/>
          <p:nvPr/>
        </p:nvPicPr>
        <p:blipFill>
          <a:blip r:embed="rId2"/>
          <a:stretch>
            <a:fillRect/>
          </a:stretch>
        </p:blipFill>
        <p:spPr bwMode="auto">
          <a:xfrm>
            <a:off x="2206728" y="1061358"/>
            <a:ext cx="2775979" cy="2979419"/>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magine 6" descr="https://twinspace.etwinning.net/files/collabspace/4/34/034/77034/images/c010d807f_opt.jpg"/>
          <p:cNvPicPr/>
          <p:nvPr/>
        </p:nvPicPr>
        <p:blipFill>
          <a:blip r:embed="rId3"/>
          <a:stretch>
            <a:fillRect/>
          </a:stretch>
        </p:blipFill>
        <p:spPr bwMode="auto">
          <a:xfrm>
            <a:off x="5754962" y="3078108"/>
            <a:ext cx="2306463" cy="2977109"/>
          </a:xfrm>
          <a:prstGeom prst="roundRect">
            <a:avLst>
              <a:gd name="adj" fmla="val 16667"/>
            </a:avLst>
          </a:prstGeom>
          <a:ln>
            <a:noFill/>
          </a:ln>
          <a:effectLst>
            <a:glow rad="1397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umetto 4 8"/>
          <p:cNvSpPr/>
          <p:nvPr/>
        </p:nvSpPr>
        <p:spPr>
          <a:xfrm>
            <a:off x="7964129" y="1484672"/>
            <a:ext cx="3726425" cy="1887794"/>
          </a:xfrm>
          <a:prstGeom prst="cloudCallout">
            <a:avLst>
              <a:gd name="adj1" fmla="val -44012"/>
              <a:gd name="adj2" fmla="val 7821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smtClean="0"/>
              <a:t>What a fantastic view!</a:t>
            </a:r>
          </a:p>
          <a:p>
            <a:pPr algn="ctr"/>
            <a:r>
              <a:rPr lang="en-GB" b="1" dirty="0" smtClean="0"/>
              <a:t>Everything is upside-down!</a:t>
            </a:r>
            <a:endParaRPr lang="en-GB" b="1" dirty="0"/>
          </a:p>
        </p:txBody>
      </p:sp>
      <p:sp>
        <p:nvSpPr>
          <p:cNvPr id="10" name="Rettangolo 9"/>
          <p:cNvSpPr/>
          <p:nvPr/>
        </p:nvSpPr>
        <p:spPr>
          <a:xfrm>
            <a:off x="5754962" y="6168550"/>
            <a:ext cx="6096000" cy="989053"/>
          </a:xfrm>
          <a:prstGeom prst="rect">
            <a:avLst/>
          </a:prstGeom>
        </p:spPr>
        <p:txBody>
          <a:bodyPr>
            <a:spAutoFit/>
          </a:bodyPr>
          <a:lstStyle/>
          <a:p>
            <a:pPr>
              <a:lnSpc>
                <a:spcPct val="107000"/>
              </a:lnSpc>
              <a:spcAft>
                <a:spcPts val="800"/>
              </a:spcAft>
            </a:pPr>
            <a:r>
              <a:rPr lang="en-GB" sz="1400" b="1" u="sng" dirty="0">
                <a:latin typeface="Arial" panose="020B0604020202020204" pitchFamily="34" charset="0"/>
                <a:ea typeface="Times New Roman" panose="02020603050405020304" pitchFamily="18" charset="0"/>
                <a:cs typeface="Times New Roman" panose="02020603050405020304" pitchFamily="18" charset="0"/>
              </a:rPr>
              <a:t>STEP 4</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Now look through the open end</a:t>
            </a:r>
            <a:r>
              <a:rPr lang="en-GB" sz="1400" b="1" dirty="0" smtClean="0">
                <a:solidFill>
                  <a:schemeClr val="bg2">
                    <a:lumMod val="50000"/>
                  </a:schemeClr>
                </a:solidFill>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it-IT" sz="14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1670826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870" y="865238"/>
            <a:ext cx="4123762" cy="1371600"/>
          </a:xfrm>
        </p:spPr>
        <p:txBody>
          <a:bodyPr/>
          <a:lstStyle/>
          <a:p>
            <a:r>
              <a:rPr lang="en-GB" b="1" dirty="0" smtClean="0">
                <a:solidFill>
                  <a:schemeClr val="bg2">
                    <a:lumMod val="50000"/>
                  </a:schemeClr>
                </a:solidFill>
              </a:rPr>
              <a:t>WHAT A UNIQUE GENIUS!</a:t>
            </a:r>
            <a:endParaRPr lang="en-GB" b="1" dirty="0">
              <a:solidFill>
                <a:schemeClr val="bg2">
                  <a:lumMod val="50000"/>
                </a:schemeClr>
              </a:solidFill>
            </a:endParaRPr>
          </a:p>
        </p:txBody>
      </p:sp>
      <p:sp>
        <p:nvSpPr>
          <p:cNvPr id="3" name="Segnaposto contenuto 2"/>
          <p:cNvSpPr>
            <a:spLocks noGrp="1"/>
          </p:cNvSpPr>
          <p:nvPr>
            <p:ph idx="1"/>
          </p:nvPr>
        </p:nvSpPr>
        <p:spPr/>
        <p:txBody>
          <a:bodyPr/>
          <a:lstStyle/>
          <a:p>
            <a:endParaRPr lang="en-GB" dirty="0"/>
          </a:p>
        </p:txBody>
      </p:sp>
      <p:sp>
        <p:nvSpPr>
          <p:cNvPr id="4" name="Segnaposto testo 3"/>
          <p:cNvSpPr>
            <a:spLocks noGrp="1"/>
          </p:cNvSpPr>
          <p:nvPr>
            <p:ph type="body" sz="half" idx="2"/>
          </p:nvPr>
        </p:nvSpPr>
        <p:spPr/>
        <p:txBody>
          <a:bodyPr/>
          <a:lstStyle/>
          <a:p>
            <a:endParaRPr lang="en-GB"/>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880" y="2576052"/>
            <a:ext cx="5703837" cy="3394587"/>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Fumetto 3 5"/>
          <p:cNvSpPr/>
          <p:nvPr/>
        </p:nvSpPr>
        <p:spPr>
          <a:xfrm>
            <a:off x="7409716" y="865238"/>
            <a:ext cx="4005535" cy="2106561"/>
          </a:xfrm>
          <a:prstGeom prst="wedgeEllipseCallout">
            <a:avLst>
              <a:gd name="adj1" fmla="val -48639"/>
              <a:gd name="adj2" fmla="val 52240"/>
            </a:avLst>
          </a:prstGeom>
          <a:solidFill>
            <a:schemeClr val="tx2">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a:t>“No image, even of the smallest object, enters the eye without being turned upside down.”</a:t>
            </a:r>
            <a:endParaRPr lang="it-IT" b="1" dirty="0"/>
          </a:p>
          <a:p>
            <a:pPr algn="ctr"/>
            <a:endParaRPr lang="en-GB" dirty="0"/>
          </a:p>
        </p:txBody>
      </p:sp>
      <p:pic>
        <p:nvPicPr>
          <p:cNvPr id="7" name="Immagine 6" descr="&lt;strong&gt;eTwinning&lt;/strong&gt;: proyectos de colaboración con las TIC — ParaP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1024190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065" y="442452"/>
            <a:ext cx="7855974" cy="5152103"/>
          </a:xfrm>
          <a:prstGeom prst="ellipse">
            <a:avLst/>
          </a:prstGeom>
          <a:ln>
            <a:noFill/>
          </a:ln>
          <a:effectLst>
            <a:softEdge rad="112500"/>
          </a:effectLst>
        </p:spPr>
      </p:pic>
      <p:sp>
        <p:nvSpPr>
          <p:cNvPr id="6" name="CasellaDiTesto 5"/>
          <p:cNvSpPr txBox="1"/>
          <p:nvPr/>
        </p:nvSpPr>
        <p:spPr>
          <a:xfrm>
            <a:off x="3451123" y="5742039"/>
            <a:ext cx="6282812" cy="369332"/>
          </a:xfrm>
          <a:prstGeom prst="rect">
            <a:avLst/>
          </a:prstGeom>
          <a:noFill/>
        </p:spPr>
        <p:txBody>
          <a:bodyPr wrap="square" rtlCol="0">
            <a:spAutoFit/>
          </a:bodyPr>
          <a:lstStyle/>
          <a:p>
            <a:pPr algn="ctr"/>
            <a:r>
              <a:rPr lang="en-GB" b="1" dirty="0" smtClean="0">
                <a:latin typeface="Lucida Handwriting" panose="03010101010101010101" pitchFamily="66" charset="0"/>
              </a:rPr>
              <a:t>Thanks for your attention!</a:t>
            </a:r>
            <a:endParaRPr lang="en-GB" b="1" dirty="0">
              <a:latin typeface="Lucida Handwriting" panose="03010101010101010101" pitchFamily="66" charset="0"/>
            </a:endParaRPr>
          </a:p>
        </p:txBody>
      </p:sp>
      <p:pic>
        <p:nvPicPr>
          <p:cNvPr id="4" name="Immagine 3" descr="&lt;strong&gt;eTwinning&lt;/strong&gt;: proyectos de colaboración con las TIC — ParaP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610981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325" y="114287"/>
            <a:ext cx="5590881" cy="268169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olo 1"/>
          <p:cNvSpPr>
            <a:spLocks noGrp="1"/>
          </p:cNvSpPr>
          <p:nvPr>
            <p:ph type="title"/>
          </p:nvPr>
        </p:nvSpPr>
        <p:spPr>
          <a:xfrm>
            <a:off x="1033631" y="2070227"/>
            <a:ext cx="10018713" cy="1521027"/>
          </a:xfrm>
        </p:spPr>
        <p:txBody>
          <a:bodyPr>
            <a:normAutofit/>
          </a:bodyPr>
          <a:lstStyle/>
          <a:p>
            <a:r>
              <a:rPr lang="en-GB" sz="3200" b="1" dirty="0" smtClean="0">
                <a:solidFill>
                  <a:schemeClr val="bg1"/>
                </a:solidFill>
              </a:rPr>
              <a:t>IN THE FOOTSTEPS OF LEONARDO DA VINCI</a:t>
            </a:r>
            <a:r>
              <a:rPr lang="en-GB" sz="3200" b="1" dirty="0" smtClean="0">
                <a:solidFill>
                  <a:srgbClr val="0070C0"/>
                </a:solidFill>
              </a:rPr>
              <a:t/>
            </a:r>
            <a:br>
              <a:rPr lang="en-GB" sz="3200" b="1" dirty="0" smtClean="0">
                <a:solidFill>
                  <a:srgbClr val="0070C0"/>
                </a:solidFill>
              </a:rPr>
            </a:br>
            <a:r>
              <a:rPr lang="en-GB" sz="3200" b="1" dirty="0" smtClean="0">
                <a:solidFill>
                  <a:schemeClr val="bg1"/>
                </a:solidFill>
              </a:rPr>
              <a:t>e</a:t>
            </a:r>
            <a:r>
              <a:rPr lang="en-GB" sz="3200" b="1" dirty="0">
                <a:solidFill>
                  <a:schemeClr val="bg1"/>
                </a:solidFill>
              </a:rPr>
              <a:t>T</a:t>
            </a:r>
            <a:r>
              <a:rPr lang="en-GB" sz="3200" b="1" dirty="0" smtClean="0">
                <a:solidFill>
                  <a:schemeClr val="bg1"/>
                </a:solidFill>
              </a:rPr>
              <a:t>winning project</a:t>
            </a:r>
            <a:endParaRPr lang="en-GB" sz="3200" b="1" dirty="0">
              <a:solidFill>
                <a:schemeClr val="bg1"/>
              </a:solidFill>
            </a:endParaRPr>
          </a:p>
        </p:txBody>
      </p:sp>
      <p:sp>
        <p:nvSpPr>
          <p:cNvPr id="3" name="Segnaposto contenuto 2"/>
          <p:cNvSpPr>
            <a:spLocks noGrp="1"/>
          </p:cNvSpPr>
          <p:nvPr>
            <p:ph idx="1"/>
          </p:nvPr>
        </p:nvSpPr>
        <p:spPr>
          <a:xfrm>
            <a:off x="1033630" y="3174970"/>
            <a:ext cx="10018713" cy="707968"/>
          </a:xfrm>
        </p:spPr>
        <p:txBody>
          <a:bodyPr/>
          <a:lstStyle/>
          <a:p>
            <a:pPr marL="0" indent="0" algn="ctr">
              <a:buNone/>
            </a:pPr>
            <a:r>
              <a:rPr lang="en-GB" b="1" dirty="0">
                <a:solidFill>
                  <a:schemeClr val="bg2">
                    <a:lumMod val="75000"/>
                  </a:schemeClr>
                </a:solidFill>
              </a:rPr>
              <a:t>5</a:t>
            </a:r>
            <a:r>
              <a:rPr lang="en-GB" b="1" dirty="0" smtClean="0">
                <a:solidFill>
                  <a:schemeClr val="bg2">
                    <a:lumMod val="75000"/>
                  </a:schemeClr>
                </a:solidFill>
              </a:rPr>
              <a:t> PARTNER SCHOOLS</a:t>
            </a:r>
            <a:endParaRPr lang="en-GB" b="1" dirty="0">
              <a:solidFill>
                <a:schemeClr val="bg2">
                  <a:lumMod val="75000"/>
                </a:schemeClr>
              </a:solidFill>
            </a:endParaRP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809" y="4184332"/>
            <a:ext cx="2452947" cy="1426759"/>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asellaDiTesto 5"/>
          <p:cNvSpPr txBox="1"/>
          <p:nvPr/>
        </p:nvSpPr>
        <p:spPr>
          <a:xfrm>
            <a:off x="1301535" y="3815000"/>
            <a:ext cx="2452947" cy="369332"/>
          </a:xfrm>
          <a:prstGeom prst="rect">
            <a:avLst/>
          </a:prstGeom>
          <a:noFill/>
        </p:spPr>
        <p:txBody>
          <a:bodyPr wrap="square" rtlCol="0">
            <a:spAutoFit/>
          </a:bodyPr>
          <a:lstStyle/>
          <a:p>
            <a:r>
              <a:rPr lang="en-GB" dirty="0" smtClean="0"/>
              <a:t>2 schools from TURKEY</a:t>
            </a:r>
            <a:endParaRPr lang="en-GB" dirty="0"/>
          </a:p>
        </p:txBody>
      </p:sp>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5057" y="5430263"/>
            <a:ext cx="2435940" cy="1338349"/>
          </a:xfrm>
          <a:prstGeom prst="roundRect">
            <a:avLst>
              <a:gd name="adj" fmla="val 16667"/>
            </a:avLst>
          </a:prstGeom>
          <a:ln>
            <a:noFill/>
          </a:ln>
          <a:effectLst>
            <a:glow rad="228600">
              <a:srgbClr val="FFFF00">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1571" y="4132073"/>
            <a:ext cx="2435629" cy="1399179"/>
          </a:xfrm>
          <a:prstGeom prst="roundRect">
            <a:avLst>
              <a:gd name="adj" fmla="val 16667"/>
            </a:avLst>
          </a:prstGeom>
          <a:ln>
            <a:noFill/>
          </a:ln>
          <a:effectLst>
            <a:glow rad="101600">
              <a:srgbClr val="00B0F0">
                <a:alpha val="6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asellaDiTesto 9"/>
          <p:cNvSpPr txBox="1"/>
          <p:nvPr/>
        </p:nvSpPr>
        <p:spPr>
          <a:xfrm>
            <a:off x="5302242" y="4897711"/>
            <a:ext cx="2518755" cy="369332"/>
          </a:xfrm>
          <a:prstGeom prst="rect">
            <a:avLst/>
          </a:prstGeom>
          <a:noFill/>
        </p:spPr>
        <p:txBody>
          <a:bodyPr wrap="square" rtlCol="0">
            <a:spAutoFit/>
          </a:bodyPr>
          <a:lstStyle/>
          <a:p>
            <a:pPr algn="ctr"/>
            <a:r>
              <a:rPr lang="en-GB" dirty="0" smtClean="0"/>
              <a:t>1 school from Serbia</a:t>
            </a:r>
            <a:endParaRPr lang="en-GB" dirty="0"/>
          </a:p>
        </p:txBody>
      </p:sp>
      <p:sp>
        <p:nvSpPr>
          <p:cNvPr id="11" name="CasellaDiTesto 10"/>
          <p:cNvSpPr txBox="1"/>
          <p:nvPr/>
        </p:nvSpPr>
        <p:spPr>
          <a:xfrm>
            <a:off x="9692640" y="3715789"/>
            <a:ext cx="2194560" cy="369332"/>
          </a:xfrm>
          <a:prstGeom prst="rect">
            <a:avLst/>
          </a:prstGeom>
          <a:noFill/>
        </p:spPr>
        <p:txBody>
          <a:bodyPr wrap="square" rtlCol="0">
            <a:spAutoFit/>
          </a:bodyPr>
          <a:lstStyle/>
          <a:p>
            <a:r>
              <a:rPr lang="en-GB" dirty="0" smtClean="0"/>
              <a:t>2 schools from Italy</a:t>
            </a:r>
            <a:endParaRPr lang="en-GB" dirty="0"/>
          </a:p>
        </p:txBody>
      </p:sp>
      <p:pic>
        <p:nvPicPr>
          <p:cNvPr id="12" name="Immagine 11" descr="&lt;strong&gt;eTwinning&lt;/strong&gt;: proyectos de colaboración con las TIC — ParaPNT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spTree>
    <p:extLst>
      <p:ext uri="{BB962C8B-B14F-4D97-AF65-F5344CB8AC3E}">
        <p14:creationId xmlns:p14="http://schemas.microsoft.com/office/powerpoint/2010/main" val="19565738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5345" y="723206"/>
            <a:ext cx="4297680" cy="1429790"/>
          </a:xfrm>
        </p:spPr>
        <p:txBody>
          <a:bodyPr>
            <a:normAutofit fontScale="90000"/>
          </a:bodyPr>
          <a:lstStyle/>
          <a:p>
            <a:r>
              <a:rPr lang="en-GB" sz="2800" b="1" dirty="0" smtClean="0">
                <a:solidFill>
                  <a:srgbClr val="FFFF00"/>
                </a:solidFill>
              </a:rPr>
              <a:t>    LAB </a:t>
            </a:r>
            <a:r>
              <a:rPr lang="en-GB" sz="2800" b="1" dirty="0">
                <a:solidFill>
                  <a:srgbClr val="FFFF00"/>
                </a:solidFill>
              </a:rPr>
              <a:t>ACTIVITIES</a:t>
            </a:r>
            <a:r>
              <a:rPr lang="en-GB" sz="2800" dirty="0"/>
              <a:t/>
            </a:r>
            <a:br>
              <a:rPr lang="en-GB" sz="2800" dirty="0"/>
            </a:br>
            <a:r>
              <a:rPr lang="en-GB" sz="2800" dirty="0"/>
              <a:t>    </a:t>
            </a:r>
            <a:r>
              <a:rPr lang="en-GB" b="1" dirty="0">
                <a:solidFill>
                  <a:schemeClr val="bg2">
                    <a:lumMod val="50000"/>
                  </a:schemeClr>
                </a:solidFill>
              </a:rPr>
              <a:t>AT MS </a:t>
            </a:r>
            <a:r>
              <a:rPr lang="en-GB" b="1" dirty="0" smtClean="0">
                <a:solidFill>
                  <a:schemeClr val="bg2">
                    <a:lumMod val="50000"/>
                  </a:schemeClr>
                </a:solidFill>
              </a:rPr>
              <a:t>REALE’S WORKSHOP(1)</a:t>
            </a:r>
            <a:r>
              <a:rPr lang="en-GB" sz="2800" b="1" dirty="0">
                <a:solidFill>
                  <a:schemeClr val="bg2">
                    <a:lumMod val="50000"/>
                  </a:schemeClr>
                </a:solidFill>
              </a:rPr>
              <a:t/>
            </a:r>
            <a:br>
              <a:rPr lang="en-GB" sz="2800" b="1" dirty="0">
                <a:solidFill>
                  <a:schemeClr val="bg2">
                    <a:lumMod val="50000"/>
                  </a:schemeClr>
                </a:solidFill>
              </a:rPr>
            </a:br>
            <a:endParaRPr lang="en-GB" sz="2700"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819" y="2152996"/>
            <a:ext cx="5080422" cy="298426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Segnaposto testo 3"/>
          <p:cNvSpPr>
            <a:spLocks noGrp="1"/>
          </p:cNvSpPr>
          <p:nvPr>
            <p:ph type="body" sz="half" idx="2"/>
          </p:nvPr>
        </p:nvSpPr>
        <p:spPr>
          <a:xfrm>
            <a:off x="7103714" y="2988424"/>
            <a:ext cx="4750235" cy="1828800"/>
          </a:xfrm>
        </p:spPr>
        <p:txBody>
          <a:bodyPr>
            <a:noAutofit/>
          </a:bodyPr>
          <a:lstStyle/>
          <a:p>
            <a:pPr marL="285750" indent="-285750" algn="l">
              <a:buFont typeface="Wingdings" panose="05000000000000000000" pitchFamily="2" charset="2"/>
              <a:buChar char="v"/>
            </a:pPr>
            <a:r>
              <a:rPr lang="en-GB" dirty="0" smtClean="0">
                <a:effectLst>
                  <a:outerShdw blurRad="38100" dist="19050" dir="2700000" algn="tl">
                    <a:schemeClr val="dk1">
                      <a:alpha val="40000"/>
                    </a:schemeClr>
                  </a:outerShdw>
                </a:effectLst>
              </a:rPr>
              <a:t> </a:t>
            </a:r>
            <a:r>
              <a:rPr lang="en-GB" dirty="0">
                <a:effectLst>
                  <a:outerShdw blurRad="38100" dist="19050" dir="2700000" algn="tl">
                    <a:schemeClr val="dk1">
                      <a:alpha val="40000"/>
                    </a:schemeClr>
                  </a:outerShdw>
                </a:effectLst>
              </a:rPr>
              <a:t>Leonardo da Vinci moved from Vinci to Florence in 1466 to become an apprentice at Verrocchio’s workshop. </a:t>
            </a:r>
            <a:endParaRPr lang="it-IT" dirty="0"/>
          </a:p>
          <a:p>
            <a:pPr marL="285750" indent="-285750" algn="l">
              <a:buFont typeface="Wingdings" panose="05000000000000000000" pitchFamily="2" charset="2"/>
              <a:buChar char="v"/>
            </a:pPr>
            <a:r>
              <a:rPr lang="en-GB" dirty="0">
                <a:effectLst>
                  <a:outerShdw blurRad="38100" dist="19050" dir="2700000" algn="tl">
                    <a:schemeClr val="dk1">
                      <a:alpha val="40000"/>
                    </a:schemeClr>
                  </a:outerShdw>
                </a:effectLst>
              </a:rPr>
              <a:t>In the Middle Ages and during the Renaissance, artists made all of their own paints, tempera paint made from a combination of egg yolks and other ingredients ground into a fine powder. </a:t>
            </a:r>
            <a:endParaRPr lang="en-GB" dirty="0" smtClean="0">
              <a:effectLst>
                <a:outerShdw blurRad="38100" dist="19050" dir="2700000" algn="tl">
                  <a:schemeClr val="dk1">
                    <a:alpha val="40000"/>
                  </a:schemeClr>
                </a:outerShdw>
              </a:effectLst>
            </a:endParaRPr>
          </a:p>
          <a:p>
            <a:pPr marL="285750" indent="-285750" algn="l">
              <a:buFont typeface="Wingdings" panose="05000000000000000000" pitchFamily="2" charset="2"/>
              <a:buChar char="v"/>
            </a:pPr>
            <a:r>
              <a:rPr lang="en-GB" dirty="0" smtClean="0">
                <a:effectLst>
                  <a:outerShdw blurRad="38100" dist="19050" dir="2700000" algn="tl">
                    <a:schemeClr val="dk1">
                      <a:alpha val="40000"/>
                    </a:schemeClr>
                  </a:outerShdw>
                </a:effectLst>
              </a:rPr>
              <a:t>But </a:t>
            </a:r>
            <a:r>
              <a:rPr lang="en-GB" dirty="0">
                <a:effectLst>
                  <a:outerShdw blurRad="38100" dist="19050" dir="2700000" algn="tl">
                    <a:schemeClr val="dk1">
                      <a:alpha val="40000"/>
                    </a:schemeClr>
                  </a:outerShdw>
                </a:effectLst>
              </a:rPr>
              <a:t>egg </a:t>
            </a:r>
            <a:r>
              <a:rPr lang="en-GB" dirty="0" smtClean="0">
                <a:effectLst>
                  <a:outerShdw blurRad="38100" dist="19050" dir="2700000" algn="tl">
                    <a:schemeClr val="dk1">
                      <a:alpha val="40000"/>
                    </a:schemeClr>
                  </a:outerShdw>
                </a:effectLst>
              </a:rPr>
              <a:t>tempera </a:t>
            </a:r>
            <a:r>
              <a:rPr lang="en-GB" dirty="0">
                <a:effectLst>
                  <a:outerShdw blurRad="38100" dist="19050" dir="2700000" algn="tl">
                    <a:schemeClr val="dk1">
                      <a:alpha val="40000"/>
                    </a:schemeClr>
                  </a:outerShdw>
                </a:effectLst>
              </a:rPr>
              <a:t>had several limitations, (for example it dried fast</a:t>
            </a:r>
            <a:r>
              <a:rPr lang="en-GB" dirty="0" smtClean="0">
                <a:effectLst>
                  <a:outerShdw blurRad="38100" dist="19050" dir="2700000" algn="tl">
                    <a:schemeClr val="dk1">
                      <a:alpha val="40000"/>
                    </a:schemeClr>
                  </a:outerShdw>
                </a:effectLst>
              </a:rPr>
              <a:t>), </a:t>
            </a:r>
            <a:r>
              <a:rPr lang="en-GB" dirty="0">
                <a:effectLst>
                  <a:outerShdw blurRad="38100" dist="19050" dir="2700000" algn="tl">
                    <a:schemeClr val="dk1">
                      <a:alpha val="40000"/>
                    </a:schemeClr>
                  </a:outerShdw>
                </a:effectLst>
              </a:rPr>
              <a:t>so in the 15</a:t>
            </a:r>
            <a:r>
              <a:rPr lang="en-GB" baseline="30000" dirty="0">
                <a:effectLst>
                  <a:outerShdw blurRad="38100" dist="19050" dir="2700000" algn="tl">
                    <a:schemeClr val="dk1">
                      <a:alpha val="40000"/>
                    </a:schemeClr>
                  </a:outerShdw>
                </a:effectLst>
              </a:rPr>
              <a:t>th</a:t>
            </a:r>
            <a:r>
              <a:rPr lang="en-GB" dirty="0">
                <a:effectLst>
                  <a:outerShdw blurRad="38100" dist="19050" dir="2700000" algn="tl">
                    <a:schemeClr val="dk1">
                      <a:alpha val="40000"/>
                    </a:schemeClr>
                  </a:outerShdw>
                </a:effectLst>
              </a:rPr>
              <a:t> century painters in the Netherlands began using oil paints that dried slowly, were vivid and could be mixed and blended to get shades. </a:t>
            </a:r>
            <a:endParaRPr lang="en-GB" dirty="0" smtClean="0">
              <a:effectLst>
                <a:outerShdw blurRad="38100" dist="19050" dir="2700000" algn="tl">
                  <a:schemeClr val="dk1">
                    <a:alpha val="40000"/>
                  </a:schemeClr>
                </a:outerShdw>
              </a:effectLst>
            </a:endParaRPr>
          </a:p>
          <a:p>
            <a:pPr marL="285750" indent="-285750" algn="l">
              <a:buFont typeface="Wingdings" panose="05000000000000000000" pitchFamily="2" charset="2"/>
              <a:buChar char="v"/>
            </a:pPr>
            <a:r>
              <a:rPr lang="en-GB" b="1" dirty="0" smtClean="0">
                <a:effectLst>
                  <a:outerShdw blurRad="38100" dist="19050" dir="2700000" algn="tl">
                    <a:schemeClr val="dk1">
                      <a:alpha val="40000"/>
                    </a:schemeClr>
                  </a:outerShdw>
                </a:effectLst>
              </a:rPr>
              <a:t>Leonardo </a:t>
            </a:r>
            <a:r>
              <a:rPr lang="en-GB" b="1" dirty="0">
                <a:effectLst>
                  <a:outerShdw blurRad="38100" dist="19050" dir="2700000" algn="tl">
                    <a:schemeClr val="dk1">
                      <a:alpha val="40000"/>
                    </a:schemeClr>
                  </a:outerShdw>
                </a:effectLst>
              </a:rPr>
              <a:t>was one of the first Italian artists to use oil paints </a:t>
            </a:r>
            <a:r>
              <a:rPr lang="en-GB" dirty="0">
                <a:effectLst>
                  <a:outerShdw blurRad="38100" dist="19050" dir="2700000" algn="tl">
                    <a:schemeClr val="dk1">
                      <a:alpha val="40000"/>
                    </a:schemeClr>
                  </a:outerShdw>
                </a:effectLst>
              </a:rPr>
              <a:t>and </a:t>
            </a:r>
            <a:r>
              <a:rPr lang="en-GB" b="1" dirty="0">
                <a:effectLst>
                  <a:outerShdw blurRad="38100" dist="19050" dir="2700000" algn="tl">
                    <a:schemeClr val="dk1">
                      <a:alpha val="40000"/>
                    </a:schemeClr>
                  </a:outerShdw>
                </a:effectLst>
              </a:rPr>
              <a:t>he experimented different kinds of material </a:t>
            </a:r>
            <a:r>
              <a:rPr lang="en-GB" dirty="0">
                <a:effectLst>
                  <a:outerShdw blurRad="38100" dist="19050" dir="2700000" algn="tl">
                    <a:schemeClr val="dk1">
                      <a:alpha val="40000"/>
                    </a:schemeClr>
                  </a:outerShdw>
                </a:effectLst>
              </a:rPr>
              <a:t>to use for paint. </a:t>
            </a:r>
            <a:endParaRPr lang="it-IT" dirty="0"/>
          </a:p>
          <a:p>
            <a:pPr algn="l"/>
            <a:endParaRPr lang="en-GB" dirty="0"/>
          </a:p>
        </p:txBody>
      </p:sp>
      <p:sp>
        <p:nvSpPr>
          <p:cNvPr id="6" name="CasellaDiTesto 5"/>
          <p:cNvSpPr txBox="1"/>
          <p:nvPr/>
        </p:nvSpPr>
        <p:spPr>
          <a:xfrm>
            <a:off x="1512916" y="5310224"/>
            <a:ext cx="4621877" cy="369332"/>
          </a:xfrm>
          <a:prstGeom prst="rect">
            <a:avLst/>
          </a:prstGeom>
          <a:noFill/>
        </p:spPr>
        <p:txBody>
          <a:bodyPr wrap="square" rtlCol="0">
            <a:spAutoFit/>
          </a:bodyPr>
          <a:lstStyle/>
          <a:p>
            <a:r>
              <a:rPr lang="en-GB" i="1" dirty="0" smtClean="0"/>
              <a:t>A Renaissance workshop</a:t>
            </a:r>
            <a:endParaRPr lang="en-GB" i="1" dirty="0"/>
          </a:p>
        </p:txBody>
      </p:sp>
      <p:pic>
        <p:nvPicPr>
          <p:cNvPr id="7" name="Immagine 6" descr="&lt;strong&gt;eTwinning&lt;/strong&gt;: proyectos de colaboración con las TIC — ParaP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8" name="Immagine 7" descr="&lt;strong&gt;eTwinning&lt;/strong&gt;: proyectos de colaboración con las TIC — ParaP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7717" y="113072"/>
            <a:ext cx="1135147" cy="997076"/>
          </a:xfrm>
          <a:prstGeom prst="rect">
            <a:avLst/>
          </a:prstGeom>
        </p:spPr>
      </p:pic>
    </p:spTree>
    <p:extLst>
      <p:ext uri="{BB962C8B-B14F-4D97-AF65-F5344CB8AC3E}">
        <p14:creationId xmlns:p14="http://schemas.microsoft.com/office/powerpoint/2010/main" val="610201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8612" y="802178"/>
            <a:ext cx="3549121" cy="835429"/>
          </a:xfrm>
        </p:spPr>
        <p:txBody>
          <a:bodyPr/>
          <a:lstStyle/>
          <a:p>
            <a:r>
              <a:rPr lang="en-GB" b="1" dirty="0">
                <a:solidFill>
                  <a:srgbClr val="FFFF00"/>
                </a:solidFill>
              </a:rPr>
              <a:t>MAKE YOUR OWN PAINT</a:t>
            </a:r>
            <a:endParaRPr lang="en-GB" dirty="0">
              <a:solidFill>
                <a:srgbClr val="FFFF00"/>
              </a:solidFill>
            </a:endParaRPr>
          </a:p>
        </p:txBody>
      </p:sp>
      <p:pic>
        <p:nvPicPr>
          <p:cNvPr id="5" name="Segnaposto contenuto 4" descr="https://twinspace.etwinning.net/files/collabspace/4/34/034/77034/images/bc105bb69_opt.jpg"/>
          <p:cNvPicPr>
            <a:picLocks noGrp="1"/>
          </p:cNvPicPr>
          <p:nvPr>
            <p:ph idx="1"/>
          </p:nvPr>
        </p:nvPicPr>
        <p:blipFill>
          <a:blip r:embed="rId3"/>
          <a:stretch>
            <a:fillRect/>
          </a:stretch>
        </p:blipFill>
        <p:spPr bwMode="auto">
          <a:xfrm>
            <a:off x="5842794" y="698500"/>
            <a:ext cx="5080000" cy="5080000"/>
          </a:xfrm>
          <a:prstGeom prst="rect">
            <a:avLst/>
          </a:prstGeom>
        </p:spPr>
      </p:pic>
      <p:sp>
        <p:nvSpPr>
          <p:cNvPr id="4" name="Segnaposto testo 3"/>
          <p:cNvSpPr>
            <a:spLocks noGrp="1"/>
          </p:cNvSpPr>
          <p:nvPr>
            <p:ph type="body" sz="half" idx="2"/>
          </p:nvPr>
        </p:nvSpPr>
        <p:spPr>
          <a:xfrm>
            <a:off x="1483597" y="2225443"/>
            <a:ext cx="3549121" cy="1828800"/>
          </a:xfrm>
        </p:spPr>
        <p:txBody>
          <a:bodyPr>
            <a:normAutofit fontScale="92500" lnSpcReduction="20000"/>
          </a:bodyPr>
          <a:lstStyle/>
          <a:p>
            <a:pPr algn="l"/>
            <a:r>
              <a:rPr lang="en-GB" b="1" dirty="0" smtClean="0"/>
              <a:t>YOU NEED:</a:t>
            </a:r>
          </a:p>
          <a:p>
            <a:pPr marL="285750" indent="-285750" algn="l">
              <a:buFont typeface="Wingdings" panose="05000000000000000000" pitchFamily="2" charset="2"/>
              <a:buChar char="Ø"/>
            </a:pPr>
            <a:r>
              <a:rPr lang="en-GB" b="1" dirty="0" smtClean="0"/>
              <a:t>Yolk</a:t>
            </a:r>
            <a:endParaRPr lang="en-GB" b="1" dirty="0"/>
          </a:p>
          <a:p>
            <a:pPr marL="285750" indent="-285750" algn="l">
              <a:buFont typeface="Wingdings" panose="05000000000000000000" pitchFamily="2" charset="2"/>
              <a:buChar char="Ø"/>
            </a:pPr>
            <a:r>
              <a:rPr lang="en-GB" b="1" dirty="0" smtClean="0"/>
              <a:t> </a:t>
            </a:r>
            <a:r>
              <a:rPr lang="en-GB" b="1" dirty="0"/>
              <a:t>1 teaspoon </a:t>
            </a:r>
            <a:r>
              <a:rPr lang="en-GB" b="1" dirty="0" smtClean="0"/>
              <a:t>vinegar</a:t>
            </a:r>
          </a:p>
          <a:p>
            <a:pPr marL="285750" indent="-285750" algn="l">
              <a:buFont typeface="Wingdings" panose="05000000000000000000" pitchFamily="2" charset="2"/>
              <a:buChar char="Ø"/>
            </a:pPr>
            <a:r>
              <a:rPr lang="en-GB" b="1" dirty="0" smtClean="0"/>
              <a:t> spices</a:t>
            </a:r>
            <a:r>
              <a:rPr lang="en-GB" b="1" dirty="0"/>
              <a:t>: curry and curcuma, for the yellow and orange </a:t>
            </a:r>
            <a:r>
              <a:rPr lang="en-GB" b="1" dirty="0" smtClean="0"/>
              <a:t>colours</a:t>
            </a:r>
          </a:p>
          <a:p>
            <a:pPr marL="285750" indent="-285750" algn="l">
              <a:buFont typeface="Wingdings" panose="05000000000000000000" pitchFamily="2" charset="2"/>
              <a:buChar char="Ø"/>
            </a:pPr>
            <a:r>
              <a:rPr lang="en-GB" b="1" dirty="0" smtClean="0"/>
              <a:t> </a:t>
            </a:r>
            <a:r>
              <a:rPr lang="en-GB" b="1" dirty="0"/>
              <a:t>dark dirt to get black. </a:t>
            </a:r>
            <a:endParaRPr lang="it-IT" dirty="0"/>
          </a:p>
          <a:p>
            <a:endParaRPr lang="en-GB" dirty="0"/>
          </a:p>
        </p:txBody>
      </p:sp>
      <p:pic>
        <p:nvPicPr>
          <p:cNvPr id="6" name="Immagine 5"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7" name="Immagine 6"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6853" y="6007510"/>
            <a:ext cx="1135147" cy="997076"/>
          </a:xfrm>
          <a:prstGeom prst="rect">
            <a:avLst/>
          </a:prstGeom>
        </p:spPr>
      </p:pic>
    </p:spTree>
    <p:extLst>
      <p:ext uri="{BB962C8B-B14F-4D97-AF65-F5344CB8AC3E}">
        <p14:creationId xmlns:p14="http://schemas.microsoft.com/office/powerpoint/2010/main" val="30562067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5" name="Segnaposto contenuto 4" descr="https://twinspace.etwinning.net/files/collabspace/4/34/034/77034/images/bfc18479_opt.jpg"/>
          <p:cNvPicPr>
            <a:picLocks noGrp="1"/>
          </p:cNvPicPr>
          <p:nvPr>
            <p:ph idx="1"/>
          </p:nvPr>
        </p:nvPicPr>
        <p:blipFill>
          <a:blip r:embed="rId3"/>
          <a:stretch>
            <a:fillRect/>
          </a:stretch>
        </p:blipFill>
        <p:spPr bwMode="auto">
          <a:xfrm>
            <a:off x="6690693" y="606368"/>
            <a:ext cx="5080000" cy="5080000"/>
          </a:xfrm>
          <a:prstGeom prst="rect">
            <a:avLst/>
          </a:prstGeom>
        </p:spPr>
      </p:pic>
      <p:sp>
        <p:nvSpPr>
          <p:cNvPr id="4" name="Segnaposto testo 3"/>
          <p:cNvSpPr>
            <a:spLocks noGrp="1"/>
          </p:cNvSpPr>
          <p:nvPr>
            <p:ph type="body" sz="half" idx="2"/>
          </p:nvPr>
        </p:nvSpPr>
        <p:spPr/>
        <p:txBody>
          <a:bodyPr/>
          <a:lstStyle/>
          <a:p>
            <a:endParaRPr lang="en-GB" dirty="0"/>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t="14404" r="11820"/>
          <a:stretch/>
        </p:blipFill>
        <p:spPr>
          <a:xfrm>
            <a:off x="1484312" y="1608513"/>
            <a:ext cx="4393442" cy="3192087"/>
          </a:xfrm>
          <a:prstGeom prst="roundRect">
            <a:avLst>
              <a:gd name="adj" fmla="val 16667"/>
            </a:avLst>
          </a:prstGeom>
          <a:ln>
            <a:noFill/>
          </a:ln>
          <a:effectLst>
            <a:glow rad="101600">
              <a:schemeClr val="bg1">
                <a:alpha val="6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asellaDiTesto 6"/>
          <p:cNvSpPr txBox="1"/>
          <p:nvPr/>
        </p:nvSpPr>
        <p:spPr>
          <a:xfrm>
            <a:off x="1484312" y="4979324"/>
            <a:ext cx="4397432" cy="923330"/>
          </a:xfrm>
          <a:prstGeom prst="rect">
            <a:avLst/>
          </a:prstGeom>
          <a:noFill/>
        </p:spPr>
        <p:txBody>
          <a:bodyPr wrap="square" rtlCol="0">
            <a:spAutoFit/>
          </a:bodyPr>
          <a:lstStyle/>
          <a:p>
            <a:r>
              <a:rPr lang="en-GB" dirty="0" smtClean="0"/>
              <a:t>Students drew and painted </a:t>
            </a:r>
            <a:r>
              <a:rPr lang="en-GB" dirty="0"/>
              <a:t>the Lily, emblem of Florence, on a tablet with a layer of plaster.</a:t>
            </a:r>
            <a:endParaRPr lang="it-IT" dirty="0"/>
          </a:p>
        </p:txBody>
      </p:sp>
      <p:pic>
        <p:nvPicPr>
          <p:cNvPr id="8" name="Immagine 7" descr="&lt;strong&gt;eTwinning&lt;/strong&gt;: proyectos de colaboración con las TIC — ParaPN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9" name="Immagine 8" descr="&lt;strong&gt;eTwinning&lt;/strong&gt;: proyectos de colaboración con las TIC — ParaPN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6853" y="6007510"/>
            <a:ext cx="1135147" cy="997076"/>
          </a:xfrm>
          <a:prstGeom prst="rect">
            <a:avLst/>
          </a:prstGeom>
        </p:spPr>
      </p:pic>
    </p:spTree>
    <p:extLst>
      <p:ext uri="{BB962C8B-B14F-4D97-AF65-F5344CB8AC3E}">
        <p14:creationId xmlns:p14="http://schemas.microsoft.com/office/powerpoint/2010/main" val="40306454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1" y="436418"/>
            <a:ext cx="10372493" cy="1752599"/>
          </a:xfrm>
        </p:spPr>
        <p:txBody>
          <a:bodyPr>
            <a:noAutofit/>
          </a:bodyPr>
          <a:lstStyle/>
          <a:p>
            <a:r>
              <a:rPr lang="en-GB" sz="2800" b="1" dirty="0">
                <a:solidFill>
                  <a:schemeClr val="bg2">
                    <a:lumMod val="75000"/>
                  </a:schemeClr>
                </a:solidFill>
              </a:rPr>
              <a:t>Leonardo Da Vinci’s empty pages hold a secret few could </a:t>
            </a:r>
            <a:r>
              <a:rPr lang="en-GB" sz="2800" b="1" dirty="0" smtClean="0">
                <a:solidFill>
                  <a:schemeClr val="bg2">
                    <a:lumMod val="75000"/>
                  </a:schemeClr>
                </a:solidFill>
              </a:rPr>
              <a:t>imagine</a:t>
            </a:r>
            <a:r>
              <a:rPr lang="en-GB" sz="2800" dirty="0"/>
              <a:t>:</a:t>
            </a:r>
            <a:r>
              <a:rPr lang="en-GB" sz="2800" dirty="0" smtClean="0"/>
              <a:t> </a:t>
            </a:r>
            <a:br>
              <a:rPr lang="en-GB" sz="2800" dirty="0" smtClean="0"/>
            </a:br>
            <a:r>
              <a:rPr lang="en-GB" sz="2400" dirty="0" smtClean="0"/>
              <a:t>more </a:t>
            </a:r>
            <a:r>
              <a:rPr lang="en-GB" sz="2400" dirty="0"/>
              <a:t>than a dozen studies of hands drawn in a metal substance turned to invisible ink over time.</a:t>
            </a:r>
            <a:r>
              <a:rPr lang="it-IT" sz="2400" dirty="0"/>
              <a:t/>
            </a:r>
            <a:br>
              <a:rPr lang="it-IT" sz="2400" dirty="0"/>
            </a:br>
            <a:endParaRPr lang="en-GB" sz="2400" dirty="0"/>
          </a:p>
        </p:txBody>
      </p:sp>
      <p:sp>
        <p:nvSpPr>
          <p:cNvPr id="3" name="Segnaposto contenuto 2"/>
          <p:cNvSpPr>
            <a:spLocks noGrp="1"/>
          </p:cNvSpPr>
          <p:nvPr>
            <p:ph idx="1"/>
          </p:nvPr>
        </p:nvSpPr>
        <p:spPr>
          <a:xfrm>
            <a:off x="1155470" y="2666999"/>
            <a:ext cx="4513810" cy="3124201"/>
          </a:xfrm>
        </p:spPr>
        <p:txBody>
          <a:bodyPr>
            <a:normAutofit/>
          </a:bodyPr>
          <a:lstStyle/>
          <a:p>
            <a:r>
              <a:rPr lang="en-GB" sz="1400" dirty="0" smtClean="0"/>
              <a:t>The </a:t>
            </a:r>
            <a:r>
              <a:rPr lang="en-GB" sz="1400" dirty="0"/>
              <a:t>two pieces of paper, now known to be studies of the hands for the Adoration of the Magi, c1481, are to go on display to the public for the first time, at the </a:t>
            </a:r>
            <a:r>
              <a:rPr lang="en-GB" sz="1400" b="1" dirty="0"/>
              <a:t>Queen’s Gallery, Buckingham Palace</a:t>
            </a:r>
            <a:r>
              <a:rPr lang="en-GB" sz="1400" dirty="0"/>
              <a:t>, as part of the 500th anniversary of Leonardo’s death.</a:t>
            </a:r>
            <a:endParaRPr lang="it-IT" sz="1400" dirty="0"/>
          </a:p>
          <a:p>
            <a:r>
              <a:rPr lang="en-GB" sz="1400" dirty="0"/>
              <a:t>High-energy X-ray fluorescence has revealed the sketches called </a:t>
            </a:r>
            <a:r>
              <a:rPr lang="en-GB" sz="1400" b="1" i="1" dirty="0"/>
              <a:t>Studies of hands for the Adoration of the Magi.</a:t>
            </a:r>
            <a:endParaRPr lang="it-IT" sz="1400" b="1" dirty="0"/>
          </a:p>
          <a:p>
            <a:endParaRPr lang="en-GB" sz="1400" dirty="0"/>
          </a:p>
        </p:txBody>
      </p:sp>
      <p:pic>
        <p:nvPicPr>
          <p:cNvPr id="4" name="Immagine 3"/>
          <p:cNvPicPr/>
          <p:nvPr/>
        </p:nvPicPr>
        <p:blipFill>
          <a:blip r:embed="rId2" cstate="print">
            <a:extLst>
              <a:ext uri="{28A0092B-C50C-407E-A947-70E740481C1C}">
                <a14:useLocalDpi xmlns:a14="http://schemas.microsoft.com/office/drawing/2010/main" val="0"/>
              </a:ext>
            </a:extLst>
          </a:blip>
          <a:stretch>
            <a:fillRect/>
          </a:stretch>
        </p:blipFill>
        <p:spPr>
          <a:xfrm>
            <a:off x="5731538" y="2533505"/>
            <a:ext cx="2108835" cy="3121025"/>
          </a:xfrm>
          <a:prstGeom prst="rect">
            <a:avLst/>
          </a:prstGeom>
        </p:spPr>
      </p:pic>
      <p:pic>
        <p:nvPicPr>
          <p:cNvPr id="5" name="Immagine 4"/>
          <p:cNvPicPr/>
          <p:nvPr/>
        </p:nvPicPr>
        <p:blipFill>
          <a:blip r:embed="rId3" cstate="print">
            <a:extLst>
              <a:ext uri="{28A0092B-C50C-407E-A947-70E740481C1C}">
                <a14:useLocalDpi xmlns:a14="http://schemas.microsoft.com/office/drawing/2010/main" val="0"/>
              </a:ext>
            </a:extLst>
          </a:blip>
          <a:stretch>
            <a:fillRect/>
          </a:stretch>
        </p:blipFill>
        <p:spPr>
          <a:xfrm>
            <a:off x="8149792" y="2533505"/>
            <a:ext cx="2259965" cy="3138805"/>
          </a:xfrm>
          <a:prstGeom prst="rect">
            <a:avLst/>
          </a:prstGeom>
        </p:spPr>
      </p:pic>
      <p:pic>
        <p:nvPicPr>
          <p:cNvPr id="6" name="Immagine 5"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7" name="Immagine 6" descr="&lt;strong&gt;eTwinning&lt;/strong&gt;: proyectos de colaboración con las TIC — ParaPN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1290" y="6007510"/>
            <a:ext cx="1135147" cy="997076"/>
          </a:xfrm>
          <a:prstGeom prst="rect">
            <a:avLst/>
          </a:prstGeom>
        </p:spPr>
      </p:pic>
    </p:spTree>
    <p:extLst>
      <p:ext uri="{BB962C8B-B14F-4D97-AF65-F5344CB8AC3E}">
        <p14:creationId xmlns:p14="http://schemas.microsoft.com/office/powerpoint/2010/main" val="2350706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5470" y="1752599"/>
            <a:ext cx="4370259" cy="1298172"/>
          </a:xfrm>
        </p:spPr>
        <p:txBody>
          <a:bodyPr/>
          <a:lstStyle/>
          <a:p>
            <a:r>
              <a:rPr lang="en-GB" b="1" i="1" dirty="0">
                <a:solidFill>
                  <a:schemeClr val="bg2">
                    <a:lumMod val="75000"/>
                  </a:schemeClr>
                </a:solidFill>
              </a:rPr>
              <a:t>Studies of hands for the Adoration of the Magi.</a:t>
            </a:r>
            <a:endParaRPr lang="en-GB" dirty="0">
              <a:solidFill>
                <a:schemeClr val="bg2">
                  <a:lumMod val="75000"/>
                </a:schemeClr>
              </a:solidFill>
            </a:endParaRPr>
          </a:p>
        </p:txBody>
      </p:sp>
      <p:pic>
        <p:nvPicPr>
          <p:cNvPr id="6" name="Segnaposto immagine 5"/>
          <p:cNvPicPr>
            <a:picLocks noGrp="1"/>
          </p:cNvPicPr>
          <p:nvPr>
            <p:ph type="pic" idx="1"/>
          </p:nvPr>
        </p:nvPicPr>
        <p:blipFill>
          <a:blip r:embed="rId3" cstate="print">
            <a:extLst>
              <a:ext uri="{28A0092B-C50C-407E-A947-70E740481C1C}">
                <a14:useLocalDpi xmlns:a14="http://schemas.microsoft.com/office/drawing/2010/main" val="0"/>
              </a:ext>
            </a:extLst>
          </a:blip>
          <a:srcRect t="3329" b="3329"/>
          <a:stretch>
            <a:fillRect/>
          </a:stretch>
        </p:blipFill>
        <p:spPr>
          <a:xfrm>
            <a:off x="8294756" y="1641987"/>
            <a:ext cx="3149993" cy="4109884"/>
          </a:xfrm>
          <a:prstGeom prst="rect">
            <a:avLst/>
          </a:prstGeom>
        </p:spPr>
      </p:pic>
      <p:pic>
        <p:nvPicPr>
          <p:cNvPr id="5" name="Immagine 4"/>
          <p:cNvPicPr/>
          <p:nvPr/>
        </p:nvPicPr>
        <p:blipFill>
          <a:blip r:embed="rId4" cstate="print">
            <a:extLst>
              <a:ext uri="{28A0092B-C50C-407E-A947-70E740481C1C}">
                <a14:useLocalDpi xmlns:a14="http://schemas.microsoft.com/office/drawing/2010/main" val="0"/>
              </a:ext>
            </a:extLst>
          </a:blip>
          <a:stretch>
            <a:fillRect/>
          </a:stretch>
        </p:blipFill>
        <p:spPr>
          <a:xfrm>
            <a:off x="5427406" y="1641988"/>
            <a:ext cx="2588476" cy="4109883"/>
          </a:xfrm>
          <a:prstGeom prst="rect">
            <a:avLst/>
          </a:prstGeom>
        </p:spPr>
      </p:pic>
      <p:sp>
        <p:nvSpPr>
          <p:cNvPr id="3" name="Rettangolo 2"/>
          <p:cNvSpPr/>
          <p:nvPr/>
        </p:nvSpPr>
        <p:spPr>
          <a:xfrm>
            <a:off x="1229032" y="3385658"/>
            <a:ext cx="3795252" cy="2308324"/>
          </a:xfrm>
          <a:prstGeom prst="rect">
            <a:avLst/>
          </a:prstGeom>
        </p:spPr>
        <p:txBody>
          <a:bodyPr wrap="square">
            <a:spAutoFit/>
          </a:bodyPr>
          <a:lstStyle/>
          <a:p>
            <a:pPr marL="285750" indent="-285750">
              <a:buFont typeface="Wingdings" panose="05000000000000000000" pitchFamily="2" charset="2"/>
              <a:buChar char="v"/>
            </a:pPr>
            <a:r>
              <a:rPr lang="en-GB" dirty="0"/>
              <a:t>The technology also clarifies how these incredible drawings managed to vanish in plain sight over the centuries. </a:t>
            </a:r>
            <a:endParaRPr lang="en-GB" dirty="0" smtClean="0"/>
          </a:p>
          <a:p>
            <a:pPr marL="285750" indent="-285750">
              <a:buFont typeface="Wingdings" panose="05000000000000000000" pitchFamily="2" charset="2"/>
              <a:buChar char="v"/>
            </a:pPr>
            <a:r>
              <a:rPr lang="en-GB" dirty="0" smtClean="0"/>
              <a:t>Because </a:t>
            </a:r>
            <a:r>
              <a:rPr lang="en-GB" dirty="0"/>
              <a:t>of the high content of </a:t>
            </a:r>
            <a:r>
              <a:rPr lang="en-GB" b="1" dirty="0"/>
              <a:t>copper</a:t>
            </a:r>
            <a:r>
              <a:rPr lang="en-GB" dirty="0"/>
              <a:t> in da Vinci’s metal stylus, a chemical reaction transformed the lines into transparent copper salt.</a:t>
            </a:r>
            <a:endParaRPr lang="it-IT" dirty="0"/>
          </a:p>
        </p:txBody>
      </p:sp>
      <p:pic>
        <p:nvPicPr>
          <p:cNvPr id="7" name="Immagine 6" descr="&lt;strong&gt;eTwinning&lt;/strong&gt;: proyectos de colaboración con las TIC — ParaPN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8" name="Immagine 7" descr="&lt;strong&gt;eTwinning&lt;/strong&gt;: proyectos de colaboración con las TIC — ParaPN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0452" y="6007510"/>
            <a:ext cx="1135147" cy="997076"/>
          </a:xfrm>
          <a:prstGeom prst="rect">
            <a:avLst/>
          </a:prstGeom>
        </p:spPr>
      </p:pic>
    </p:spTree>
    <p:extLst>
      <p:ext uri="{BB962C8B-B14F-4D97-AF65-F5344CB8AC3E}">
        <p14:creationId xmlns:p14="http://schemas.microsoft.com/office/powerpoint/2010/main" val="2331748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2214" y="856211"/>
            <a:ext cx="4713316" cy="1749337"/>
          </a:xfrm>
        </p:spPr>
        <p:txBody>
          <a:bodyPr>
            <a:normAutofit fontScale="90000"/>
          </a:bodyPr>
          <a:lstStyle/>
          <a:p>
            <a:r>
              <a:rPr lang="en-GB" sz="2700" b="1" dirty="0" smtClean="0">
                <a:solidFill>
                  <a:srgbClr val="FFFF00"/>
                </a:solidFill>
              </a:rPr>
              <a:t>LAB ACTIVITIES</a:t>
            </a:r>
            <a:r>
              <a:rPr lang="en-GB" sz="3200" dirty="0" smtClean="0"/>
              <a:t/>
            </a:r>
            <a:br>
              <a:rPr lang="en-GB" sz="3200" dirty="0" smtClean="0"/>
            </a:br>
            <a:r>
              <a:rPr lang="en-GB" sz="3200" dirty="0" smtClean="0"/>
              <a:t>     </a:t>
            </a:r>
            <a:r>
              <a:rPr lang="en-GB" sz="2700" b="1" dirty="0" smtClean="0">
                <a:solidFill>
                  <a:schemeClr val="bg2">
                    <a:lumMod val="50000"/>
                  </a:schemeClr>
                </a:solidFill>
              </a:rPr>
              <a:t>AT MS REALE’S WORKSHOP(2)</a:t>
            </a:r>
            <a:r>
              <a:rPr lang="en-GB" sz="3200" b="1" dirty="0" smtClean="0">
                <a:solidFill>
                  <a:schemeClr val="bg2">
                    <a:lumMod val="50000"/>
                  </a:schemeClr>
                </a:solidFill>
              </a:rPr>
              <a:t/>
            </a:r>
            <a:br>
              <a:rPr lang="en-GB" sz="3200" b="1" dirty="0" smtClean="0">
                <a:solidFill>
                  <a:schemeClr val="bg2">
                    <a:lumMod val="50000"/>
                  </a:schemeClr>
                </a:solidFill>
              </a:rPr>
            </a:br>
            <a:r>
              <a:rPr lang="en-GB" sz="3200" b="1" dirty="0" smtClean="0">
                <a:solidFill>
                  <a:schemeClr val="bg2">
                    <a:lumMod val="50000"/>
                  </a:schemeClr>
                </a:solidFill>
              </a:rPr>
              <a:t>   </a:t>
            </a:r>
            <a:r>
              <a:rPr lang="en-GB" sz="3200" b="1" dirty="0">
                <a:solidFill>
                  <a:schemeClr val="bg2">
                    <a:lumMod val="50000"/>
                  </a:schemeClr>
                </a:solidFill>
              </a:rPr>
              <a:t> </a:t>
            </a:r>
            <a:r>
              <a:rPr lang="en-GB" sz="2400" b="1" dirty="0" smtClean="0">
                <a:solidFill>
                  <a:schemeClr val="bg1">
                    <a:lumMod val="60000"/>
                    <a:lumOff val="40000"/>
                  </a:schemeClr>
                </a:solidFill>
              </a:rPr>
              <a:t>MAKE YOUR OWN INVISIBLE INK</a:t>
            </a:r>
            <a:endParaRPr lang="en-GB" sz="2400" b="1" dirty="0">
              <a:solidFill>
                <a:schemeClr val="bg1">
                  <a:lumMod val="60000"/>
                  <a:lumOff val="40000"/>
                </a:schemeClr>
              </a:solidFill>
            </a:endParaRPr>
          </a:p>
        </p:txBody>
      </p:sp>
      <p:pic>
        <p:nvPicPr>
          <p:cNvPr id="11" name="Segnaposto contenuto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4449" y="338748"/>
            <a:ext cx="2283128" cy="2161078"/>
          </a:xfrm>
          <a:prstGeom prst="rect">
            <a:avLst/>
          </a:prstGeom>
          <a:ln w="28575">
            <a:solidFill>
              <a:schemeClr val="bg1">
                <a:lumMod val="60000"/>
                <a:lumOff val="40000"/>
              </a:schemeClr>
            </a:solidFill>
          </a:ln>
          <a:effectLst>
            <a:outerShdw blurRad="190500" algn="tl" rotWithShape="0">
              <a:srgbClr val="000000">
                <a:alpha val="70000"/>
              </a:srgbClr>
            </a:outerShdw>
          </a:effectLst>
        </p:spPr>
      </p:pic>
      <p:sp>
        <p:nvSpPr>
          <p:cNvPr id="10" name="Segnaposto testo 9"/>
          <p:cNvSpPr>
            <a:spLocks noGrp="1"/>
          </p:cNvSpPr>
          <p:nvPr>
            <p:ph type="body" sz="half" idx="2"/>
          </p:nvPr>
        </p:nvSpPr>
        <p:spPr>
          <a:xfrm>
            <a:off x="1484311" y="3196539"/>
            <a:ext cx="3549121" cy="1828800"/>
          </a:xfrm>
        </p:spPr>
        <p:txBody>
          <a:bodyPr>
            <a:noAutofit/>
          </a:bodyPr>
          <a:lstStyle/>
          <a:p>
            <a:pPr algn="l"/>
            <a:r>
              <a:rPr lang="en-GB" sz="1800" b="1" dirty="0"/>
              <a:t>1</a:t>
            </a:r>
            <a:r>
              <a:rPr lang="en-GB" sz="1800" b="1" dirty="0" smtClean="0"/>
              <a:t>. </a:t>
            </a:r>
            <a:r>
              <a:rPr lang="en-GB" sz="1800" b="1" dirty="0"/>
              <a:t>Juice invisible ink</a:t>
            </a:r>
            <a:endParaRPr lang="it-IT" sz="1800" dirty="0"/>
          </a:p>
          <a:p>
            <a:pPr algn="l"/>
            <a:r>
              <a:rPr lang="en-GB" sz="1400" b="1" dirty="0"/>
              <a:t>YOU NEED:</a:t>
            </a:r>
            <a:endParaRPr lang="it-IT" sz="1400" dirty="0"/>
          </a:p>
          <a:p>
            <a:pPr marL="285750" lvl="0" indent="-285750" algn="l">
              <a:buFont typeface="Arial" panose="020B0604020202020204" pitchFamily="34" charset="0"/>
              <a:buChar char="•"/>
            </a:pPr>
            <a:r>
              <a:rPr lang="it-IT" sz="1400" b="1" dirty="0" err="1"/>
              <a:t>baking</a:t>
            </a:r>
            <a:r>
              <a:rPr lang="it-IT" sz="1400" b="1" dirty="0"/>
              <a:t> soda and </a:t>
            </a:r>
            <a:r>
              <a:rPr lang="it-IT" sz="1400" b="1" dirty="0" smtClean="0"/>
              <a:t>water</a:t>
            </a:r>
          </a:p>
          <a:p>
            <a:pPr marL="285750" lvl="0" indent="-285750" algn="l">
              <a:buFont typeface="Arial" panose="020B0604020202020204" pitchFamily="34" charset="0"/>
              <a:buChar char="•"/>
            </a:pPr>
            <a:r>
              <a:rPr lang="it-IT" sz="1400" b="1" dirty="0" smtClean="0"/>
              <a:t>Q-</a:t>
            </a:r>
            <a:r>
              <a:rPr lang="it-IT" sz="1400" b="1" dirty="0" err="1" smtClean="0"/>
              <a:t>tips</a:t>
            </a:r>
            <a:endParaRPr lang="it-IT" sz="1400" dirty="0"/>
          </a:p>
          <a:p>
            <a:pPr marL="285750" lvl="0" indent="-285750" algn="l">
              <a:buFont typeface="Arial" panose="020B0604020202020204" pitchFamily="34" charset="0"/>
              <a:buChar char="•"/>
            </a:pPr>
            <a:r>
              <a:rPr lang="it-IT" sz="1400" b="1" dirty="0" err="1"/>
              <a:t>white</a:t>
            </a:r>
            <a:r>
              <a:rPr lang="it-IT" sz="1400" b="1" dirty="0"/>
              <a:t> </a:t>
            </a:r>
            <a:r>
              <a:rPr lang="it-IT" sz="1400" b="1" dirty="0" err="1"/>
              <a:t>paper</a:t>
            </a:r>
            <a:endParaRPr lang="it-IT" sz="1400" dirty="0"/>
          </a:p>
          <a:p>
            <a:pPr marL="285750" lvl="0" indent="-285750" algn="l">
              <a:buFont typeface="Arial" panose="020B0604020202020204" pitchFamily="34" charset="0"/>
              <a:buChar char="•"/>
            </a:pPr>
            <a:r>
              <a:rPr lang="it-IT" sz="1400" b="1" dirty="0" err="1"/>
              <a:t>cranberry</a:t>
            </a:r>
            <a:r>
              <a:rPr lang="it-IT" sz="1400" b="1" dirty="0"/>
              <a:t> </a:t>
            </a:r>
            <a:r>
              <a:rPr lang="it-IT" sz="1400" b="1" dirty="0" err="1"/>
              <a:t>juice</a:t>
            </a:r>
            <a:endParaRPr lang="it-IT" sz="1400" dirty="0"/>
          </a:p>
          <a:p>
            <a:pPr marL="285750" lvl="0" indent="-285750" algn="l">
              <a:buFont typeface="Arial" panose="020B0604020202020204" pitchFamily="34" charset="0"/>
              <a:buChar char="•"/>
            </a:pPr>
            <a:r>
              <a:rPr lang="it-IT" sz="1400" b="1" dirty="0" err="1"/>
              <a:t>paint</a:t>
            </a:r>
            <a:r>
              <a:rPr lang="it-IT" sz="1400" b="1" dirty="0"/>
              <a:t> </a:t>
            </a:r>
            <a:r>
              <a:rPr lang="it-IT" sz="1400" b="1" dirty="0" err="1"/>
              <a:t>brush</a:t>
            </a:r>
            <a:endParaRPr lang="it-IT" sz="1400" dirty="0"/>
          </a:p>
          <a:p>
            <a:pPr algn="l"/>
            <a:endParaRPr lang="en-GB" sz="1400" dirty="0"/>
          </a:p>
        </p:txBody>
      </p:sp>
      <p:pic>
        <p:nvPicPr>
          <p:cNvPr id="12" name="Immagine 11"/>
          <p:cNvPicPr>
            <a:picLocks noChangeAspect="1"/>
          </p:cNvPicPr>
          <p:nvPr/>
        </p:nvPicPr>
        <p:blipFill rotWithShape="1">
          <a:blip r:embed="rId4">
            <a:extLst>
              <a:ext uri="{28A0092B-C50C-407E-A947-70E740481C1C}">
                <a14:useLocalDpi xmlns:a14="http://schemas.microsoft.com/office/drawing/2010/main" val="0"/>
              </a:ext>
            </a:extLst>
          </a:blip>
          <a:srcRect t="-1629" r="23159" b="-1"/>
          <a:stretch/>
        </p:blipFill>
        <p:spPr>
          <a:xfrm>
            <a:off x="8545484" y="2698285"/>
            <a:ext cx="2492086" cy="1695797"/>
          </a:xfrm>
          <a:prstGeom prst="rect">
            <a:avLst/>
          </a:prstGeom>
          <a:ln w="28575">
            <a:solidFill>
              <a:schemeClr val="bg1">
                <a:lumMod val="60000"/>
                <a:lumOff val="40000"/>
              </a:schemeClr>
            </a:solidFill>
          </a:ln>
          <a:effectLst>
            <a:outerShdw blurRad="190500" algn="tl" rotWithShape="0">
              <a:srgbClr val="000000">
                <a:alpha val="70000"/>
              </a:srgbClr>
            </a:outerShdw>
          </a:effectLst>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1675" y="4110939"/>
            <a:ext cx="3395751" cy="1666915"/>
          </a:xfrm>
          <a:prstGeom prst="rect">
            <a:avLst/>
          </a:prstGeom>
          <a:ln w="28575">
            <a:solidFill>
              <a:srgbClr val="FFFF00"/>
            </a:solidFill>
          </a:ln>
          <a:effectLst>
            <a:outerShdw blurRad="190500" algn="tl" rotWithShape="0">
              <a:srgbClr val="000000">
                <a:alpha val="70000"/>
              </a:srgbClr>
            </a:outerShdw>
          </a:effectLst>
        </p:spPr>
      </p:pic>
      <p:sp>
        <p:nvSpPr>
          <p:cNvPr id="3" name="CasellaDiTesto 2"/>
          <p:cNvSpPr txBox="1"/>
          <p:nvPr/>
        </p:nvSpPr>
        <p:spPr>
          <a:xfrm>
            <a:off x="8437418" y="1528734"/>
            <a:ext cx="3416532" cy="1169551"/>
          </a:xfrm>
          <a:prstGeom prst="rect">
            <a:avLst/>
          </a:prstGeom>
          <a:noFill/>
        </p:spPr>
        <p:txBody>
          <a:bodyPr wrap="square" rtlCol="0">
            <a:spAutoFit/>
          </a:bodyPr>
          <a:lstStyle/>
          <a:p>
            <a:r>
              <a:rPr lang="it-IT" sz="1400" b="1" dirty="0"/>
              <a:t>STEP 1</a:t>
            </a:r>
            <a:endParaRPr lang="it-IT" sz="1400" dirty="0"/>
          </a:p>
          <a:p>
            <a:r>
              <a:rPr lang="en-GB" sz="1400" b="1" dirty="0">
                <a:solidFill>
                  <a:srgbClr val="0070C0"/>
                </a:solidFill>
              </a:rPr>
              <a:t>Mix together 1/4 cup of baking soda with 1/4 cup of water, dip the Q-tip into the mixture and write the message.</a:t>
            </a:r>
            <a:endParaRPr lang="it-IT" sz="1400" b="1" dirty="0">
              <a:solidFill>
                <a:srgbClr val="0070C0"/>
              </a:solidFill>
            </a:endParaRPr>
          </a:p>
          <a:p>
            <a:endParaRPr lang="en-GB" sz="1400" dirty="0"/>
          </a:p>
        </p:txBody>
      </p:sp>
      <p:sp>
        <p:nvSpPr>
          <p:cNvPr id="4" name="CasellaDiTesto 3"/>
          <p:cNvSpPr txBox="1"/>
          <p:nvPr/>
        </p:nvSpPr>
        <p:spPr>
          <a:xfrm>
            <a:off x="8437418" y="4538990"/>
            <a:ext cx="3225339" cy="523220"/>
          </a:xfrm>
          <a:prstGeom prst="rect">
            <a:avLst/>
          </a:prstGeom>
          <a:noFill/>
        </p:spPr>
        <p:txBody>
          <a:bodyPr wrap="square" rtlCol="0">
            <a:spAutoFit/>
          </a:bodyPr>
          <a:lstStyle/>
          <a:p>
            <a:r>
              <a:rPr lang="en-GB" sz="1400" b="1" dirty="0"/>
              <a:t>STEP 2</a:t>
            </a:r>
            <a:endParaRPr lang="it-IT" sz="1400" dirty="0"/>
          </a:p>
          <a:p>
            <a:r>
              <a:rPr lang="en-GB" sz="1400" b="1" dirty="0">
                <a:solidFill>
                  <a:srgbClr val="0070C0"/>
                </a:solidFill>
              </a:rPr>
              <a:t>Paint the juice across the paper</a:t>
            </a:r>
            <a:endParaRPr lang="it-IT" sz="1400" dirty="0">
              <a:solidFill>
                <a:srgbClr val="0070C0"/>
              </a:solidFill>
            </a:endParaRPr>
          </a:p>
        </p:txBody>
      </p:sp>
      <p:sp>
        <p:nvSpPr>
          <p:cNvPr id="8" name="CasellaDiTesto 7"/>
          <p:cNvSpPr txBox="1"/>
          <p:nvPr/>
        </p:nvSpPr>
        <p:spPr>
          <a:xfrm>
            <a:off x="4280113" y="5903893"/>
            <a:ext cx="3894515" cy="954107"/>
          </a:xfrm>
          <a:prstGeom prst="rect">
            <a:avLst/>
          </a:prstGeom>
          <a:noFill/>
        </p:spPr>
        <p:txBody>
          <a:bodyPr wrap="square" rtlCol="0">
            <a:spAutoFit/>
          </a:bodyPr>
          <a:lstStyle/>
          <a:p>
            <a:r>
              <a:rPr lang="en-GB" sz="1400" b="1" dirty="0"/>
              <a:t>WHY DOES IT WORK?</a:t>
            </a:r>
            <a:endParaRPr lang="it-IT" sz="1400" b="1" dirty="0"/>
          </a:p>
          <a:p>
            <a:r>
              <a:rPr lang="en-GB" sz="1400" b="1" dirty="0">
                <a:solidFill>
                  <a:srgbClr val="0070C0"/>
                </a:solidFill>
              </a:rPr>
              <a:t>Because the juice is acidic and the baking soda is a base, and the two interact when they touch.</a:t>
            </a:r>
            <a:endParaRPr lang="it-IT" sz="1400" b="1" dirty="0">
              <a:solidFill>
                <a:srgbClr val="0070C0"/>
              </a:solidFill>
            </a:endParaRPr>
          </a:p>
          <a:p>
            <a:endParaRPr lang="en-GB" sz="1400" dirty="0"/>
          </a:p>
        </p:txBody>
      </p:sp>
      <p:pic>
        <p:nvPicPr>
          <p:cNvPr id="14" name="Immagine 13" descr="&lt;strong&gt;eTwinning&lt;/strong&gt;: proyectos de colaboración con las TIC — ParaPN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07510"/>
            <a:ext cx="1101213" cy="997076"/>
          </a:xfrm>
          <a:prstGeom prst="rect">
            <a:avLst/>
          </a:prstGeom>
        </p:spPr>
      </p:pic>
      <p:pic>
        <p:nvPicPr>
          <p:cNvPr id="15" name="Immagine 14" descr="&lt;strong&gt;eTwinning&lt;/strong&gt;: proyectos de colaboración con las TIC — ParaPN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5183" y="6007510"/>
            <a:ext cx="1135147" cy="997076"/>
          </a:xfrm>
          <a:prstGeom prst="rect">
            <a:avLst/>
          </a:prstGeom>
        </p:spPr>
      </p:pic>
    </p:spTree>
    <p:extLst>
      <p:ext uri="{BB962C8B-B14F-4D97-AF65-F5344CB8AC3E}">
        <p14:creationId xmlns:p14="http://schemas.microsoft.com/office/powerpoint/2010/main" val="3088075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4312" y="1600200"/>
            <a:ext cx="3549121" cy="876363"/>
          </a:xfrm>
        </p:spPr>
        <p:txBody>
          <a:bodyPr>
            <a:noAutofit/>
          </a:bodyPr>
          <a:lstStyle/>
          <a:p>
            <a:r>
              <a:rPr lang="en-GB" sz="2800" b="1" dirty="0" smtClean="0"/>
              <a:t> </a:t>
            </a:r>
            <a:r>
              <a:rPr lang="en-GB" sz="2800" b="1" dirty="0"/>
              <a:t>Milk invisible ink</a:t>
            </a:r>
            <a:r>
              <a:rPr lang="it-IT" sz="2800" dirty="0"/>
              <a:t/>
            </a:r>
            <a:br>
              <a:rPr lang="it-IT" sz="2800" dirty="0"/>
            </a:br>
            <a:endParaRPr lang="en-GB" sz="2800" dirty="0"/>
          </a:p>
        </p:txBody>
      </p:sp>
      <p:pic>
        <p:nvPicPr>
          <p:cNvPr id="5" name="Segnaposto contenuto 4"/>
          <p:cNvPicPr>
            <a:picLocks noGrp="1" noChangeAspect="1"/>
          </p:cNvPicPr>
          <p:nvPr>
            <p:ph idx="1"/>
          </p:nvPr>
        </p:nvPicPr>
        <p:blipFill rotWithShape="1">
          <a:blip r:embed="rId3">
            <a:extLst>
              <a:ext uri="{28A0092B-C50C-407E-A947-70E740481C1C}">
                <a14:useLocalDpi xmlns:a14="http://schemas.microsoft.com/office/drawing/2010/main" val="0"/>
              </a:ext>
            </a:extLst>
          </a:blip>
          <a:srcRect t="11792" r="20143"/>
          <a:stretch/>
        </p:blipFill>
        <p:spPr>
          <a:xfrm>
            <a:off x="5436524" y="171719"/>
            <a:ext cx="3682539" cy="2114281"/>
          </a:xfrm>
          <a:prstGeom prst="roundRect">
            <a:avLst>
              <a:gd name="adj" fmla="val 16667"/>
            </a:avLst>
          </a:prstGeom>
          <a:ln w="28575">
            <a:solidFill>
              <a:schemeClr val="bg2">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egnaposto testo 3"/>
          <p:cNvSpPr>
            <a:spLocks noGrp="1"/>
          </p:cNvSpPr>
          <p:nvPr>
            <p:ph type="body" sz="half" idx="2"/>
          </p:nvPr>
        </p:nvSpPr>
        <p:spPr>
          <a:xfrm>
            <a:off x="1484312" y="2709949"/>
            <a:ext cx="3952212" cy="2502131"/>
          </a:xfrm>
        </p:spPr>
        <p:txBody>
          <a:bodyPr>
            <a:normAutofit/>
          </a:bodyPr>
          <a:lstStyle/>
          <a:p>
            <a:pPr algn="l"/>
            <a:r>
              <a:rPr lang="en-GB" b="1" dirty="0" smtClean="0"/>
              <a:t>YOU </a:t>
            </a:r>
            <a:r>
              <a:rPr lang="en-GB" b="1" dirty="0"/>
              <a:t>NEED:</a:t>
            </a:r>
            <a:endParaRPr lang="it-IT" dirty="0"/>
          </a:p>
          <a:p>
            <a:pPr marL="285750" lvl="0" indent="-285750" algn="l">
              <a:buFont typeface="Arial" panose="020B0604020202020204" pitchFamily="34" charset="0"/>
              <a:buChar char="•"/>
            </a:pPr>
            <a:r>
              <a:rPr lang="it-IT" b="1" dirty="0" err="1"/>
              <a:t>milk</a:t>
            </a:r>
            <a:endParaRPr lang="it-IT" dirty="0"/>
          </a:p>
          <a:p>
            <a:pPr marL="285750" lvl="0" indent="-285750" algn="l">
              <a:buFont typeface="Arial" panose="020B0604020202020204" pitchFamily="34" charset="0"/>
              <a:buChar char="•"/>
            </a:pPr>
            <a:r>
              <a:rPr lang="it-IT" b="1" dirty="0" smtClean="0"/>
              <a:t>Q-</a:t>
            </a:r>
            <a:r>
              <a:rPr lang="it-IT" b="1" dirty="0" err="1"/>
              <a:t>T</a:t>
            </a:r>
            <a:r>
              <a:rPr lang="it-IT" b="1" dirty="0" err="1" smtClean="0"/>
              <a:t>ips</a:t>
            </a:r>
            <a:endParaRPr lang="it-IT" dirty="0"/>
          </a:p>
          <a:p>
            <a:pPr marL="285750" lvl="0" indent="-285750" algn="l">
              <a:buFont typeface="Arial" panose="020B0604020202020204" pitchFamily="34" charset="0"/>
              <a:buChar char="•"/>
            </a:pPr>
            <a:r>
              <a:rPr lang="it-IT" b="1" dirty="0" err="1"/>
              <a:t>paper</a:t>
            </a:r>
            <a:endParaRPr lang="it-IT" dirty="0"/>
          </a:p>
          <a:p>
            <a:pPr marL="285750" lvl="0" indent="-285750" algn="l">
              <a:buFont typeface="Arial" panose="020B0604020202020204" pitchFamily="34" charset="0"/>
              <a:buChar char="•"/>
            </a:pPr>
            <a:r>
              <a:rPr lang="it-IT" b="1" dirty="0" err="1"/>
              <a:t>heat</a:t>
            </a:r>
            <a:r>
              <a:rPr lang="it-IT" b="1" dirty="0"/>
              <a:t> source (</a:t>
            </a:r>
            <a:r>
              <a:rPr lang="it-IT" b="1" dirty="0" err="1"/>
              <a:t>candle</a:t>
            </a:r>
            <a:r>
              <a:rPr lang="it-IT" b="1" dirty="0"/>
              <a:t>)</a:t>
            </a:r>
            <a:endParaRPr lang="it-IT" dirty="0"/>
          </a:p>
          <a:p>
            <a:pPr marL="285750" indent="-285750" algn="l">
              <a:buFont typeface="Arial" panose="020B0604020202020204" pitchFamily="34" charset="0"/>
              <a:buChar char="•"/>
            </a:pPr>
            <a:endParaRPr lang="en-GB"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976" y="2540102"/>
            <a:ext cx="3760123" cy="1999839"/>
          </a:xfrm>
          <a:prstGeom prst="roundRect">
            <a:avLst>
              <a:gd name="adj" fmla="val 16667"/>
            </a:avLst>
          </a:prstGeom>
          <a:ln w="28575">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magine 6"/>
          <p:cNvPicPr>
            <a:picLocks noChangeAspect="1"/>
          </p:cNvPicPr>
          <p:nvPr/>
        </p:nvPicPr>
        <p:blipFill rotWithShape="1">
          <a:blip r:embed="rId5">
            <a:extLst>
              <a:ext uri="{28A0092B-C50C-407E-A947-70E740481C1C}">
                <a14:useLocalDpi xmlns:a14="http://schemas.microsoft.com/office/drawing/2010/main" val="0"/>
              </a:ext>
            </a:extLst>
          </a:blip>
          <a:srcRect l="12426" t="4622" r="4237" b="5882"/>
          <a:stretch/>
        </p:blipFill>
        <p:spPr>
          <a:xfrm>
            <a:off x="5249485" y="4794044"/>
            <a:ext cx="3229495" cy="2014080"/>
          </a:xfrm>
          <a:prstGeom prst="roundRect">
            <a:avLst>
              <a:gd name="adj" fmla="val 16667"/>
            </a:avLst>
          </a:prstGeom>
          <a:ln>
            <a:solidFill>
              <a:schemeClr val="accent3"/>
            </a:solid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asellaDiTesto 7"/>
          <p:cNvSpPr txBox="1"/>
          <p:nvPr/>
        </p:nvSpPr>
        <p:spPr>
          <a:xfrm>
            <a:off x="9177252" y="1257815"/>
            <a:ext cx="2859577" cy="954107"/>
          </a:xfrm>
          <a:prstGeom prst="rect">
            <a:avLst/>
          </a:prstGeom>
          <a:noFill/>
        </p:spPr>
        <p:txBody>
          <a:bodyPr wrap="square" rtlCol="0">
            <a:spAutoFit/>
          </a:bodyPr>
          <a:lstStyle/>
          <a:p>
            <a:r>
              <a:rPr lang="it-IT" sz="1400" b="1" dirty="0"/>
              <a:t>STEP 1</a:t>
            </a:r>
            <a:endParaRPr lang="it-IT" sz="1400" dirty="0"/>
          </a:p>
          <a:p>
            <a:r>
              <a:rPr lang="en-GB" sz="1400" b="1" dirty="0">
                <a:solidFill>
                  <a:schemeClr val="tx2"/>
                </a:solidFill>
              </a:rPr>
              <a:t>Dip the Q-tip into the milk, write the message on a white paper, the let it dry.</a:t>
            </a:r>
            <a:endParaRPr lang="it-IT" sz="1400" b="1" dirty="0">
              <a:solidFill>
                <a:schemeClr val="tx2"/>
              </a:solidFill>
            </a:endParaRPr>
          </a:p>
        </p:txBody>
      </p:sp>
      <p:sp>
        <p:nvSpPr>
          <p:cNvPr id="9" name="CasellaDiTesto 8"/>
          <p:cNvSpPr txBox="1"/>
          <p:nvPr/>
        </p:nvSpPr>
        <p:spPr>
          <a:xfrm>
            <a:off x="4438997" y="3817713"/>
            <a:ext cx="3042459" cy="738664"/>
          </a:xfrm>
          <a:prstGeom prst="rect">
            <a:avLst/>
          </a:prstGeom>
          <a:noFill/>
        </p:spPr>
        <p:txBody>
          <a:bodyPr wrap="square" rtlCol="0">
            <a:spAutoFit/>
          </a:bodyPr>
          <a:lstStyle/>
          <a:p>
            <a:r>
              <a:rPr lang="en-GB" sz="1400" b="1" dirty="0"/>
              <a:t>STEP 2</a:t>
            </a:r>
            <a:endParaRPr lang="it-IT" sz="1400" dirty="0"/>
          </a:p>
          <a:p>
            <a:r>
              <a:rPr lang="en-GB" sz="1400" b="1" dirty="0">
                <a:solidFill>
                  <a:schemeClr val="bg2">
                    <a:lumMod val="50000"/>
                  </a:schemeClr>
                </a:solidFill>
              </a:rPr>
              <a:t>Pass it closely over a candle and read the message</a:t>
            </a:r>
            <a:endParaRPr lang="it-IT" sz="1400" dirty="0">
              <a:solidFill>
                <a:schemeClr val="bg2">
                  <a:lumMod val="50000"/>
                </a:schemeClr>
              </a:solidFill>
            </a:endParaRPr>
          </a:p>
        </p:txBody>
      </p:sp>
      <p:pic>
        <p:nvPicPr>
          <p:cNvPr id="10" name="Immagine 9" descr="&lt;strong&gt;eTwinning&lt;/strong&gt;: proyectos de colaboración con las TIC — ParaPN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07510"/>
            <a:ext cx="1135147" cy="997076"/>
          </a:xfrm>
          <a:prstGeom prst="rect">
            <a:avLst/>
          </a:prstGeom>
        </p:spPr>
      </p:pic>
      <p:pic>
        <p:nvPicPr>
          <p:cNvPr id="11" name="Immagine 10" descr="&lt;strong&gt;eTwinning&lt;/strong&gt;: proyectos de colaboración con las TIC — ParaPN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2" y="6007510"/>
            <a:ext cx="1135147" cy="997076"/>
          </a:xfrm>
          <a:prstGeom prst="rect">
            <a:avLst/>
          </a:prstGeom>
        </p:spPr>
      </p:pic>
    </p:spTree>
    <p:extLst>
      <p:ext uri="{BB962C8B-B14F-4D97-AF65-F5344CB8AC3E}">
        <p14:creationId xmlns:p14="http://schemas.microsoft.com/office/powerpoint/2010/main" val="2162619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sse">
  <a:themeElements>
    <a:clrScheme name="Personalizzato 1">
      <a:dk1>
        <a:sysClr val="windowText" lastClr="000000"/>
      </a:dk1>
      <a:lt1>
        <a:srgbClr val="FFFF00"/>
      </a:lt1>
      <a:dk2>
        <a:srgbClr val="297FD5"/>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ss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ss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784</Words>
  <Application>Microsoft Office PowerPoint</Application>
  <PresentationFormat>Widescreen</PresentationFormat>
  <Paragraphs>87</Paragraphs>
  <Slides>14</Slides>
  <Notes>8</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Calibri</vt:lpstr>
      <vt:lpstr>Comic Sans MS</vt:lpstr>
      <vt:lpstr>Corbel</vt:lpstr>
      <vt:lpstr>Lucida Handwriting</vt:lpstr>
      <vt:lpstr>Times New Roman</vt:lpstr>
      <vt:lpstr>Wingdings</vt:lpstr>
      <vt:lpstr>Parallasse</vt:lpstr>
      <vt:lpstr>  eTWINNING DAY 2019 EUROPE DAY</vt:lpstr>
      <vt:lpstr>IN THE FOOTSTEPS OF LEONARDO DA VINCI eTwinning project</vt:lpstr>
      <vt:lpstr>    LAB ACTIVITIES     AT MS REALE’S WORKSHOP(1) </vt:lpstr>
      <vt:lpstr>MAKE YOUR OWN PAINT</vt:lpstr>
      <vt:lpstr>Presentazione standard di PowerPoint</vt:lpstr>
      <vt:lpstr>Leonardo Da Vinci’s empty pages hold a secret few could imagine:  more than a dozen studies of hands drawn in a metal substance turned to invisible ink over time. </vt:lpstr>
      <vt:lpstr>Studies of hands for the Adoration of the Magi.</vt:lpstr>
      <vt:lpstr>LAB ACTIVITIES      AT MS REALE’S WORKSHOP(2)     MAKE YOUR OWN INVISIBLE INK</vt:lpstr>
      <vt:lpstr> Milk invisible ink </vt:lpstr>
      <vt:lpstr>OUR SCIENCE LAB  WITH MR. ANTONIO TRIVISONNO </vt:lpstr>
      <vt:lpstr>MAKE YOUR OWN PORTABLE CAMERA OBSCURA </vt:lpstr>
      <vt:lpstr>Presentazione standard di PowerPoint</vt:lpstr>
      <vt:lpstr>WHAT A UNIQUE GENIUS!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eTWINNING DAY 2019 EUROPE DAY</dc:title>
  <dc:creator>Tiziana Pierini</dc:creator>
  <cp:lastModifiedBy>Tiziana Pierini</cp:lastModifiedBy>
  <cp:revision>28</cp:revision>
  <dcterms:created xsi:type="dcterms:W3CDTF">2019-05-04T16:37:32Z</dcterms:created>
  <dcterms:modified xsi:type="dcterms:W3CDTF">2019-05-11T21:15:41Z</dcterms:modified>
</cp:coreProperties>
</file>