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8" r:id="rId8"/>
    <p:sldId id="269" r:id="rId9"/>
    <p:sldId id="271" r:id="rId10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338" autoAdjust="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06/relationships/legacyDocTextInfo" Target="legacyDocTextInfo.bin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ъгълен триъгъл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лавие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17" name="Подзаглавие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grpSp>
        <p:nvGrpSpPr>
          <p:cNvPr id="2" name="Групиране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Свободна форма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Свободна форма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Свободна форма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аво съединение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Контейнер за 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19" name="Контейнер за долния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27" name="Контейнер за номер н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Заглавие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7" name="V-образна стрел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V-образна стрел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Заглавие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Заглавие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8" name="Свободна форма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Свободна форма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авоъгълен триъгъл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аво съединение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V-образна стрел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V-образна стрел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вободна форма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Свободна форма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авоъгълен триъгъл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аво съединение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Контейнер за заглавие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0" name="Текстов контейне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0" name="Контейнер за 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C97056E-BCBF-4FA5-B956-847CF272BD82}" type="datetimeFigureOut">
              <a:rPr lang="bg-BG" smtClean="0"/>
              <a:pPr/>
              <a:t>18.11.2018</a:t>
            </a:fld>
            <a:endParaRPr lang="bg-BG"/>
          </a:p>
        </p:txBody>
      </p:sp>
      <p:sp>
        <p:nvSpPr>
          <p:cNvPr id="22" name="Контейнер за долния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EE3CD1-6D66-4696-A862-2AFC0CD1CECC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https://www.senderismoeuropa.com/wp-content/uploads/2014/04/mapa-monumentos-bulgar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357298"/>
            <a:ext cx="7500990" cy="4143404"/>
          </a:xfrm>
          <a:prstGeom prst="roundRect">
            <a:avLst>
              <a:gd name="adj" fmla="val 16667"/>
            </a:avLst>
          </a:prstGeom>
          <a:ln>
            <a:solidFill>
              <a:srgbClr val="00206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  <a:reflection blurRad="6350" stA="52000" endA="300" endPos="35000" dir="5400000" sy="-100000" algn="bl" rotWithShape="0"/>
          </a:effectLst>
          <a:scene3d>
            <a:camera prst="perspectiveLeft"/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11560" y="285729"/>
            <a:ext cx="7772400" cy="911024"/>
          </a:xfrm>
          <a:solidFill>
            <a:srgbClr val="FFC000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>
              <a:defRPr/>
            </a:pPr>
            <a:r>
              <a:rPr lang="pl-PL" sz="4000" i="1" u="sng" dirty="0" smtClean="0"/>
              <a:t>Education system in Bulgaria</a:t>
            </a:r>
            <a:endParaRPr lang="pl-PL" sz="4000" i="1" u="sng" dirty="0"/>
          </a:p>
        </p:txBody>
      </p:sp>
      <p:sp>
        <p:nvSpPr>
          <p:cNvPr id="2050" name="AutoShape 2" descr="Резултат с изображение за картинки на деца"/>
          <p:cNvSpPr>
            <a:spLocks noChangeAspect="1" noChangeArrowheads="1"/>
          </p:cNvSpPr>
          <p:nvPr/>
        </p:nvSpPr>
        <p:spPr bwMode="auto">
          <a:xfrm>
            <a:off x="155575" y="-547688"/>
            <a:ext cx="16954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2052" name="AutoShape 4" descr="Резултат с изображение за картинки на деца"/>
          <p:cNvSpPr>
            <a:spLocks noChangeAspect="1" noChangeArrowheads="1"/>
          </p:cNvSpPr>
          <p:nvPr/>
        </p:nvSpPr>
        <p:spPr bwMode="auto">
          <a:xfrm>
            <a:off x="155575" y="-547688"/>
            <a:ext cx="1695450" cy="1143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2053" name="Picture 5" descr="D:\Users\Computer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29250"/>
            <a:ext cx="320040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5"/>
          <p:cNvGraphicFramePr>
            <a:graphicFrameLocks/>
          </p:cNvGraphicFramePr>
          <p:nvPr/>
        </p:nvGraphicFramePr>
        <p:xfrm>
          <a:off x="0" y="327025"/>
          <a:ext cx="9144000" cy="62706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8893175" cy="5355312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indent="457200" algn="ctr"/>
            <a:r>
              <a:rPr lang="en-US" sz="3200" dirty="0">
                <a:solidFill>
                  <a:srgbClr val="3366CC"/>
                </a:solidFill>
              </a:rPr>
              <a:t>According to the </a:t>
            </a:r>
            <a:r>
              <a:rPr lang="en-US" sz="3200" u="sng" dirty="0">
                <a:solidFill>
                  <a:srgbClr val="3366CC"/>
                </a:solidFill>
              </a:rPr>
              <a:t>type of instruction and the educational level</a:t>
            </a:r>
            <a:r>
              <a:rPr lang="en-US" sz="3200" dirty="0">
                <a:solidFill>
                  <a:srgbClr val="3366CC"/>
                </a:solidFill>
              </a:rPr>
              <a:t>, schools are</a:t>
            </a:r>
            <a:r>
              <a:rPr lang="en-US" sz="3200" dirty="0" smtClean="0">
                <a:solidFill>
                  <a:srgbClr val="3366CC"/>
                </a:solidFill>
              </a:rPr>
              <a:t>:</a:t>
            </a:r>
          </a:p>
          <a:p>
            <a:pPr indent="457200" algn="ctr"/>
            <a:endParaRPr lang="en-US" sz="3200" dirty="0">
              <a:solidFill>
                <a:srgbClr val="3366CC"/>
              </a:solidFill>
            </a:endParaRPr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Primary</a:t>
            </a:r>
            <a:r>
              <a:rPr lang="en-US" sz="2100" dirty="0"/>
              <a:t>: grade 1 through grade 4;</a:t>
            </a:r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Lower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secondary</a:t>
            </a:r>
            <a:r>
              <a:rPr lang="en-US" sz="2100" dirty="0"/>
              <a:t>: grade 5 through grade </a:t>
            </a:r>
            <a:r>
              <a:rPr lang="en-US" sz="2100" dirty="0" smtClean="0"/>
              <a:t>7;</a:t>
            </a:r>
            <a:endParaRPr lang="en-US" sz="2100" dirty="0"/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Basic</a:t>
            </a:r>
            <a:r>
              <a:rPr lang="en-US" sz="2100" dirty="0"/>
              <a:t>: grade 1 through grade </a:t>
            </a:r>
            <a:r>
              <a:rPr lang="en-US" sz="2100" dirty="0" smtClean="0"/>
              <a:t>7</a:t>
            </a:r>
            <a:r>
              <a:rPr lang="en-US" sz="2100" dirty="0" smtClean="0"/>
              <a:t>;</a:t>
            </a:r>
          </a:p>
          <a:p>
            <a:pPr indent="457200">
              <a:buClr>
                <a:srgbClr val="3333FF"/>
              </a:buClr>
            </a:pPr>
            <a:endParaRPr lang="en-US" sz="2100" dirty="0"/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>
                <a:solidFill>
                  <a:srgbClr val="3366CC"/>
                </a:solidFill>
              </a:rPr>
              <a:t>Upper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secondary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schools</a:t>
            </a:r>
            <a:r>
              <a:rPr lang="en-US" sz="2100" dirty="0"/>
              <a:t>, also </a:t>
            </a:r>
            <a:r>
              <a:rPr lang="en-US" sz="2100" dirty="0" smtClean="0"/>
              <a:t>named</a:t>
            </a:r>
            <a:r>
              <a:rPr lang="en-US" sz="2100" dirty="0" smtClean="0"/>
              <a:t> </a:t>
            </a:r>
            <a:r>
              <a:rPr lang="en-US" sz="2100" dirty="0"/>
              <a:t>high schools: grade </a:t>
            </a:r>
            <a:r>
              <a:rPr lang="en-US" sz="2100" dirty="0" smtClean="0"/>
              <a:t>8 </a:t>
            </a:r>
            <a:r>
              <a:rPr lang="en-US" sz="2100" dirty="0"/>
              <a:t>through grade </a:t>
            </a:r>
            <a:r>
              <a:rPr lang="en-US" sz="2100" dirty="0" smtClean="0"/>
              <a:t>10;</a:t>
            </a:r>
            <a:endParaRPr lang="en-US" sz="2100" dirty="0"/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>
                <a:solidFill>
                  <a:srgbClr val="3366CC"/>
                </a:solidFill>
              </a:rPr>
              <a:t>Specialized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upper</a:t>
            </a:r>
            <a:r>
              <a:rPr lang="en-US" sz="2100" dirty="0"/>
              <a:t> </a:t>
            </a:r>
            <a:r>
              <a:rPr lang="en-US" sz="2100" dirty="0" smtClean="0">
                <a:solidFill>
                  <a:srgbClr val="3366CC"/>
                </a:solidFill>
              </a:rPr>
              <a:t>secondary/Specialized</a:t>
            </a:r>
            <a:r>
              <a:rPr lang="en-US" sz="2100" dirty="0" smtClean="0"/>
              <a:t> </a:t>
            </a:r>
            <a:r>
              <a:rPr lang="en-US" sz="2100" dirty="0">
                <a:solidFill>
                  <a:srgbClr val="3366CC"/>
                </a:solidFill>
              </a:rPr>
              <a:t>high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schools</a:t>
            </a:r>
            <a:r>
              <a:rPr lang="en-US" sz="2100" dirty="0"/>
              <a:t>;</a:t>
            </a:r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>
                <a:solidFill>
                  <a:srgbClr val="3366CC"/>
                </a:solidFill>
              </a:rPr>
              <a:t>Secondary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general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schools</a:t>
            </a:r>
            <a:r>
              <a:rPr lang="en-US" sz="2100" dirty="0"/>
              <a:t>, grade 1 through grade </a:t>
            </a:r>
            <a:r>
              <a:rPr lang="en-US" sz="2100" dirty="0" smtClean="0"/>
              <a:t>10;</a:t>
            </a:r>
            <a:endParaRPr lang="en-US" sz="2100" dirty="0"/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>
                <a:solidFill>
                  <a:srgbClr val="3366CC"/>
                </a:solidFill>
              </a:rPr>
              <a:t>Vocational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upper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secondary</a:t>
            </a:r>
            <a:r>
              <a:rPr lang="en-US" sz="2100" dirty="0"/>
              <a:t> </a:t>
            </a:r>
            <a:r>
              <a:rPr lang="en-US" sz="2100" dirty="0">
                <a:solidFill>
                  <a:srgbClr val="3366CC"/>
                </a:solidFill>
              </a:rPr>
              <a:t>schools</a:t>
            </a:r>
            <a:r>
              <a:rPr lang="en-US" sz="2100" dirty="0"/>
              <a:t> - grade 8 </a:t>
            </a:r>
            <a:r>
              <a:rPr lang="en-US" sz="2100" dirty="0" smtClean="0"/>
              <a:t>through </a:t>
            </a:r>
            <a:r>
              <a:rPr lang="en-US" sz="2100" dirty="0"/>
              <a:t>grade </a:t>
            </a:r>
            <a:r>
              <a:rPr lang="en-US" sz="2100" dirty="0" smtClean="0"/>
              <a:t>12</a:t>
            </a:r>
          </a:p>
          <a:p>
            <a:pPr indent="457200">
              <a:buClr>
                <a:srgbClr val="3333FF"/>
              </a:buClr>
            </a:pPr>
            <a:r>
              <a:rPr lang="en-US" sz="2100" dirty="0" smtClean="0"/>
              <a:t>    </a:t>
            </a:r>
            <a:endParaRPr lang="en-US" sz="2100" dirty="0"/>
          </a:p>
          <a:p>
            <a:pPr indent="457200"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100" dirty="0" smtClean="0">
                <a:solidFill>
                  <a:srgbClr val="3366CC"/>
                </a:solidFill>
              </a:rPr>
              <a:t>Vocational</a:t>
            </a:r>
            <a:r>
              <a:rPr lang="en-US" sz="2100" dirty="0" smtClean="0"/>
              <a:t> </a:t>
            </a:r>
            <a:r>
              <a:rPr lang="en-US" sz="2100" dirty="0">
                <a:solidFill>
                  <a:srgbClr val="3366CC"/>
                </a:solidFill>
              </a:rPr>
              <a:t>schools</a:t>
            </a:r>
            <a:r>
              <a:rPr lang="en-US" sz="2100" dirty="0"/>
              <a:t>: from grade </a:t>
            </a:r>
            <a:r>
              <a:rPr lang="en-US" sz="2100" dirty="0" smtClean="0"/>
              <a:t>11 through </a:t>
            </a:r>
            <a:r>
              <a:rPr lang="en-US" sz="2100" dirty="0" smtClean="0"/>
              <a:t>grade </a:t>
            </a:r>
            <a:r>
              <a:rPr lang="en-US" sz="2100" dirty="0" smtClean="0"/>
              <a:t>12 </a:t>
            </a:r>
            <a:r>
              <a:rPr lang="en-US" sz="2100" dirty="0"/>
              <a:t>with a </a:t>
            </a:r>
            <a:r>
              <a:rPr lang="en-US" sz="2100" dirty="0" smtClean="0"/>
              <a:t>two-year </a:t>
            </a:r>
            <a:r>
              <a:rPr lang="en-US" sz="2100" dirty="0"/>
              <a:t>training </a:t>
            </a:r>
            <a:r>
              <a:rPr lang="en-US" sz="2100" dirty="0" smtClean="0"/>
              <a:t>course-vocational </a:t>
            </a:r>
            <a:r>
              <a:rPr lang="en-US" sz="2100" dirty="0" smtClean="0"/>
              <a:t>colleges;</a:t>
            </a:r>
            <a:endParaRPr lang="en-US" sz="2100" dirty="0"/>
          </a:p>
        </p:txBody>
      </p:sp>
      <p:pic>
        <p:nvPicPr>
          <p:cNvPr id="58369" name="Picture 1" descr="D:\Users\Computer\Desktop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214422"/>
            <a:ext cx="1857388" cy="167166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28596" y="500042"/>
            <a:ext cx="8280400" cy="5909310"/>
          </a:xfrm>
          <a:prstGeom prst="rect">
            <a:avLst/>
          </a:prstGeom>
          <a:noFill/>
          <a:ln w="50800" algn="ctr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sz="3200" dirty="0">
                <a:solidFill>
                  <a:srgbClr val="3333FF"/>
                </a:solidFill>
              </a:rPr>
              <a:t>According </a:t>
            </a:r>
            <a:r>
              <a:rPr lang="en-US" sz="3200" u="sng" dirty="0">
                <a:solidFill>
                  <a:srgbClr val="3333FF"/>
                </a:solidFill>
              </a:rPr>
              <a:t>to the way of funding, </a:t>
            </a:r>
            <a:r>
              <a:rPr lang="en-US" sz="3200" dirty="0">
                <a:solidFill>
                  <a:srgbClr val="3333FF"/>
                </a:solidFill>
              </a:rPr>
              <a:t>schools are: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3200" b="1" dirty="0" smtClean="0">
                <a:solidFill>
                  <a:srgbClr val="3333FF"/>
                </a:solidFill>
              </a:rPr>
              <a:t>State</a:t>
            </a:r>
            <a:r>
              <a:rPr lang="en-US" sz="2800" b="1" dirty="0" smtClean="0">
                <a:solidFill>
                  <a:srgbClr val="3333FF"/>
                </a:solidFill>
              </a:rPr>
              <a:t> </a:t>
            </a:r>
            <a:r>
              <a:rPr lang="en-US" sz="2800" dirty="0" smtClean="0"/>
              <a:t>schools – they are </a:t>
            </a:r>
            <a:r>
              <a:rPr lang="en-US" sz="2800" dirty="0"/>
              <a:t>of national importance and are funded by the national budget</a:t>
            </a:r>
          </a:p>
          <a:p>
            <a:endParaRPr lang="en-US" sz="2800" dirty="0"/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800" b="1" dirty="0" smtClean="0">
                <a:solidFill>
                  <a:srgbClr val="3333FF"/>
                </a:solidFill>
              </a:rPr>
              <a:t>Municipal </a:t>
            </a:r>
            <a:r>
              <a:rPr lang="en-US" sz="2800" dirty="0" smtClean="0"/>
              <a:t>schools </a:t>
            </a:r>
            <a:r>
              <a:rPr lang="en-US" sz="2800" dirty="0"/>
              <a:t>are of local importance and are funded by the municipal budget</a:t>
            </a:r>
          </a:p>
          <a:p>
            <a:endParaRPr lang="en-US" sz="2800" u="sng" dirty="0"/>
          </a:p>
          <a:p>
            <a:pPr>
              <a:buClr>
                <a:srgbClr val="3333FF"/>
              </a:buClr>
              <a:buFont typeface="Wingdings" pitchFamily="2" charset="2"/>
              <a:buChar char="ü"/>
            </a:pPr>
            <a:r>
              <a:rPr lang="en-US" sz="2800" b="1" dirty="0">
                <a:solidFill>
                  <a:srgbClr val="3333FF"/>
                </a:solidFill>
              </a:rPr>
              <a:t>Private</a:t>
            </a:r>
            <a:r>
              <a:rPr lang="en-US" sz="2800" dirty="0"/>
              <a:t> </a:t>
            </a:r>
            <a:r>
              <a:rPr lang="en-US" sz="2800" dirty="0" smtClean="0"/>
              <a:t>schools </a:t>
            </a:r>
            <a:r>
              <a:rPr lang="en-US" sz="2800" dirty="0" smtClean="0"/>
              <a:t>are partly </a:t>
            </a:r>
            <a:r>
              <a:rPr lang="en-US" sz="2800" dirty="0"/>
              <a:t>funded by the state or municipal budget and pupils pay fees for their education. </a:t>
            </a:r>
            <a:endParaRPr lang="bg-BG" sz="28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172450" cy="403225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bg-BG" dirty="0" err="1" smtClean="0"/>
              <a:t>Pre-primary</a:t>
            </a:r>
            <a:r>
              <a:rPr lang="bg-BG" dirty="0" smtClean="0"/>
              <a:t> </a:t>
            </a:r>
            <a:r>
              <a:rPr lang="bg-BG" dirty="0" err="1" smtClean="0"/>
              <a:t>education</a:t>
            </a:r>
            <a:r>
              <a:rPr lang="bg-BG" dirty="0" smtClean="0"/>
              <a:t> </a:t>
            </a:r>
            <a:r>
              <a:rPr lang="bg-BG" dirty="0" err="1" smtClean="0"/>
              <a:t>embraces</a:t>
            </a:r>
            <a:r>
              <a:rPr lang="bg-BG" dirty="0" smtClean="0"/>
              <a:t> </a:t>
            </a:r>
            <a:r>
              <a:rPr lang="bg-BG" dirty="0" err="1" smtClean="0"/>
              <a:t>children</a:t>
            </a:r>
            <a:r>
              <a:rPr lang="bg-BG" dirty="0" smtClean="0"/>
              <a:t> </a:t>
            </a:r>
            <a:r>
              <a:rPr lang="bg-BG" dirty="0" err="1" smtClean="0"/>
              <a:t>between</a:t>
            </a:r>
            <a:r>
              <a:rPr lang="bg-BG" dirty="0" smtClean="0"/>
              <a:t> 3 </a:t>
            </a:r>
            <a:r>
              <a:rPr lang="bg-BG" dirty="0" err="1" smtClean="0"/>
              <a:t>and</a:t>
            </a:r>
            <a:r>
              <a:rPr lang="bg-BG" dirty="0" smtClean="0"/>
              <a:t> 6/7 </a:t>
            </a:r>
            <a:r>
              <a:rPr lang="bg-BG" dirty="0" err="1" smtClean="0"/>
              <a:t>years</a:t>
            </a:r>
            <a:r>
              <a:rPr lang="bg-BG" dirty="0" smtClean="0"/>
              <a:t> </a:t>
            </a:r>
            <a:r>
              <a:rPr lang="bg-BG" dirty="0" err="1" smtClean="0"/>
              <a:t>old</a:t>
            </a:r>
            <a:r>
              <a:rPr lang="bg-BG" dirty="0" smtClean="0"/>
              <a:t>. </a:t>
            </a:r>
            <a:endParaRPr lang="en-US" dirty="0" smtClean="0"/>
          </a:p>
          <a:p>
            <a:pPr algn="ctr" eaLnBrk="1" hangingPunct="1">
              <a:buFontTx/>
              <a:buNone/>
            </a:pPr>
            <a:endParaRPr lang="en-US" dirty="0" smtClean="0"/>
          </a:p>
          <a:p>
            <a:pPr algn="ctr" eaLnBrk="1" hangingPunct="1">
              <a:buFontTx/>
              <a:buNone/>
            </a:pPr>
            <a:r>
              <a:rPr lang="bg-BG" dirty="0" err="1" smtClean="0"/>
              <a:t>Optional</a:t>
            </a:r>
            <a:r>
              <a:rPr lang="bg-BG" dirty="0" smtClean="0"/>
              <a:t> </a:t>
            </a:r>
            <a:r>
              <a:rPr lang="bg-BG" dirty="0" err="1" smtClean="0"/>
              <a:t>kindergarten</a:t>
            </a:r>
            <a:r>
              <a:rPr lang="bg-BG" dirty="0" smtClean="0"/>
              <a:t> </a:t>
            </a:r>
            <a:r>
              <a:rPr lang="bg-BG" dirty="0" err="1" smtClean="0"/>
              <a:t>education</a:t>
            </a:r>
            <a:r>
              <a:rPr lang="bg-BG" dirty="0" smtClean="0"/>
              <a:t> </a:t>
            </a:r>
            <a:r>
              <a:rPr lang="bg-BG" dirty="0" err="1" smtClean="0"/>
              <a:t>is</a:t>
            </a:r>
            <a:r>
              <a:rPr lang="bg-BG" dirty="0" smtClean="0"/>
              <a:t> </a:t>
            </a:r>
            <a:r>
              <a:rPr lang="bg-BG" dirty="0" err="1" smtClean="0"/>
              <a:t>provided</a:t>
            </a:r>
            <a:r>
              <a:rPr lang="bg-BG" dirty="0" smtClean="0"/>
              <a:t> </a:t>
            </a:r>
            <a:r>
              <a:rPr lang="bg-BG" dirty="0" err="1" smtClean="0"/>
              <a:t>for</a:t>
            </a:r>
            <a:r>
              <a:rPr lang="bg-BG" dirty="0" smtClean="0"/>
              <a:t> </a:t>
            </a:r>
            <a:r>
              <a:rPr lang="bg-BG" dirty="0" err="1" smtClean="0"/>
              <a:t>children</a:t>
            </a:r>
            <a:r>
              <a:rPr lang="bg-BG" dirty="0" smtClean="0"/>
              <a:t> </a:t>
            </a:r>
            <a:r>
              <a:rPr lang="bg-BG" dirty="0" err="1" smtClean="0"/>
              <a:t>between</a:t>
            </a:r>
            <a:r>
              <a:rPr lang="bg-BG" dirty="0" smtClean="0"/>
              <a:t> </a:t>
            </a:r>
            <a:r>
              <a:rPr lang="bg-BG" dirty="0" err="1" smtClean="0"/>
              <a:t>three</a:t>
            </a:r>
            <a:r>
              <a:rPr lang="bg-BG" dirty="0" smtClean="0"/>
              <a:t> </a:t>
            </a:r>
            <a:r>
              <a:rPr lang="bg-BG" dirty="0" err="1" smtClean="0"/>
              <a:t>and</a:t>
            </a:r>
            <a:r>
              <a:rPr lang="bg-BG" dirty="0" smtClean="0"/>
              <a:t> </a:t>
            </a:r>
            <a:r>
              <a:rPr lang="en-US" dirty="0" smtClean="0"/>
              <a:t>four </a:t>
            </a:r>
            <a:r>
              <a:rPr lang="bg-BG" dirty="0" err="1" smtClean="0"/>
              <a:t>years</a:t>
            </a:r>
            <a:r>
              <a:rPr lang="bg-BG" dirty="0" smtClean="0"/>
              <a:t> </a:t>
            </a:r>
            <a:r>
              <a:rPr lang="bg-BG" dirty="0" err="1" smtClean="0"/>
              <a:t>old</a:t>
            </a:r>
            <a:r>
              <a:rPr lang="bg-BG" dirty="0" smtClean="0"/>
              <a:t>. </a:t>
            </a:r>
          </a:p>
          <a:p>
            <a:pPr algn="ctr" eaLnBrk="1" hangingPunct="1">
              <a:buFontTx/>
              <a:buNone/>
            </a:pPr>
            <a:endParaRPr lang="bg-BG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>
                <a:solidFill>
                  <a:srgbClr val="3333FF"/>
                </a:solidFill>
              </a:rPr>
              <a:t>PRE-SCHOOL</a:t>
            </a:r>
            <a:r>
              <a:rPr lang="en-US" smtClean="0">
                <a:solidFill>
                  <a:srgbClr val="3333FF"/>
                </a:solidFill>
              </a:rPr>
              <a:t> </a:t>
            </a:r>
            <a:r>
              <a:rPr lang="en-US" sz="3600" smtClean="0">
                <a:solidFill>
                  <a:srgbClr val="3333FF"/>
                </a:solidFill>
              </a:rPr>
              <a:t>EDUCATION</a:t>
            </a:r>
            <a:endParaRPr lang="bg-BG" sz="3600" smtClean="0">
              <a:solidFill>
                <a:srgbClr val="3333FF"/>
              </a:solidFill>
            </a:endParaRPr>
          </a:p>
        </p:txBody>
      </p:sp>
      <p:pic>
        <p:nvPicPr>
          <p:cNvPr id="56321" name="Picture 1" descr="D:\Users\Computer\Desktop\imag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4071942"/>
            <a:ext cx="4071966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9142413" cy="5948363"/>
          </a:xfrm>
        </p:spPr>
        <p:txBody>
          <a:bodyPr/>
          <a:lstStyle/>
          <a:p>
            <a:pPr marL="95250" indent="266700" eaLnBrk="1" hangingPunct="1">
              <a:buFontTx/>
              <a:buNone/>
            </a:pPr>
            <a:r>
              <a:rPr lang="bg-BG" sz="2800" dirty="0" err="1" smtClean="0"/>
              <a:t>Basic</a:t>
            </a:r>
            <a:r>
              <a:rPr lang="bg-BG" sz="2800" dirty="0" smtClean="0"/>
              <a:t> </a:t>
            </a:r>
            <a:r>
              <a:rPr lang="bg-BG" sz="2800" dirty="0" err="1" smtClean="0"/>
              <a:t>education</a:t>
            </a:r>
            <a:r>
              <a:rPr lang="bg-BG" sz="2800" dirty="0" smtClean="0"/>
              <a:t> (1-</a:t>
            </a:r>
            <a:r>
              <a:rPr lang="en-US" sz="2800" dirty="0" smtClean="0"/>
              <a:t>7</a:t>
            </a:r>
            <a:r>
              <a:rPr lang="bg-BG" sz="2800" dirty="0" smtClean="0"/>
              <a:t> </a:t>
            </a:r>
            <a:r>
              <a:rPr lang="bg-BG" sz="2800" dirty="0" err="1" smtClean="0"/>
              <a:t>grades</a:t>
            </a:r>
            <a:r>
              <a:rPr lang="bg-BG" sz="2800" dirty="0" smtClean="0"/>
              <a:t>) </a:t>
            </a:r>
            <a:r>
              <a:rPr lang="bg-BG" sz="2800" dirty="0" err="1" smtClean="0"/>
              <a:t>in</a:t>
            </a:r>
            <a:r>
              <a:rPr lang="bg-BG" sz="2800" dirty="0" smtClean="0"/>
              <a:t> </a:t>
            </a:r>
            <a:r>
              <a:rPr lang="bg-BG" sz="2800" dirty="0" err="1" smtClean="0"/>
              <a:t>Bulgaria</a:t>
            </a:r>
            <a:r>
              <a:rPr lang="bg-BG" sz="2800" dirty="0" smtClean="0"/>
              <a:t> </a:t>
            </a:r>
            <a:r>
              <a:rPr lang="bg-BG" sz="2800" dirty="0" err="1" smtClean="0"/>
              <a:t>comprises</a:t>
            </a:r>
            <a:r>
              <a:rPr lang="en-US" sz="2800" dirty="0" smtClean="0"/>
              <a:t>:</a:t>
            </a:r>
            <a:r>
              <a:rPr lang="bg-BG" sz="2800" dirty="0" smtClean="0"/>
              <a:t> </a:t>
            </a:r>
            <a:endParaRPr lang="en-US" sz="2800" dirty="0" smtClean="0"/>
          </a:p>
          <a:p>
            <a:pPr marL="95250" indent="266700" eaLnBrk="1" hangingPunct="1">
              <a:buFont typeface="Wingdings" pitchFamily="2" charset="2"/>
              <a:buChar char="ü"/>
            </a:pPr>
            <a:r>
              <a:rPr lang="bg-BG" dirty="0" err="1" smtClean="0">
                <a:solidFill>
                  <a:srgbClr val="3333FF"/>
                </a:solidFill>
              </a:rPr>
              <a:t>primary</a:t>
            </a:r>
            <a:r>
              <a:rPr lang="bg-BG" dirty="0" smtClean="0">
                <a:solidFill>
                  <a:srgbClr val="3333FF"/>
                </a:solidFill>
              </a:rPr>
              <a:t> </a:t>
            </a:r>
            <a:r>
              <a:rPr lang="bg-BG" dirty="0" err="1" smtClean="0">
                <a:solidFill>
                  <a:srgbClr val="3333FF"/>
                </a:solidFill>
              </a:rPr>
              <a:t>school</a:t>
            </a:r>
            <a:r>
              <a:rPr lang="bg-BG" dirty="0" smtClean="0"/>
              <a:t> (</a:t>
            </a:r>
            <a:r>
              <a:rPr lang="bg-BG" dirty="0" err="1" smtClean="0"/>
              <a:t>grades</a:t>
            </a:r>
            <a:r>
              <a:rPr lang="bg-BG" dirty="0" smtClean="0"/>
              <a:t> 1-4) </a:t>
            </a:r>
            <a:endParaRPr lang="en-US" dirty="0" smtClean="0"/>
          </a:p>
          <a:p>
            <a:pPr marL="95250" indent="266700" eaLnBrk="1" hangingPunct="1">
              <a:buFont typeface="Wingdings" pitchFamily="2" charset="2"/>
              <a:buChar char="ü"/>
            </a:pPr>
            <a:r>
              <a:rPr lang="bg-BG" dirty="0" err="1" smtClean="0">
                <a:solidFill>
                  <a:srgbClr val="3333FF"/>
                </a:solidFill>
              </a:rPr>
              <a:t>pre-secondary</a:t>
            </a:r>
            <a:r>
              <a:rPr lang="bg-BG" dirty="0" smtClean="0">
                <a:solidFill>
                  <a:srgbClr val="3333FF"/>
                </a:solidFill>
              </a:rPr>
              <a:t> </a:t>
            </a:r>
            <a:r>
              <a:rPr lang="bg-BG" dirty="0" err="1" smtClean="0">
                <a:solidFill>
                  <a:srgbClr val="3333FF"/>
                </a:solidFill>
              </a:rPr>
              <a:t>school</a:t>
            </a:r>
            <a:r>
              <a:rPr lang="bg-BG" dirty="0" smtClean="0"/>
              <a:t> (</a:t>
            </a:r>
            <a:r>
              <a:rPr lang="bg-BG" dirty="0" err="1" smtClean="0"/>
              <a:t>grades</a:t>
            </a:r>
            <a:r>
              <a:rPr lang="bg-BG" dirty="0" smtClean="0"/>
              <a:t> 5-</a:t>
            </a:r>
            <a:r>
              <a:rPr lang="en-US" dirty="0" smtClean="0"/>
              <a:t>7</a:t>
            </a:r>
            <a:r>
              <a:rPr lang="bg-BG" dirty="0" smtClean="0"/>
              <a:t>). </a:t>
            </a:r>
            <a:endParaRPr lang="en-US" dirty="0" smtClean="0"/>
          </a:p>
          <a:p>
            <a:pPr marL="95250" indent="266700" algn="just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en-US" sz="2800" dirty="0" smtClean="0"/>
              <a:t>	</a:t>
            </a:r>
            <a:endParaRPr lang="en-US" sz="2800" dirty="0" smtClean="0"/>
          </a:p>
          <a:p>
            <a:pPr marL="95250" indent="266700" algn="just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endParaRPr lang="en-US" sz="2800" dirty="0" smtClean="0"/>
          </a:p>
          <a:p>
            <a:pPr marL="95250" indent="266700" algn="just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bg-BG" sz="2400" dirty="0" err="1" smtClean="0"/>
              <a:t>After</a:t>
            </a:r>
            <a:r>
              <a:rPr lang="bg-BG" sz="2400" dirty="0" smtClean="0"/>
              <a:t> </a:t>
            </a:r>
            <a:r>
              <a:rPr lang="bg-BG" sz="2400" dirty="0" err="1" smtClean="0"/>
              <a:t>successful</a:t>
            </a:r>
            <a:r>
              <a:rPr lang="bg-BG" sz="2400" dirty="0" smtClean="0"/>
              <a:t> </a:t>
            </a:r>
            <a:r>
              <a:rPr lang="bg-BG" sz="2400" dirty="0" err="1" smtClean="0"/>
              <a:t>completion</a:t>
            </a:r>
            <a:r>
              <a:rPr lang="bg-BG" sz="2400" dirty="0" smtClean="0"/>
              <a:t> of </a:t>
            </a:r>
            <a:r>
              <a:rPr lang="bg-BG" sz="2400" dirty="0" err="1" smtClean="0"/>
              <a:t>grade</a:t>
            </a:r>
            <a:r>
              <a:rPr lang="bg-BG" sz="2400" dirty="0" smtClean="0"/>
              <a:t> 4, a </a:t>
            </a:r>
            <a:r>
              <a:rPr lang="bg-BG" sz="2400" i="1" dirty="0" err="1" smtClean="0">
                <a:solidFill>
                  <a:srgbClr val="3333FF"/>
                </a:solidFill>
              </a:rPr>
              <a:t>Certificate</a:t>
            </a:r>
            <a:r>
              <a:rPr lang="bg-BG" sz="2400" i="1" dirty="0" smtClean="0">
                <a:solidFill>
                  <a:srgbClr val="3333FF"/>
                </a:solidFill>
              </a:rPr>
              <a:t> of </a:t>
            </a:r>
            <a:r>
              <a:rPr lang="bg-BG" sz="2400" i="1" dirty="0" err="1" smtClean="0">
                <a:solidFill>
                  <a:srgbClr val="3333FF"/>
                </a:solidFill>
              </a:rPr>
              <a:t>Primary</a:t>
            </a:r>
            <a:r>
              <a:rPr lang="bg-BG" sz="2400" i="1" dirty="0" smtClean="0">
                <a:solidFill>
                  <a:srgbClr val="3333FF"/>
                </a:solidFill>
              </a:rPr>
              <a:t> </a:t>
            </a:r>
            <a:r>
              <a:rPr lang="bg-BG" sz="2400" i="1" dirty="0" err="1" smtClean="0">
                <a:solidFill>
                  <a:srgbClr val="3333FF"/>
                </a:solidFill>
              </a:rPr>
              <a:t>Education</a:t>
            </a:r>
            <a:r>
              <a:rPr lang="bg-BG" sz="2400" dirty="0" smtClean="0"/>
              <a:t> </a:t>
            </a:r>
            <a:r>
              <a:rPr lang="en-US" sz="2400" dirty="0" smtClean="0"/>
              <a:t> </a:t>
            </a:r>
            <a:r>
              <a:rPr lang="bg-BG" sz="2400" dirty="0" err="1" smtClean="0"/>
              <a:t>is</a:t>
            </a:r>
            <a:r>
              <a:rPr lang="bg-BG" sz="2400" dirty="0" smtClean="0"/>
              <a:t> </a:t>
            </a:r>
            <a:r>
              <a:rPr lang="bg-BG" sz="2400" dirty="0" err="1" smtClean="0"/>
              <a:t>issued</a:t>
            </a:r>
            <a:r>
              <a:rPr lang="bg-BG" sz="2400" i="1" dirty="0" smtClean="0"/>
              <a:t>. </a:t>
            </a:r>
            <a:endParaRPr lang="en-US" sz="2400" i="1" dirty="0" smtClean="0"/>
          </a:p>
          <a:p>
            <a:pPr marL="95250" indent="266700" algn="just" eaLnBrk="1" hangingPunct="1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bg-BG" sz="2400" i="1" dirty="0" smtClean="0"/>
              <a:t>A </a:t>
            </a:r>
            <a:r>
              <a:rPr lang="bg-BG" sz="2400" i="1" dirty="0" err="1" smtClean="0">
                <a:solidFill>
                  <a:srgbClr val="3333FF"/>
                </a:solidFill>
              </a:rPr>
              <a:t>Certificate</a:t>
            </a:r>
            <a:r>
              <a:rPr lang="bg-BG" sz="2400" i="1" dirty="0" smtClean="0">
                <a:solidFill>
                  <a:srgbClr val="3333FF"/>
                </a:solidFill>
              </a:rPr>
              <a:t> of </a:t>
            </a:r>
            <a:r>
              <a:rPr lang="bg-BG" sz="2400" i="1" dirty="0" err="1" smtClean="0">
                <a:solidFill>
                  <a:srgbClr val="3333FF"/>
                </a:solidFill>
              </a:rPr>
              <a:t>Basic</a:t>
            </a:r>
            <a:r>
              <a:rPr lang="bg-BG" sz="2400" i="1" dirty="0" smtClean="0"/>
              <a:t> </a:t>
            </a:r>
            <a:r>
              <a:rPr lang="bg-BG" sz="2400" i="1" dirty="0" err="1" smtClean="0">
                <a:solidFill>
                  <a:srgbClr val="3333FF"/>
                </a:solidFill>
              </a:rPr>
              <a:t>Education</a:t>
            </a:r>
            <a:r>
              <a:rPr lang="bg-BG" sz="2400" dirty="0" smtClean="0"/>
              <a:t> </a:t>
            </a:r>
            <a:r>
              <a:rPr lang="bg-BG" sz="2400" dirty="0" err="1" smtClean="0"/>
              <a:t>is</a:t>
            </a:r>
            <a:r>
              <a:rPr lang="bg-BG" sz="2400" dirty="0" smtClean="0"/>
              <a:t> </a:t>
            </a:r>
            <a:r>
              <a:rPr lang="bg-BG" sz="2400" dirty="0" err="1" smtClean="0"/>
              <a:t>issued</a:t>
            </a:r>
            <a:r>
              <a:rPr lang="bg-BG" sz="2400" dirty="0" smtClean="0"/>
              <a:t> </a:t>
            </a:r>
            <a:r>
              <a:rPr lang="bg-BG" sz="2400" dirty="0" err="1" smtClean="0"/>
              <a:t>after</a:t>
            </a:r>
            <a:r>
              <a:rPr lang="bg-BG" sz="2400" dirty="0" smtClean="0"/>
              <a:t> </a:t>
            </a:r>
            <a:r>
              <a:rPr lang="bg-BG" sz="2400" dirty="0" err="1" smtClean="0"/>
              <a:t>successful</a:t>
            </a:r>
            <a:r>
              <a:rPr lang="bg-BG" sz="2400" dirty="0" smtClean="0"/>
              <a:t> </a:t>
            </a:r>
            <a:r>
              <a:rPr lang="bg-BG" sz="2400" dirty="0" err="1" smtClean="0"/>
              <a:t>completion</a:t>
            </a:r>
            <a:r>
              <a:rPr lang="bg-BG" sz="2400" dirty="0" smtClean="0"/>
              <a:t> of </a:t>
            </a:r>
            <a:r>
              <a:rPr lang="bg-BG" sz="2400" dirty="0" err="1" smtClean="0"/>
              <a:t>grade</a:t>
            </a:r>
            <a:r>
              <a:rPr lang="bg-BG" sz="2400" dirty="0" smtClean="0"/>
              <a:t> </a:t>
            </a:r>
            <a:r>
              <a:rPr lang="en-US" sz="2400" dirty="0" smtClean="0"/>
              <a:t>7</a:t>
            </a:r>
            <a:r>
              <a:rPr lang="bg-BG" sz="2400" dirty="0" smtClean="0"/>
              <a:t>.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0"/>
            <a:ext cx="5903912" cy="981075"/>
          </a:xfrm>
        </p:spPr>
        <p:txBody>
          <a:bodyPr/>
          <a:lstStyle/>
          <a:p>
            <a:pPr eaLnBrk="1" hangingPunct="1">
              <a:defRPr/>
            </a:pPr>
            <a:r>
              <a:rPr lang="bg-BG" smtClean="0">
                <a:solidFill>
                  <a:srgbClr val="3333FF"/>
                </a:solidFill>
              </a:rPr>
              <a:t>B</a:t>
            </a:r>
            <a:r>
              <a:rPr lang="en-US" sz="3600" smtClean="0">
                <a:solidFill>
                  <a:srgbClr val="3333FF"/>
                </a:solidFill>
              </a:rPr>
              <a:t>ASIC</a:t>
            </a:r>
            <a:r>
              <a:rPr lang="en-US" smtClean="0">
                <a:solidFill>
                  <a:srgbClr val="3333FF"/>
                </a:solidFill>
              </a:rPr>
              <a:t> </a:t>
            </a:r>
            <a:r>
              <a:rPr lang="en-US" sz="3600" smtClean="0">
                <a:solidFill>
                  <a:srgbClr val="3333FF"/>
                </a:solidFill>
              </a:rPr>
              <a:t>EDUCATION</a:t>
            </a:r>
            <a:endParaRPr lang="bg-BG" sz="3600" smtClean="0">
              <a:solidFill>
                <a:srgbClr val="3333FF"/>
              </a:solidFill>
            </a:endParaRPr>
          </a:p>
        </p:txBody>
      </p:sp>
      <p:pic>
        <p:nvPicPr>
          <p:cNvPr id="55297" name="Picture 1" descr="D:\Users\Computer\Desktop\index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500174"/>
            <a:ext cx="2553132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836613"/>
            <a:ext cx="8496300" cy="6019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endParaRPr lang="en-US" sz="2800" dirty="0" smtClean="0"/>
          </a:p>
          <a:p>
            <a:pPr algn="just" eaLnBrk="1" hangingPunct="1">
              <a:lnSpc>
                <a:spcPct val="80000"/>
              </a:lnSpc>
            </a:pPr>
            <a:r>
              <a:rPr lang="bg-BG" sz="2800" dirty="0" err="1" smtClean="0"/>
              <a:t>Secondary</a:t>
            </a:r>
            <a:r>
              <a:rPr lang="bg-BG" sz="2800" dirty="0" smtClean="0"/>
              <a:t> </a:t>
            </a:r>
            <a:r>
              <a:rPr lang="bg-BG" sz="2800" dirty="0" err="1" smtClean="0"/>
              <a:t>education</a:t>
            </a:r>
            <a:r>
              <a:rPr lang="bg-BG" sz="2800" dirty="0" smtClean="0"/>
              <a:t> </a:t>
            </a:r>
            <a:r>
              <a:rPr lang="bg-BG" sz="2800" dirty="0" err="1" smtClean="0"/>
              <a:t>in</a:t>
            </a:r>
            <a:r>
              <a:rPr lang="bg-BG" sz="2800" dirty="0" smtClean="0"/>
              <a:t> </a:t>
            </a:r>
            <a:r>
              <a:rPr lang="bg-BG" sz="2800" dirty="0" err="1" smtClean="0"/>
              <a:t>Bulgaria</a:t>
            </a:r>
            <a:r>
              <a:rPr lang="bg-BG" sz="2800" dirty="0" smtClean="0"/>
              <a:t> </a:t>
            </a:r>
            <a:r>
              <a:rPr lang="bg-BG" sz="2800" dirty="0" err="1" smtClean="0"/>
              <a:t>can</a:t>
            </a:r>
            <a:r>
              <a:rPr lang="bg-BG" sz="2800" dirty="0" smtClean="0"/>
              <a:t> </a:t>
            </a:r>
            <a:r>
              <a:rPr lang="bg-BG" sz="2800" dirty="0" err="1" smtClean="0"/>
              <a:t>be</a:t>
            </a:r>
            <a:r>
              <a:rPr lang="bg-BG" sz="2800" dirty="0" smtClean="0"/>
              <a:t> </a:t>
            </a:r>
            <a:r>
              <a:rPr lang="bg-BG" sz="2800" dirty="0" err="1" smtClean="0"/>
              <a:t>divided</a:t>
            </a:r>
            <a:r>
              <a:rPr lang="bg-BG" sz="2800" dirty="0" smtClean="0"/>
              <a:t> </a:t>
            </a:r>
            <a:r>
              <a:rPr lang="bg-BG" sz="2800" dirty="0" err="1" smtClean="0"/>
              <a:t>into</a:t>
            </a:r>
            <a:r>
              <a:rPr lang="bg-BG" sz="2800" dirty="0" smtClean="0"/>
              <a:t> </a:t>
            </a:r>
            <a:r>
              <a:rPr lang="bg-BG" sz="2800" dirty="0" err="1" smtClean="0"/>
              <a:t>secondary</a:t>
            </a:r>
            <a:r>
              <a:rPr lang="bg-BG" sz="2800" dirty="0" smtClean="0"/>
              <a:t> </a:t>
            </a:r>
            <a:r>
              <a:rPr lang="bg-BG" sz="2800" dirty="0" err="1" smtClean="0"/>
              <a:t>general</a:t>
            </a:r>
            <a:r>
              <a:rPr lang="en-US" sz="2800" dirty="0" smtClean="0"/>
              <a:t> </a:t>
            </a:r>
            <a:r>
              <a:rPr lang="bg-BG" sz="2800" dirty="0" err="1" smtClean="0"/>
              <a:t>and</a:t>
            </a:r>
            <a:r>
              <a:rPr lang="bg-BG" sz="2800" dirty="0" smtClean="0"/>
              <a:t> </a:t>
            </a:r>
            <a:r>
              <a:rPr lang="bg-BG" sz="2800" dirty="0" err="1" smtClean="0"/>
              <a:t>vocational</a:t>
            </a:r>
            <a:r>
              <a:rPr lang="bg-BG" sz="2800" dirty="0" smtClean="0"/>
              <a:t>.</a:t>
            </a:r>
            <a:endParaRPr lang="en-US" sz="2800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3333FF"/>
                </a:solidFill>
              </a:rPr>
              <a:t>SECONDARY</a:t>
            </a:r>
            <a:r>
              <a:rPr lang="en-US" dirty="0" smtClean="0">
                <a:solidFill>
                  <a:srgbClr val="3333FF"/>
                </a:solidFill>
              </a:rPr>
              <a:t> </a:t>
            </a:r>
            <a:r>
              <a:rPr lang="en-US" sz="3600" dirty="0" smtClean="0">
                <a:solidFill>
                  <a:srgbClr val="3333FF"/>
                </a:solidFill>
              </a:rPr>
              <a:t>EDUCATION</a:t>
            </a:r>
            <a:endParaRPr lang="bg-BG" sz="3600" dirty="0" smtClean="0">
              <a:solidFill>
                <a:srgbClr val="3333FF"/>
              </a:solidFill>
            </a:endParaRPr>
          </a:p>
        </p:txBody>
      </p:sp>
      <p:pic>
        <p:nvPicPr>
          <p:cNvPr id="54273" name="Picture 1" descr="D:\Users\Computer\Desktop\images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2428868"/>
            <a:ext cx="2984515" cy="38286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4"/>
          <p:cNvSpPr txBox="1">
            <a:spLocks noChangeArrowheads="1"/>
          </p:cNvSpPr>
          <p:nvPr/>
        </p:nvSpPr>
        <p:spPr bwMode="auto">
          <a:xfrm>
            <a:off x="323850" y="361950"/>
            <a:ext cx="8820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3333FF"/>
                </a:solidFill>
              </a:rPr>
              <a:t>GRADING</a:t>
            </a:r>
            <a:r>
              <a:rPr lang="en-US" sz="4400">
                <a:solidFill>
                  <a:srgbClr val="3333FF"/>
                </a:solidFill>
              </a:rPr>
              <a:t> </a:t>
            </a:r>
            <a:r>
              <a:rPr lang="en-US" sz="3600">
                <a:solidFill>
                  <a:srgbClr val="3333FF"/>
                </a:solidFill>
              </a:rPr>
              <a:t>SYSTEM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28596" y="1285860"/>
            <a:ext cx="83534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90600" indent="-895350" algn="ctr"/>
            <a:r>
              <a:rPr lang="en-US" sz="2800" b="1" dirty="0"/>
              <a:t>Usual grading system in the </a:t>
            </a:r>
            <a:r>
              <a:rPr lang="en-US" sz="2800" b="1" dirty="0" smtClean="0"/>
              <a:t>school is:</a:t>
            </a:r>
            <a:endParaRPr lang="en-US" sz="2800" dirty="0"/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1187450" y="2060575"/>
            <a:ext cx="7343775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90600" indent="-95250"/>
            <a:r>
              <a:rPr lang="en-US" sz="3600" b="1" dirty="0">
                <a:solidFill>
                  <a:srgbClr val="3333FF"/>
                </a:solidFill>
              </a:rPr>
              <a:t>6</a:t>
            </a:r>
            <a:r>
              <a:rPr lang="en-US" sz="3200" dirty="0"/>
              <a:t>: </a:t>
            </a:r>
            <a:r>
              <a:rPr lang="en-US" sz="3600" b="1" dirty="0" smtClean="0">
                <a:solidFill>
                  <a:srgbClr val="3333FF"/>
                </a:solidFill>
              </a:rPr>
              <a:t>excellent</a:t>
            </a:r>
            <a:r>
              <a:rPr lang="en-US" sz="3200" dirty="0" smtClean="0"/>
              <a:t>;</a:t>
            </a:r>
            <a:endParaRPr lang="en-US" sz="3200" dirty="0"/>
          </a:p>
          <a:p>
            <a:pPr marL="990600" indent="-95250"/>
            <a:r>
              <a:rPr lang="en-US" sz="3600" b="1" dirty="0">
                <a:solidFill>
                  <a:srgbClr val="3333FF"/>
                </a:solidFill>
              </a:rPr>
              <a:t>5</a:t>
            </a:r>
            <a:r>
              <a:rPr lang="en-US" sz="3200" dirty="0"/>
              <a:t>: </a:t>
            </a:r>
            <a:r>
              <a:rPr lang="en-US" sz="3600" b="1" dirty="0" smtClean="0">
                <a:solidFill>
                  <a:srgbClr val="3333FF"/>
                </a:solidFill>
              </a:rPr>
              <a:t>very good</a:t>
            </a:r>
            <a:r>
              <a:rPr lang="en-US" sz="3200" dirty="0" smtClean="0"/>
              <a:t>;</a:t>
            </a:r>
            <a:endParaRPr lang="en-US" sz="3200" dirty="0"/>
          </a:p>
          <a:p>
            <a:pPr marL="990600" indent="-95250"/>
            <a:r>
              <a:rPr lang="en-US" sz="3600" b="1" dirty="0">
                <a:solidFill>
                  <a:srgbClr val="3333FF"/>
                </a:solidFill>
              </a:rPr>
              <a:t>4</a:t>
            </a:r>
            <a:r>
              <a:rPr lang="en-US" sz="3200" dirty="0"/>
              <a:t>: </a:t>
            </a:r>
            <a:r>
              <a:rPr lang="en-US" sz="3600" b="1" dirty="0" smtClean="0">
                <a:solidFill>
                  <a:srgbClr val="3333FF"/>
                </a:solidFill>
              </a:rPr>
              <a:t>good</a:t>
            </a:r>
            <a:r>
              <a:rPr lang="en-US" sz="3200" dirty="0" smtClean="0"/>
              <a:t>; </a:t>
            </a:r>
            <a:endParaRPr lang="en-US" sz="3200" dirty="0"/>
          </a:p>
          <a:p>
            <a:pPr marL="990600" indent="-95250"/>
            <a:r>
              <a:rPr lang="en-US" sz="3600" b="1" dirty="0">
                <a:solidFill>
                  <a:srgbClr val="3333FF"/>
                </a:solidFill>
              </a:rPr>
              <a:t>3</a:t>
            </a:r>
            <a:r>
              <a:rPr lang="en-US" sz="3200" dirty="0"/>
              <a:t>: </a:t>
            </a:r>
            <a:r>
              <a:rPr lang="en-US" sz="3600" b="1" dirty="0" smtClean="0">
                <a:solidFill>
                  <a:srgbClr val="3333FF"/>
                </a:solidFill>
              </a:rPr>
              <a:t>sufficient</a:t>
            </a:r>
            <a:r>
              <a:rPr lang="en-US" sz="3200" dirty="0" smtClean="0"/>
              <a:t>; </a:t>
            </a:r>
            <a:endParaRPr lang="en-US" sz="3200" dirty="0"/>
          </a:p>
          <a:p>
            <a:pPr marL="990600" indent="-95250"/>
            <a:r>
              <a:rPr lang="en-US" sz="3600" b="1" dirty="0">
                <a:solidFill>
                  <a:srgbClr val="3333FF"/>
                </a:solidFill>
              </a:rPr>
              <a:t>2</a:t>
            </a:r>
            <a:r>
              <a:rPr lang="en-US" sz="3200" dirty="0"/>
              <a:t>: </a:t>
            </a:r>
            <a:r>
              <a:rPr lang="en-US" sz="3600" b="1" dirty="0" smtClean="0">
                <a:solidFill>
                  <a:srgbClr val="3333FF"/>
                </a:solidFill>
              </a:rPr>
              <a:t>poor</a:t>
            </a:r>
            <a:r>
              <a:rPr lang="en-US" sz="3200" dirty="0" smtClean="0"/>
              <a:t>.</a:t>
            </a:r>
          </a:p>
          <a:p>
            <a:pPr marL="990600" indent="-95250"/>
            <a:endParaRPr lang="en-US" sz="3200" dirty="0"/>
          </a:p>
          <a:p>
            <a:pPr marL="990600" indent="-95250"/>
            <a:r>
              <a:rPr lang="en-US" sz="3200" dirty="0"/>
              <a:t>Highest on scale: 6</a:t>
            </a:r>
          </a:p>
          <a:p>
            <a:pPr marL="990600" indent="-95250"/>
            <a:r>
              <a:rPr lang="en-US" sz="3200" dirty="0" smtClean="0"/>
              <a:t>Lowest </a:t>
            </a:r>
            <a:r>
              <a:rPr lang="en-US" sz="3200" dirty="0"/>
              <a:t>on scale: 2</a:t>
            </a:r>
            <a:endParaRPr lang="bg-BG" sz="3200" dirty="0"/>
          </a:p>
        </p:txBody>
      </p:sp>
      <p:pic>
        <p:nvPicPr>
          <p:cNvPr id="53251" name="Picture 3" descr="D:\Users\Computer\Desktop\index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143380"/>
            <a:ext cx="2584450" cy="271462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0" y="1690673"/>
            <a:ext cx="9144000" cy="5167327"/>
          </a:xfrm>
        </p:spPr>
        <p:txBody>
          <a:bodyPr/>
          <a:lstStyle/>
          <a:p>
            <a:pPr marL="185738" indent="714375" eaLnBrk="1" hangingPunct="1">
              <a:lnSpc>
                <a:spcPct val="80000"/>
              </a:lnSpc>
              <a:buFontTx/>
              <a:buNone/>
            </a:pPr>
            <a:endParaRPr lang="bg-BG" sz="2400" dirty="0" smtClean="0"/>
          </a:p>
          <a:p>
            <a:pPr marL="185738" indent="714375" eaLnBrk="1" hangingPunct="1">
              <a:lnSpc>
                <a:spcPct val="80000"/>
              </a:lnSpc>
              <a:buFontTx/>
              <a:buNone/>
            </a:pPr>
            <a:r>
              <a:rPr lang="bg-BG" sz="2400" dirty="0" err="1" smtClean="0"/>
              <a:t>The</a:t>
            </a:r>
            <a:r>
              <a:rPr lang="bg-BG" sz="2400" dirty="0" smtClean="0"/>
              <a:t> </a:t>
            </a:r>
            <a:r>
              <a:rPr lang="bg-BG" sz="2400" dirty="0" err="1" smtClean="0"/>
              <a:t>types</a:t>
            </a:r>
            <a:r>
              <a:rPr lang="bg-BG" sz="2400" dirty="0" smtClean="0"/>
              <a:t> of </a:t>
            </a:r>
            <a:r>
              <a:rPr lang="bg-BG" sz="2400" dirty="0" err="1" smtClean="0"/>
              <a:t>higher</a:t>
            </a:r>
            <a:r>
              <a:rPr lang="bg-BG" sz="2400" dirty="0" smtClean="0"/>
              <a:t> </a:t>
            </a:r>
            <a:r>
              <a:rPr lang="bg-BG" sz="2400" dirty="0" err="1" smtClean="0"/>
              <a:t>education</a:t>
            </a:r>
            <a:r>
              <a:rPr lang="bg-BG" sz="2400" dirty="0" smtClean="0"/>
              <a:t> </a:t>
            </a:r>
            <a:r>
              <a:rPr lang="bg-BG" sz="2400" dirty="0" err="1" smtClean="0"/>
              <a:t>institutions</a:t>
            </a:r>
            <a:r>
              <a:rPr lang="bg-BG" sz="2400" dirty="0" smtClean="0"/>
              <a:t> </a:t>
            </a:r>
            <a:r>
              <a:rPr lang="bg-BG" sz="2400" dirty="0" err="1" smtClean="0"/>
              <a:t>are</a:t>
            </a:r>
            <a:r>
              <a:rPr lang="bg-BG" sz="2400" dirty="0" smtClean="0"/>
              <a:t> </a:t>
            </a:r>
            <a:r>
              <a:rPr lang="bg-BG" sz="2400" dirty="0" err="1" smtClean="0"/>
              <a:t>Universities</a:t>
            </a:r>
            <a:r>
              <a:rPr lang="bg-BG" sz="2400" dirty="0" smtClean="0"/>
              <a:t>, </a:t>
            </a:r>
            <a:r>
              <a:rPr lang="bg-BG" sz="2400" dirty="0" err="1" smtClean="0"/>
              <a:t>Colleges</a:t>
            </a:r>
            <a:r>
              <a:rPr lang="bg-BG" sz="2400" dirty="0" smtClean="0"/>
              <a:t> </a:t>
            </a:r>
            <a:r>
              <a:rPr lang="bg-BG" sz="2400" dirty="0" err="1" smtClean="0"/>
              <a:t>and</a:t>
            </a:r>
            <a:r>
              <a:rPr lang="bg-BG" sz="2400" dirty="0" smtClean="0"/>
              <a:t> </a:t>
            </a:r>
            <a:r>
              <a:rPr lang="bg-BG" sz="2400" dirty="0" err="1" smtClean="0"/>
              <a:t>Specialized</a:t>
            </a:r>
            <a:r>
              <a:rPr lang="bg-BG" sz="2400" dirty="0" smtClean="0"/>
              <a:t> </a:t>
            </a:r>
            <a:r>
              <a:rPr lang="bg-BG" sz="2400" dirty="0" err="1" smtClean="0"/>
              <a:t>Higher</a:t>
            </a:r>
            <a:r>
              <a:rPr lang="bg-BG" sz="2400" dirty="0" smtClean="0"/>
              <a:t> </a:t>
            </a:r>
            <a:r>
              <a:rPr lang="bg-BG" sz="2400" dirty="0" err="1" smtClean="0"/>
              <a:t>Schools</a:t>
            </a:r>
            <a:r>
              <a:rPr lang="bg-BG" sz="2400" dirty="0" smtClean="0"/>
              <a:t>.</a:t>
            </a:r>
            <a:endParaRPr lang="en-US" sz="2400" dirty="0" smtClean="0"/>
          </a:p>
          <a:p>
            <a:pPr marL="185738" indent="714375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185738" indent="714375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/>
              <a:t>It </a:t>
            </a:r>
            <a:r>
              <a:rPr lang="en-US" sz="2400" dirty="0" smtClean="0"/>
              <a:t>includes the </a:t>
            </a:r>
            <a:r>
              <a:rPr lang="en-US" sz="2400" dirty="0" smtClean="0"/>
              <a:t>following </a:t>
            </a:r>
            <a:r>
              <a:rPr lang="en-US" sz="2400" dirty="0" smtClean="0"/>
              <a:t>stages:</a:t>
            </a:r>
          </a:p>
          <a:p>
            <a:pPr marL="185738" indent="714375" eaLnBrk="1" hangingPunct="1">
              <a:lnSpc>
                <a:spcPct val="80000"/>
              </a:lnSpc>
            </a:pPr>
            <a:endParaRPr lang="en-US" sz="2400" dirty="0" smtClean="0"/>
          </a:p>
          <a:p>
            <a:pPr marL="185738" indent="714375" eaLnBrk="1" hangingPunct="1">
              <a:lnSpc>
                <a:spcPct val="80000"/>
              </a:lnSpc>
            </a:pPr>
            <a:r>
              <a:rPr lang="en-US" sz="2400" smtClean="0">
                <a:solidFill>
                  <a:srgbClr val="3333FF"/>
                </a:solidFill>
              </a:rPr>
              <a:t>First </a:t>
            </a:r>
            <a:r>
              <a:rPr lang="en-US" sz="2400" dirty="0" smtClean="0">
                <a:solidFill>
                  <a:srgbClr val="3333FF"/>
                </a:solidFill>
              </a:rPr>
              <a:t>stage</a:t>
            </a:r>
            <a:r>
              <a:rPr lang="en-US" sz="2400" dirty="0" smtClean="0"/>
              <a:t> – </a:t>
            </a:r>
            <a:r>
              <a:rPr lang="en-US" sz="2400" dirty="0" smtClean="0"/>
              <a:t>4 </a:t>
            </a:r>
            <a:r>
              <a:rPr lang="en-US" sz="2400" dirty="0" smtClean="0"/>
              <a:t>years, leading to a Bachelor’s </a:t>
            </a:r>
            <a:r>
              <a:rPr lang="en-US" sz="2400" dirty="0" smtClean="0"/>
              <a:t>degree;</a:t>
            </a:r>
            <a:endParaRPr lang="en-US" sz="2400" dirty="0" smtClean="0"/>
          </a:p>
          <a:p>
            <a:pPr marL="185738" indent="714375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33FF"/>
                </a:solidFill>
              </a:rPr>
              <a:t>Second stage</a:t>
            </a:r>
            <a:r>
              <a:rPr lang="en-US" sz="2400" dirty="0" smtClean="0"/>
              <a:t> </a:t>
            </a:r>
            <a:r>
              <a:rPr lang="en-US" sz="2400" dirty="0" smtClean="0"/>
              <a:t>- </a:t>
            </a:r>
            <a:r>
              <a:rPr lang="en-US" sz="2400" dirty="0" smtClean="0"/>
              <a:t>5 </a:t>
            </a:r>
            <a:r>
              <a:rPr lang="en-US" sz="2400" dirty="0" smtClean="0"/>
              <a:t>years, or 1 year </a:t>
            </a:r>
            <a:r>
              <a:rPr lang="en-US" sz="2400" dirty="0" smtClean="0"/>
              <a:t>after </a:t>
            </a:r>
            <a:r>
              <a:rPr lang="en-US" sz="2400" dirty="0" smtClean="0"/>
              <a:t>a Bachelor’s degree, leading to a Master’s </a:t>
            </a:r>
            <a:r>
              <a:rPr lang="en-US" sz="2400" dirty="0" smtClean="0"/>
              <a:t>degree;</a:t>
            </a:r>
            <a:endParaRPr lang="en-US" sz="2400" dirty="0" smtClean="0"/>
          </a:p>
          <a:p>
            <a:pPr marL="185738" indent="714375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3333FF"/>
                </a:solidFill>
              </a:rPr>
              <a:t>Third stage</a:t>
            </a:r>
            <a:r>
              <a:rPr lang="en-US" sz="2400" dirty="0" smtClean="0"/>
              <a:t> – a three-year course of study </a:t>
            </a:r>
            <a:r>
              <a:rPr lang="en-US" sz="2400" dirty="0" smtClean="0"/>
              <a:t>after a </a:t>
            </a:r>
            <a:r>
              <a:rPr lang="en-US" sz="2400" dirty="0" smtClean="0"/>
              <a:t>master’s degree, leading to a Doctor’s degree.</a:t>
            </a:r>
          </a:p>
          <a:p>
            <a:pPr marL="185738" indent="714375"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marL="185738" indent="714375" algn="ctr" eaLnBrk="1" hangingPunct="1">
              <a:lnSpc>
                <a:spcPct val="80000"/>
              </a:lnSpc>
              <a:buFontTx/>
              <a:buNone/>
            </a:pPr>
            <a:r>
              <a:rPr lang="bg-BG" sz="2400" dirty="0" smtClean="0"/>
              <a:t> 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bg-BG" dirty="0" smtClean="0">
                <a:solidFill>
                  <a:srgbClr val="3333FF"/>
                </a:solidFill>
              </a:rPr>
              <a:t>H</a:t>
            </a:r>
            <a:r>
              <a:rPr lang="en-US" dirty="0" smtClean="0">
                <a:solidFill>
                  <a:srgbClr val="3333FF"/>
                </a:solidFill>
              </a:rPr>
              <a:t>IGHER</a:t>
            </a:r>
            <a:r>
              <a:rPr lang="bg-BG" dirty="0" smtClean="0">
                <a:solidFill>
                  <a:srgbClr val="3333FF"/>
                </a:solidFill>
              </a:rPr>
              <a:t> E</a:t>
            </a:r>
            <a:r>
              <a:rPr lang="en-US" dirty="0" smtClean="0">
                <a:solidFill>
                  <a:srgbClr val="3333FF"/>
                </a:solidFill>
              </a:rPr>
              <a:t>DUCATION</a:t>
            </a:r>
            <a:endParaRPr lang="bg-BG" sz="4000" dirty="0" smtClean="0"/>
          </a:p>
        </p:txBody>
      </p:sp>
      <p:pic>
        <p:nvPicPr>
          <p:cNvPr id="52226" name="Picture 2" descr="D:\Users\Computer\Desktop\index7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42852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ито място">
  <a:themeElements>
    <a:clrScheme name="Открито място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ито място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ито място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125</TotalTime>
  <Words>369</Words>
  <Application>Microsoft Office PowerPoint</Application>
  <PresentationFormat>Презентация на цял екран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0" baseType="lpstr">
      <vt:lpstr>Открито място</vt:lpstr>
      <vt:lpstr>Education system in Bulgaria</vt:lpstr>
      <vt:lpstr>Слайд 2</vt:lpstr>
      <vt:lpstr>Слайд 3</vt:lpstr>
      <vt:lpstr>Слайд 4</vt:lpstr>
      <vt:lpstr>PRE-SCHOOL EDUCATION</vt:lpstr>
      <vt:lpstr>BASIC EDUCATION</vt:lpstr>
      <vt:lpstr>SECONDARY EDUCATION</vt:lpstr>
      <vt:lpstr>Слайд 8</vt:lpstr>
      <vt:lpstr>HIGHER EDUCATION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system in Bulgaria</dc:title>
  <dc:creator>Computer</dc:creator>
  <cp:lastModifiedBy>Computer</cp:lastModifiedBy>
  <cp:revision>18</cp:revision>
  <dcterms:created xsi:type="dcterms:W3CDTF">2018-10-17T11:42:24Z</dcterms:created>
  <dcterms:modified xsi:type="dcterms:W3CDTF">2018-11-18T19:21:18Z</dcterms:modified>
</cp:coreProperties>
</file>