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77A36B39-4047-4517-804C-00579582EE9A}" type="datetimeFigureOut">
              <a:rPr lang="el-GR" smtClean="0"/>
              <a:pPr/>
              <a:t>6/11/2019</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24DC1D31-7C03-4A35-BAF2-62F84E8457B4}"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7A36B39-4047-4517-804C-00579582EE9A}" type="datetimeFigureOut">
              <a:rPr lang="el-GR" smtClean="0"/>
              <a:pPr/>
              <a:t>6/11/2019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DC1D31-7C03-4A35-BAF2-62F84E8457B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7A36B39-4047-4517-804C-00579582EE9A}" type="datetimeFigureOut">
              <a:rPr lang="el-GR" smtClean="0"/>
              <a:pPr/>
              <a:t>6/11/2019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4DC1D31-7C03-4A35-BAF2-62F84E8457B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77A36B39-4047-4517-804C-00579582EE9A}" type="datetimeFigureOut">
              <a:rPr lang="el-GR" smtClean="0"/>
              <a:pPr/>
              <a:t>6/11/2019</a:t>
            </a:fld>
            <a:endParaRPr lang="el-GR"/>
          </a:p>
        </p:txBody>
      </p:sp>
      <p:sp>
        <p:nvSpPr>
          <p:cNvPr id="9" name="8 - Θέση αριθμού διαφάνειας"/>
          <p:cNvSpPr>
            <a:spLocks noGrp="1"/>
          </p:cNvSpPr>
          <p:nvPr>
            <p:ph type="sldNum" sz="quarter" idx="15"/>
          </p:nvPr>
        </p:nvSpPr>
        <p:spPr/>
        <p:txBody>
          <a:bodyPr rtlCol="0"/>
          <a:lstStyle/>
          <a:p>
            <a:fld id="{24DC1D31-7C03-4A35-BAF2-62F84E8457B4}"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77A36B39-4047-4517-804C-00579582EE9A}" type="datetimeFigureOut">
              <a:rPr lang="el-GR" smtClean="0"/>
              <a:pPr/>
              <a:t>6/11/2019</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24DC1D31-7C03-4A35-BAF2-62F84E8457B4}"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77A36B39-4047-4517-804C-00579582EE9A}" type="datetimeFigureOut">
              <a:rPr lang="el-GR" smtClean="0"/>
              <a:pPr/>
              <a:t>6/11/2019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4DC1D31-7C03-4A35-BAF2-62F84E8457B4}"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77A36B39-4047-4517-804C-00579582EE9A}" type="datetimeFigureOut">
              <a:rPr lang="el-GR" smtClean="0"/>
              <a:pPr/>
              <a:t>6/11/2019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4DC1D31-7C03-4A35-BAF2-62F84E8457B4}"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77A36B39-4047-4517-804C-00579582EE9A}" type="datetimeFigureOut">
              <a:rPr lang="el-GR" smtClean="0"/>
              <a:pPr/>
              <a:t>6/11/2019</a:t>
            </a:fld>
            <a:endParaRPr lang="el-GR"/>
          </a:p>
        </p:txBody>
      </p:sp>
      <p:sp>
        <p:nvSpPr>
          <p:cNvPr id="7" name="6 - Θέση αριθμού διαφάνειας"/>
          <p:cNvSpPr>
            <a:spLocks noGrp="1"/>
          </p:cNvSpPr>
          <p:nvPr>
            <p:ph type="sldNum" sz="quarter" idx="11"/>
          </p:nvPr>
        </p:nvSpPr>
        <p:spPr/>
        <p:txBody>
          <a:bodyPr rtlCol="0"/>
          <a:lstStyle/>
          <a:p>
            <a:fld id="{24DC1D31-7C03-4A35-BAF2-62F84E8457B4}"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77A36B39-4047-4517-804C-00579582EE9A}" type="datetimeFigureOut">
              <a:rPr lang="el-GR" smtClean="0"/>
              <a:pPr/>
              <a:t>6/11/2019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4DC1D31-7C03-4A35-BAF2-62F84E8457B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77A36B39-4047-4517-804C-00579582EE9A}" type="datetimeFigureOut">
              <a:rPr lang="el-GR" smtClean="0"/>
              <a:pPr/>
              <a:t>6/11/2019</a:t>
            </a:fld>
            <a:endParaRPr lang="el-GR"/>
          </a:p>
        </p:txBody>
      </p:sp>
      <p:sp>
        <p:nvSpPr>
          <p:cNvPr id="22" name="21 - Θέση αριθμού διαφάνειας"/>
          <p:cNvSpPr>
            <a:spLocks noGrp="1"/>
          </p:cNvSpPr>
          <p:nvPr>
            <p:ph type="sldNum" sz="quarter" idx="15"/>
          </p:nvPr>
        </p:nvSpPr>
        <p:spPr/>
        <p:txBody>
          <a:bodyPr rtlCol="0"/>
          <a:lstStyle/>
          <a:p>
            <a:fld id="{24DC1D31-7C03-4A35-BAF2-62F84E8457B4}"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77A36B39-4047-4517-804C-00579582EE9A}" type="datetimeFigureOut">
              <a:rPr lang="el-GR" smtClean="0"/>
              <a:pPr/>
              <a:t>6/11/2019</a:t>
            </a:fld>
            <a:endParaRPr lang="el-GR"/>
          </a:p>
        </p:txBody>
      </p:sp>
      <p:sp>
        <p:nvSpPr>
          <p:cNvPr id="18" name="17 - Θέση αριθμού διαφάνειας"/>
          <p:cNvSpPr>
            <a:spLocks noGrp="1"/>
          </p:cNvSpPr>
          <p:nvPr>
            <p:ph type="sldNum" sz="quarter" idx="11"/>
          </p:nvPr>
        </p:nvSpPr>
        <p:spPr/>
        <p:txBody>
          <a:bodyPr rtlCol="0"/>
          <a:lstStyle/>
          <a:p>
            <a:fld id="{24DC1D31-7C03-4A35-BAF2-62F84E8457B4}"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7A36B39-4047-4517-804C-00579582EE9A}" type="datetimeFigureOut">
              <a:rPr lang="el-GR" smtClean="0"/>
              <a:pPr/>
              <a:t>6/11/2019</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4DC1D31-7C03-4A35-BAF2-62F84E8457B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ep.edu.g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n-US" dirty="0" smtClean="0"/>
              <a:t>The national context of education for immigrant learners and learners with special needs in Greece</a:t>
            </a:r>
            <a:endParaRPr lang="el-GR" dirty="0"/>
          </a:p>
        </p:txBody>
      </p:sp>
      <p:sp>
        <p:nvSpPr>
          <p:cNvPr id="3" name="2 - Υπότιτλος"/>
          <p:cNvSpPr>
            <a:spLocks noGrp="1"/>
          </p:cNvSpPr>
          <p:nvPr>
            <p:ph type="subTitle" idx="1"/>
          </p:nvPr>
        </p:nvSpPr>
        <p:spPr/>
        <p:txBody>
          <a:bodyPr>
            <a:normAutofit fontScale="92500"/>
          </a:bodyPr>
          <a:lstStyle/>
          <a:p>
            <a:r>
              <a:rPr lang="en-US" dirty="0" smtClean="0"/>
              <a:t>KA229 – Erasmus project</a:t>
            </a:r>
          </a:p>
          <a:p>
            <a:r>
              <a:rPr lang="en-US" dirty="0" smtClean="0"/>
              <a:t>“Teaching and Learning Through Photography Art</a:t>
            </a:r>
          </a:p>
          <a:p>
            <a:r>
              <a:rPr lang="en-US" dirty="0" smtClean="0"/>
              <a:t>Erasmus Year: 2019-20</a:t>
            </a:r>
          </a:p>
          <a:p>
            <a:r>
              <a:rPr lang="en-US" dirty="0" smtClean="0"/>
              <a:t>Latvia, November 2019</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dirty="0" smtClean="0"/>
              <a:t>What schools can learners with special needs go to?</a:t>
            </a:r>
            <a:endParaRPr lang="el-GR" dirty="0"/>
          </a:p>
        </p:txBody>
      </p:sp>
      <p:sp>
        <p:nvSpPr>
          <p:cNvPr id="3" name="2 - Θέση περιεχομένου"/>
          <p:cNvSpPr>
            <a:spLocks noGrp="1"/>
          </p:cNvSpPr>
          <p:nvPr>
            <p:ph sz="quarter" idx="1"/>
          </p:nvPr>
        </p:nvSpPr>
        <p:spPr/>
        <p:txBody>
          <a:bodyPr>
            <a:normAutofit/>
          </a:bodyPr>
          <a:lstStyle/>
          <a:p>
            <a:r>
              <a:rPr lang="en-US" dirty="0" smtClean="0"/>
              <a:t>Learners with special needs can go to: </a:t>
            </a:r>
          </a:p>
          <a:p>
            <a:pPr marL="514350" indent="-514350">
              <a:buAutoNum type="alphaLcParenR"/>
            </a:pPr>
            <a:r>
              <a:rPr lang="en-US" dirty="0" smtClean="0"/>
              <a:t>A School Unit of Special Education</a:t>
            </a:r>
          </a:p>
          <a:p>
            <a:pPr marL="514350" indent="-514350">
              <a:buAutoNum type="alphaLcParenR"/>
            </a:pPr>
            <a:r>
              <a:rPr lang="en-US" dirty="0" smtClean="0"/>
              <a:t>A general school</a:t>
            </a:r>
            <a:endParaRPr lang="el-GR" dirty="0" smtClean="0"/>
          </a:p>
          <a:p>
            <a:pPr marL="514350" indent="-514350">
              <a:buAutoNum type="alphaLcParenR"/>
            </a:pPr>
            <a:endParaRPr lang="en-US" dirty="0" smtClean="0"/>
          </a:p>
          <a:p>
            <a:pPr marL="514350" indent="-514350">
              <a:buNone/>
            </a:pPr>
            <a:r>
              <a:rPr lang="en-US" dirty="0" smtClean="0"/>
              <a:t>	a) In schools of special education learners can do occupational or speech therapy as long as they stay at school. </a:t>
            </a:r>
          </a:p>
          <a:p>
            <a:pPr marL="514350" indent="-514350">
              <a:buNone/>
            </a:pPr>
            <a:r>
              <a:rPr lang="en-US" dirty="0" smtClean="0"/>
              <a:t>	</a:t>
            </a:r>
            <a:endParaRPr lang="el-GR" dirty="0" smtClean="0"/>
          </a:p>
          <a:p>
            <a:pPr marL="514350" indent="-514350">
              <a:buNone/>
            </a:pPr>
            <a:r>
              <a:rPr lang="el-GR" dirty="0" smtClean="0"/>
              <a:t>	</a:t>
            </a:r>
            <a:r>
              <a:rPr lang="en-US" dirty="0" smtClean="0"/>
              <a:t>b) Learners attend a general school when their difficulties are mild while the teacher has always to be in contact with the CECS.</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a:bodyPr>
          <a:lstStyle/>
          <a:p>
            <a:r>
              <a:rPr lang="en-US" dirty="0" smtClean="0"/>
              <a:t>They can also attend an </a:t>
            </a:r>
            <a:r>
              <a:rPr lang="en-US" b="1" dirty="0" smtClean="0"/>
              <a:t>Inclusion Class (IC)</a:t>
            </a:r>
            <a:r>
              <a:rPr lang="en-US" dirty="0" smtClean="0"/>
              <a:t>, after the parental permit has been ensured. An IC is a specially organized class </a:t>
            </a:r>
            <a:r>
              <a:rPr lang="en-US" b="1" dirty="0" smtClean="0"/>
              <a:t>inside</a:t>
            </a:r>
            <a:r>
              <a:rPr lang="en-US" dirty="0" smtClean="0"/>
              <a:t> the general school, where learners with mild difficulties can attend the same </a:t>
            </a:r>
            <a:r>
              <a:rPr lang="en-US" dirty="0" err="1" smtClean="0"/>
              <a:t>programme</a:t>
            </a:r>
            <a:r>
              <a:rPr lang="en-US" dirty="0" smtClean="0"/>
              <a:t> with all other students but adapted to his/her needs. In cases of more serious educational needs learners attend an individual teaching </a:t>
            </a:r>
            <a:r>
              <a:rPr lang="en-US" dirty="0" err="1" smtClean="0"/>
              <a:t>programme</a:t>
            </a:r>
            <a:r>
              <a:rPr lang="en-US" dirty="0" smtClean="0"/>
              <a:t> proposed by the CECS.</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n-US" dirty="0" smtClean="0"/>
              <a:t>Lastly, learners with special needs and difficulties can have the so-called </a:t>
            </a:r>
            <a:r>
              <a:rPr lang="en-US" b="1" dirty="0" smtClean="0"/>
              <a:t>parallel teaching support in their classes</a:t>
            </a:r>
            <a:r>
              <a:rPr lang="en-US" dirty="0" smtClean="0"/>
              <a:t>, when there is not an IC or a School Unit of Special Education in </a:t>
            </a:r>
            <a:r>
              <a:rPr lang="en-US" smtClean="0"/>
              <a:t>their area.</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3600" dirty="0" smtClean="0"/>
              <a:t>Education of immigrant learners in Greece</a:t>
            </a:r>
            <a:endParaRPr lang="el-GR" sz="3600" dirty="0"/>
          </a:p>
        </p:txBody>
      </p:sp>
      <p:sp>
        <p:nvSpPr>
          <p:cNvPr id="3" name="2 - Θέση περιεχομένου"/>
          <p:cNvSpPr>
            <a:spLocks noGrp="1"/>
          </p:cNvSpPr>
          <p:nvPr>
            <p:ph sz="quarter" idx="1"/>
          </p:nvPr>
        </p:nvSpPr>
        <p:spPr/>
        <p:txBody>
          <a:bodyPr>
            <a:normAutofit/>
          </a:bodyPr>
          <a:lstStyle/>
          <a:p>
            <a:r>
              <a:rPr lang="en-US" dirty="0" smtClean="0"/>
              <a:t>Regarding immigrant young learners the institutional schema of the so-called </a:t>
            </a:r>
            <a:r>
              <a:rPr lang="en-US" b="1" dirty="0" smtClean="0"/>
              <a:t>‘Reception Classes’ (RC) </a:t>
            </a:r>
            <a:r>
              <a:rPr lang="en-US" dirty="0" smtClean="0"/>
              <a:t>has concerned, since 1980, the education of those immigrant children who are integrated in the civil fabric, aiming at their gradual full integration in Greek schools.</a:t>
            </a:r>
            <a:endParaRPr lang="el-GR" dirty="0" smtClean="0"/>
          </a:p>
          <a:p>
            <a:pPr>
              <a:buNone/>
            </a:pPr>
            <a:endParaRPr lang="en-US" dirty="0" smtClean="0"/>
          </a:p>
          <a:p>
            <a:r>
              <a:rPr lang="en-US" dirty="0" smtClean="0"/>
              <a:t>RC foundation and operation are included into the regular </a:t>
            </a:r>
            <a:r>
              <a:rPr lang="en-US" dirty="0" err="1" smtClean="0"/>
              <a:t>programme</a:t>
            </a:r>
            <a:r>
              <a:rPr lang="en-US" dirty="0" smtClean="0"/>
              <a:t> of schools, as the number of those children does not disconcert the school unit.</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3200" dirty="0" smtClean="0"/>
              <a:t>Reception Classes organization and operation</a:t>
            </a:r>
            <a:endParaRPr lang="el-GR" sz="3200" dirty="0"/>
          </a:p>
        </p:txBody>
      </p:sp>
      <p:sp>
        <p:nvSpPr>
          <p:cNvPr id="3" name="2 - Θέση περιεχομένου"/>
          <p:cNvSpPr>
            <a:spLocks noGrp="1"/>
          </p:cNvSpPr>
          <p:nvPr>
            <p:ph sz="quarter" idx="1"/>
          </p:nvPr>
        </p:nvSpPr>
        <p:spPr/>
        <p:txBody>
          <a:bodyPr>
            <a:normAutofit/>
          </a:bodyPr>
          <a:lstStyle/>
          <a:p>
            <a:r>
              <a:rPr lang="en-US" dirty="0" smtClean="0"/>
              <a:t>In such a context, for a Reception Class to be founded a school needs to get included into an </a:t>
            </a:r>
            <a:r>
              <a:rPr lang="en-US" b="1" dirty="0" smtClean="0"/>
              <a:t>Educational Priority Zone (EPZ) </a:t>
            </a:r>
            <a:r>
              <a:rPr lang="en-US" dirty="0" smtClean="0"/>
              <a:t>with specific criteria.</a:t>
            </a:r>
            <a:endParaRPr lang="el-GR" dirty="0" smtClean="0"/>
          </a:p>
          <a:p>
            <a:pPr>
              <a:buNone/>
            </a:pPr>
            <a:endParaRPr lang="en-US" dirty="0" smtClean="0"/>
          </a:p>
          <a:p>
            <a:r>
              <a:rPr lang="en-US" dirty="0" smtClean="0"/>
              <a:t>In order for a young immigrant to attend a RC he/she must take a diagnostic test as for his/her level of proficiency in </a:t>
            </a:r>
            <a:r>
              <a:rPr lang="en-US" dirty="0" err="1" smtClean="0"/>
              <a:t>greek</a:t>
            </a:r>
            <a:r>
              <a:rPr lang="en-US" dirty="0" smtClean="0"/>
              <a:t>, after being proposed to do so by the teachers in the school. Parental permit is also needed, while the Teacher Association must decide on which learners are to attend a RC.</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a:bodyPr>
          <a:lstStyle/>
          <a:p>
            <a:r>
              <a:rPr lang="en-US" dirty="0" smtClean="0"/>
              <a:t>RC schedule is organized according to </a:t>
            </a:r>
            <a:r>
              <a:rPr lang="en-US" b="1" dirty="0" smtClean="0"/>
              <a:t>two cycles</a:t>
            </a:r>
            <a:r>
              <a:rPr lang="en-US" dirty="0" smtClean="0"/>
              <a:t>, incorporated into the school’s time schedule:</a:t>
            </a:r>
          </a:p>
          <a:p>
            <a:pPr marL="514350" indent="-514350">
              <a:buFont typeface="+mj-lt"/>
              <a:buAutoNum type="arabicParenR"/>
            </a:pPr>
            <a:r>
              <a:rPr lang="en-US" b="1" i="1" dirty="0" smtClean="0"/>
              <a:t>Learners with a minimum or no knowledge of </a:t>
            </a:r>
            <a:r>
              <a:rPr lang="en-US" b="1" i="1" dirty="0"/>
              <a:t>G</a:t>
            </a:r>
            <a:r>
              <a:rPr lang="en-US" b="1" i="1" dirty="0" smtClean="0"/>
              <a:t>reek language can attend a RC EPZ I (cycle 1)</a:t>
            </a:r>
            <a:r>
              <a:rPr lang="en-US" i="1" dirty="0" smtClean="0"/>
              <a:t> for at least one year. This is an intensive Greek language course, however students can attend other classes too (e. g. Art, Music or PE).</a:t>
            </a:r>
            <a:endParaRPr lang="el-GR"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pPr marL="514350" indent="-514350">
              <a:buNone/>
            </a:pPr>
            <a:r>
              <a:rPr lang="en-US" dirty="0" smtClean="0"/>
              <a:t>2) </a:t>
            </a:r>
            <a:r>
              <a:rPr lang="en-US" b="1" i="1" dirty="0" smtClean="0"/>
              <a:t>Learners with an average level of proficiency in </a:t>
            </a:r>
            <a:r>
              <a:rPr lang="en-US" b="1" i="1" dirty="0" err="1" smtClean="0"/>
              <a:t>greek</a:t>
            </a:r>
            <a:r>
              <a:rPr lang="en-US" b="1" i="1" dirty="0" smtClean="0"/>
              <a:t> can attend a RC EPZ II (cycle 2)</a:t>
            </a:r>
            <a:r>
              <a:rPr lang="en-US" dirty="0" smtClean="0"/>
              <a:t>, as they probably have difficulty in attending regular classes. Teaching support is provided in parallel by a second teacher either in class or out of class.</a:t>
            </a:r>
          </a:p>
          <a:p>
            <a:pPr marL="514350" indent="-514350">
              <a:buNone/>
            </a:pPr>
            <a:r>
              <a:rPr lang="en-US" b="1" i="1" dirty="0" smtClean="0"/>
              <a:t> </a:t>
            </a:r>
            <a:endParaRPr lang="el-GR" b="1"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3600" dirty="0" smtClean="0"/>
              <a:t>Teaching material and methodology for RC</a:t>
            </a:r>
            <a:endParaRPr lang="el-GR" sz="3600" dirty="0"/>
          </a:p>
        </p:txBody>
      </p:sp>
      <p:sp>
        <p:nvSpPr>
          <p:cNvPr id="3" name="2 - Θέση περιεχομένου"/>
          <p:cNvSpPr>
            <a:spLocks noGrp="1"/>
          </p:cNvSpPr>
          <p:nvPr>
            <p:ph sz="quarter" idx="1"/>
          </p:nvPr>
        </p:nvSpPr>
        <p:spPr/>
        <p:txBody>
          <a:bodyPr/>
          <a:lstStyle/>
          <a:p>
            <a:r>
              <a:rPr lang="en-US" dirty="0" smtClean="0"/>
              <a:t>There is a great amount of teaching material for immigrant learners, partly posted on </a:t>
            </a:r>
            <a:r>
              <a:rPr lang="el-GR" dirty="0" err="1" smtClean="0">
                <a:hlinkClick r:id="rId2"/>
              </a:rPr>
              <a:t>www.iep.edu.gr</a:t>
            </a:r>
            <a:r>
              <a:rPr lang="en-US" dirty="0" smtClean="0"/>
              <a:t> (Educational Policy Institute).</a:t>
            </a:r>
            <a:endParaRPr lang="el-GR" dirty="0" smtClean="0"/>
          </a:p>
          <a:p>
            <a:pPr>
              <a:buNone/>
            </a:pPr>
            <a:endParaRPr lang="en-US" dirty="0" smtClean="0"/>
          </a:p>
          <a:p>
            <a:r>
              <a:rPr lang="en-US" dirty="0" smtClean="0"/>
              <a:t>RC teachers, though, can make use of fairytales, children’s literature, </a:t>
            </a:r>
            <a:r>
              <a:rPr lang="en-US" dirty="0" err="1" smtClean="0"/>
              <a:t>greek</a:t>
            </a:r>
            <a:r>
              <a:rPr lang="en-US" dirty="0" smtClean="0"/>
              <a:t> or foreign language dictionaries, etc. or create their own material adapted to the learners’  special needs.</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sz="3600" dirty="0" smtClean="0"/>
              <a:t>Special education and pedagogy in Greece</a:t>
            </a:r>
            <a:endParaRPr lang="el-GR" sz="3600" dirty="0"/>
          </a:p>
        </p:txBody>
      </p:sp>
      <p:sp>
        <p:nvSpPr>
          <p:cNvPr id="3" name="2 - Θέση περιεχομένου"/>
          <p:cNvSpPr>
            <a:spLocks noGrp="1"/>
          </p:cNvSpPr>
          <p:nvPr>
            <p:ph sz="quarter" idx="1"/>
          </p:nvPr>
        </p:nvSpPr>
        <p:spPr/>
        <p:txBody>
          <a:bodyPr/>
          <a:lstStyle/>
          <a:p>
            <a:r>
              <a:rPr lang="en-US" dirty="0" smtClean="0"/>
              <a:t>The Greek Ministry of Education provides all learners with special needs and specific learning difficulties with special education.</a:t>
            </a:r>
            <a:endParaRPr lang="el-GR" dirty="0" smtClean="0"/>
          </a:p>
          <a:p>
            <a:pPr>
              <a:buNone/>
            </a:pPr>
            <a:endParaRPr lang="en-US" dirty="0" smtClean="0"/>
          </a:p>
          <a:p>
            <a:r>
              <a:rPr lang="en-US" dirty="0" smtClean="0"/>
              <a:t>Learners with special needs and learning difficulties are considered those with mental </a:t>
            </a:r>
            <a:r>
              <a:rPr lang="en-US" dirty="0" err="1" smtClean="0"/>
              <a:t>retardness</a:t>
            </a:r>
            <a:r>
              <a:rPr lang="en-US" dirty="0" smtClean="0"/>
              <a:t>, sensory sight or hearing disorders, dyslexia, </a:t>
            </a:r>
            <a:r>
              <a:rPr lang="en-US" dirty="0" err="1" smtClean="0"/>
              <a:t>dysgrafia</a:t>
            </a:r>
            <a:r>
              <a:rPr lang="en-US" dirty="0" smtClean="0"/>
              <a:t>, speech disorders, etc.</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n-US" dirty="0" smtClean="0"/>
              <a:t>How can we help such learners?</a:t>
            </a:r>
            <a:endParaRPr lang="el-GR" dirty="0"/>
          </a:p>
        </p:txBody>
      </p:sp>
      <p:sp>
        <p:nvSpPr>
          <p:cNvPr id="3" name="2 - Θέση περιεχομένου"/>
          <p:cNvSpPr>
            <a:spLocks noGrp="1"/>
          </p:cNvSpPr>
          <p:nvPr>
            <p:ph sz="quarter" idx="1"/>
          </p:nvPr>
        </p:nvSpPr>
        <p:spPr/>
        <p:txBody>
          <a:bodyPr>
            <a:normAutofit/>
          </a:bodyPr>
          <a:lstStyle/>
          <a:p>
            <a:r>
              <a:rPr lang="en-US" b="1" dirty="0" err="1" smtClean="0"/>
              <a:t>Centres</a:t>
            </a:r>
            <a:r>
              <a:rPr lang="en-US" b="1" dirty="0" smtClean="0"/>
              <a:t> of Educational and Counseling Support (CECS) </a:t>
            </a:r>
            <a:r>
              <a:rPr lang="en-US" dirty="0" smtClean="0"/>
              <a:t>are staffed with teachers specialized in special education. These teachers are responsible of conducting an educational assessment of specific learners, as well as detecting possible difficulties in learning.</a:t>
            </a:r>
            <a:endParaRPr lang="el-GR" dirty="0" smtClean="0"/>
          </a:p>
          <a:p>
            <a:pPr>
              <a:buNone/>
            </a:pPr>
            <a:endParaRPr lang="en-US" dirty="0" smtClean="0"/>
          </a:p>
          <a:p>
            <a:r>
              <a:rPr lang="en-US" dirty="0" smtClean="0"/>
              <a:t>They have to cooperate with school teachers so as to gather information about learners’ capabilities or difficulties, interests and talents.</a:t>
            </a:r>
          </a:p>
          <a:p>
            <a:pPr>
              <a:buNone/>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a:bodyPr>
          <a:lstStyle/>
          <a:p>
            <a:r>
              <a:rPr lang="en-US" dirty="0" smtClean="0"/>
              <a:t>CECS can provide teachers with advice on how to enhance their teaching practices or differentiate the curriculum in cases of special learning needs.</a:t>
            </a:r>
            <a:endParaRPr lang="el-GR" dirty="0" smtClean="0"/>
          </a:p>
          <a:p>
            <a:pPr>
              <a:buNone/>
            </a:pPr>
            <a:endParaRPr lang="en-US" dirty="0" smtClean="0"/>
          </a:p>
          <a:p>
            <a:r>
              <a:rPr lang="en-US" dirty="0" smtClean="0"/>
              <a:t>They also have to inform parents on the assessment results and support them in order to be in continuous contact and cooperation with the centre and the school teachers regarding their children’s progress.</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509</TotalTime>
  <Words>700</Words>
  <Application>Microsoft Office PowerPoint</Application>
  <PresentationFormat>Προβολή στην οθόνη (4:3)</PresentationFormat>
  <Paragraphs>42</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Προεξοχή</vt:lpstr>
      <vt:lpstr>The national context of education for immigrant learners and learners with special needs in Greece</vt:lpstr>
      <vt:lpstr>Education of immigrant learners in Greece</vt:lpstr>
      <vt:lpstr>Reception Classes organization and operation</vt:lpstr>
      <vt:lpstr>Διαφάνεια 4</vt:lpstr>
      <vt:lpstr>Διαφάνεια 5</vt:lpstr>
      <vt:lpstr>Teaching material and methodology for RC</vt:lpstr>
      <vt:lpstr>Special education and pedagogy in Greece</vt:lpstr>
      <vt:lpstr>How can we help such learners?</vt:lpstr>
      <vt:lpstr>Διαφάνεια 9</vt:lpstr>
      <vt:lpstr>What schools can learners with special needs go to?</vt:lpstr>
      <vt:lpstr>Διαφάνεια 11</vt:lpstr>
      <vt:lpstr>Διαφάνεια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context of education for immigrant learners and learners with special needs in Greece</dc:title>
  <dc:creator>Stavroula</dc:creator>
  <cp:lastModifiedBy>Stavroula</cp:lastModifiedBy>
  <cp:revision>56</cp:revision>
  <dcterms:created xsi:type="dcterms:W3CDTF">2019-10-06T14:43:58Z</dcterms:created>
  <dcterms:modified xsi:type="dcterms:W3CDTF">2019-11-06T19:11:46Z</dcterms:modified>
</cp:coreProperties>
</file>