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Alfa Slab On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AaKUFOQvFEWzoEGuIA4Q4/sTD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4010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0a32c06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0a32c06a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70a32c06a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1</a:t>
            </a:fld>
            <a:endParaRPr/>
          </a:p>
        </p:txBody>
      </p:sp>
    </p:spTree>
    <p:extLst>
      <p:ext uri="{BB962C8B-B14F-4D97-AF65-F5344CB8AC3E}">
        <p14:creationId xmlns:p14="http://schemas.microsoft.com/office/powerpoint/2010/main" val="281441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9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extLst>
      <p:ext uri="{BB962C8B-B14F-4D97-AF65-F5344CB8AC3E}">
        <p14:creationId xmlns:p14="http://schemas.microsoft.com/office/powerpoint/2010/main" val="116363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368895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extLst>
      <p:ext uri="{BB962C8B-B14F-4D97-AF65-F5344CB8AC3E}">
        <p14:creationId xmlns:p14="http://schemas.microsoft.com/office/powerpoint/2010/main" val="165974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extLst>
      <p:ext uri="{BB962C8B-B14F-4D97-AF65-F5344CB8AC3E}">
        <p14:creationId xmlns:p14="http://schemas.microsoft.com/office/powerpoint/2010/main" val="293899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extLst>
      <p:ext uri="{BB962C8B-B14F-4D97-AF65-F5344CB8AC3E}">
        <p14:creationId xmlns:p14="http://schemas.microsoft.com/office/powerpoint/2010/main" val="142072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01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96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9</a:t>
            </a:fld>
            <a:endParaRPr/>
          </a:p>
        </p:txBody>
      </p:sp>
    </p:spTree>
    <p:extLst>
      <p:ext uri="{BB962C8B-B14F-4D97-AF65-F5344CB8AC3E}">
        <p14:creationId xmlns:p14="http://schemas.microsoft.com/office/powerpoint/2010/main" val="407211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6" name="Google Shape;86;p20"/>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7" name="Google Shape;87;p2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3" name="Google Shape;93;p2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2"/>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9" name="Google Shape;99;p22"/>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0" name="Google Shape;100;p2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03" name="Google Shape;103;p22"/>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
        <p:nvSpPr>
          <p:cNvPr id="104" name="Google Shape;104;p22"/>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3"/>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8" name="Google Shape;108;p2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4" name="Google Shape;114;p24"/>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5" name="Google Shape;115;p2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18" name="Google Shape;118;p24"/>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
        <p:nvSpPr>
          <p:cNvPr id="119" name="Google Shape;119;p24"/>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5"/>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3" name="Google Shape;123;p25"/>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4" name="Google Shape;124;p2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6"/>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0" name="Google Shape;130;p2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6" name="Google Shape;136;p2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5"/>
        <p:cNvGrpSpPr/>
        <p:nvPr/>
      </p:nvGrpSpPr>
      <p:grpSpPr>
        <a:xfrm>
          <a:off x="0" y="0"/>
          <a:ext cx="0" cy="0"/>
          <a:chOff x="0" y="0"/>
          <a:chExt cx="0" cy="0"/>
        </a:xfrm>
      </p:grpSpPr>
      <p:sp>
        <p:nvSpPr>
          <p:cNvPr id="26" name="Google Shape;26;p12"/>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8" name="Google Shape;28;p1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31" name="Google Shape;31;p12"/>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32" name="Google Shape;32;p12"/>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33" name="Google Shape;33;p12"/>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4" name="Google Shape;34;p12"/>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5" name="Google Shape;35;p12"/>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9" name="Google Shape;39;p1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45" name="Google Shape;45;p1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1" name="Google Shape;51;p15"/>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2" name="Google Shape;52;p1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8" name="Google Shape;58;p16"/>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9" name="Google Shape;59;p16"/>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60" name="Google Shape;60;p16"/>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1" name="Google Shape;61;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2" name="Google Shape;72;p18"/>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3" name="Google Shape;73;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79" name="Google Shape;79;p19"/>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0" name="Google Shape;80;p1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9"/>
        <p:cNvGrpSpPr/>
        <p:nvPr/>
      </p:nvGrpSpPr>
      <p:grpSpPr>
        <a:xfrm>
          <a:off x="0" y="0"/>
          <a:ext cx="0" cy="0"/>
          <a:chOff x="0" y="0"/>
          <a:chExt cx="0" cy="0"/>
        </a:xfrm>
      </p:grpSpPr>
      <p:grpSp>
        <p:nvGrpSpPr>
          <p:cNvPr id="10" name="Google Shape;10;p10"/>
          <p:cNvGrpSpPr/>
          <p:nvPr/>
        </p:nvGrpSpPr>
        <p:grpSpPr>
          <a:xfrm>
            <a:off x="9206969" y="2963333"/>
            <a:ext cx="2981859" cy="3208867"/>
            <a:chOff x="9206969" y="2963333"/>
            <a:chExt cx="2981859" cy="3208867"/>
          </a:xfrm>
        </p:grpSpPr>
        <p:cxnSp>
          <p:nvCxnSpPr>
            <p:cNvPr id="11" name="Google Shape;11;p10"/>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10"/>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10"/>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10"/>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10"/>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1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0"/>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1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70a32c06a0_0_0"/>
          <p:cNvPicPr preferRelativeResize="0"/>
          <p:nvPr/>
        </p:nvPicPr>
        <p:blipFill>
          <a:blip r:embed="rId3">
            <a:alphaModFix/>
          </a:blip>
          <a:stretch>
            <a:fillRect/>
          </a:stretch>
        </p:blipFill>
        <p:spPr>
          <a:xfrm>
            <a:off x="204750" y="303374"/>
            <a:ext cx="2639651" cy="604251"/>
          </a:xfrm>
          <a:prstGeom prst="rect">
            <a:avLst/>
          </a:prstGeom>
          <a:noFill/>
          <a:ln>
            <a:noFill/>
          </a:ln>
        </p:spPr>
      </p:pic>
      <p:pic>
        <p:nvPicPr>
          <p:cNvPr id="145" name="Google Shape;145;g70a32c06a0_0_0"/>
          <p:cNvPicPr preferRelativeResize="0"/>
          <p:nvPr/>
        </p:nvPicPr>
        <p:blipFill>
          <a:blip r:embed="rId4">
            <a:alphaModFix/>
          </a:blip>
          <a:stretch>
            <a:fillRect/>
          </a:stretch>
        </p:blipFill>
        <p:spPr>
          <a:xfrm>
            <a:off x="9208075" y="303374"/>
            <a:ext cx="2748488" cy="604251"/>
          </a:xfrm>
          <a:prstGeom prst="rect">
            <a:avLst/>
          </a:prstGeom>
          <a:noFill/>
          <a:ln>
            <a:noFill/>
          </a:ln>
        </p:spPr>
      </p:pic>
      <p:pic>
        <p:nvPicPr>
          <p:cNvPr id="146" name="Google Shape;146;g70a32c06a0_0_0"/>
          <p:cNvPicPr preferRelativeResize="0"/>
          <p:nvPr/>
        </p:nvPicPr>
        <p:blipFill>
          <a:blip r:embed="rId5">
            <a:alphaModFix/>
          </a:blip>
          <a:stretch>
            <a:fillRect/>
          </a:stretch>
        </p:blipFill>
        <p:spPr>
          <a:xfrm>
            <a:off x="1860811" y="3101725"/>
            <a:ext cx="8470376" cy="2858000"/>
          </a:xfrm>
          <a:prstGeom prst="rect">
            <a:avLst/>
          </a:prstGeom>
          <a:noFill/>
          <a:ln>
            <a:noFill/>
          </a:ln>
        </p:spPr>
      </p:pic>
      <p:pic>
        <p:nvPicPr>
          <p:cNvPr id="147" name="Google Shape;147;g70a32c06a0_0_0"/>
          <p:cNvPicPr preferRelativeResize="0"/>
          <p:nvPr/>
        </p:nvPicPr>
        <p:blipFill>
          <a:blip r:embed="rId6">
            <a:alphaModFix/>
          </a:blip>
          <a:stretch>
            <a:fillRect/>
          </a:stretch>
        </p:blipFill>
        <p:spPr>
          <a:xfrm>
            <a:off x="4410300" y="303375"/>
            <a:ext cx="3580636" cy="1972076"/>
          </a:xfrm>
          <a:prstGeom prst="rect">
            <a:avLst/>
          </a:prstGeom>
          <a:noFill/>
          <a:ln>
            <a:noFill/>
          </a:ln>
        </p:spPr>
      </p:pic>
      <p:pic>
        <p:nvPicPr>
          <p:cNvPr id="148" name="Google Shape;148;g70a32c06a0_0_0"/>
          <p:cNvPicPr preferRelativeResize="0"/>
          <p:nvPr/>
        </p:nvPicPr>
        <p:blipFill>
          <a:blip r:embed="rId7">
            <a:alphaModFix/>
          </a:blip>
          <a:stretch>
            <a:fillRect/>
          </a:stretch>
        </p:blipFill>
        <p:spPr>
          <a:xfrm>
            <a:off x="152400" y="1060025"/>
            <a:ext cx="2838450" cy="1590675"/>
          </a:xfrm>
          <a:prstGeom prst="rect">
            <a:avLst/>
          </a:prstGeom>
          <a:noFill/>
          <a:ln>
            <a:noFill/>
          </a:ln>
        </p:spPr>
      </p:pic>
      <p:sp>
        <p:nvSpPr>
          <p:cNvPr id="149" name="Google Shape;149;g70a32c06a0_0_0"/>
          <p:cNvSpPr txBox="1"/>
          <p:nvPr/>
        </p:nvSpPr>
        <p:spPr>
          <a:xfrm rot="614037">
            <a:off x="8233170" y="1239787"/>
            <a:ext cx="3838062" cy="168397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it-IT" sz="2400" b="1">
                <a:solidFill>
                  <a:srgbClr val="FFFFFF"/>
                </a:solidFill>
                <a:latin typeface="Alfa Slab One"/>
                <a:ea typeface="Alfa Slab One"/>
                <a:cs typeface="Alfa Slab One"/>
                <a:sym typeface="Alfa Slab One"/>
              </a:rPr>
              <a:t>4th transnational meeting in Gulbītis, LATVIA</a:t>
            </a:r>
            <a:endParaRPr sz="2400" b="1">
              <a:solidFill>
                <a:srgbClr val="FFFFFF"/>
              </a:solidFill>
              <a:latin typeface="Alfa Slab One"/>
              <a:ea typeface="Alfa Slab One"/>
              <a:cs typeface="Alfa Slab One"/>
              <a:sym typeface="Alfa Slab One"/>
            </a:endParaRPr>
          </a:p>
          <a:p>
            <a:pPr marL="0" lvl="0" indent="0" algn="ctr" rtl="0">
              <a:lnSpc>
                <a:spcPct val="115000"/>
              </a:lnSpc>
              <a:spcBef>
                <a:spcPts val="0"/>
              </a:spcBef>
              <a:spcAft>
                <a:spcPts val="0"/>
              </a:spcAft>
              <a:buClr>
                <a:schemeClr val="dk1"/>
              </a:buClr>
              <a:buSzPts val="1100"/>
              <a:buFont typeface="Arial"/>
              <a:buNone/>
            </a:pPr>
            <a:r>
              <a:rPr lang="it-IT" sz="2400" b="1">
                <a:solidFill>
                  <a:srgbClr val="FFFFFF"/>
                </a:solidFill>
                <a:latin typeface="Alfa Slab One"/>
                <a:ea typeface="Alfa Slab One"/>
                <a:cs typeface="Alfa Slab One"/>
                <a:sym typeface="Alfa Slab One"/>
              </a:rPr>
              <a:t>11- 15 November 2019</a:t>
            </a:r>
            <a:endParaRPr sz="2400" b="1">
              <a:solidFill>
                <a:srgbClr val="FFFFFF"/>
              </a:solidFill>
              <a:latin typeface="Alfa Slab One"/>
              <a:ea typeface="Alfa Slab One"/>
              <a:cs typeface="Alfa Slab One"/>
              <a:sym typeface="Alfa Slab One"/>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p:nvPr/>
        </p:nvSpPr>
        <p:spPr>
          <a:xfrm>
            <a:off x="90676" y="366629"/>
            <a:ext cx="11805000" cy="72942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800" b="1" dirty="0" err="1">
                <a:solidFill>
                  <a:schemeClr val="lt1"/>
                </a:solidFill>
                <a:latin typeface="Century Gothic"/>
                <a:ea typeface="Century Gothic"/>
                <a:cs typeface="Century Gothic"/>
                <a:sym typeface="Century Gothic"/>
              </a:rPr>
              <a:t>Thanks</a:t>
            </a:r>
            <a:r>
              <a:rPr lang="it-IT" sz="4800" b="1" dirty="0">
                <a:solidFill>
                  <a:schemeClr val="lt1"/>
                </a:solidFill>
                <a:latin typeface="Century Gothic"/>
                <a:ea typeface="Century Gothic"/>
                <a:cs typeface="Century Gothic"/>
                <a:sym typeface="Century Gothic"/>
              </a:rPr>
              <a:t> for </a:t>
            </a:r>
            <a:r>
              <a:rPr lang="it-IT" sz="4800" b="1" dirty="0" err="1">
                <a:solidFill>
                  <a:schemeClr val="lt1"/>
                </a:solidFill>
                <a:latin typeface="Century Gothic"/>
                <a:ea typeface="Century Gothic"/>
                <a:cs typeface="Century Gothic"/>
                <a:sym typeface="Century Gothic"/>
              </a:rPr>
              <a:t>your</a:t>
            </a:r>
            <a:r>
              <a:rPr lang="it-IT" sz="4800" b="1" dirty="0">
                <a:solidFill>
                  <a:schemeClr val="lt1"/>
                </a:solidFill>
                <a:latin typeface="Century Gothic"/>
                <a:ea typeface="Century Gothic"/>
                <a:cs typeface="Century Gothic"/>
                <a:sym typeface="Century Gothic"/>
              </a:rPr>
              <a:t> </a:t>
            </a:r>
            <a:r>
              <a:rPr lang="it-IT" sz="4800" b="1" dirty="0" err="1">
                <a:solidFill>
                  <a:schemeClr val="lt1"/>
                </a:solidFill>
                <a:latin typeface="Century Gothic"/>
                <a:ea typeface="Century Gothic"/>
                <a:cs typeface="Century Gothic"/>
                <a:sym typeface="Century Gothic"/>
              </a:rPr>
              <a:t>attention</a:t>
            </a:r>
            <a:endParaRPr sz="4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800" b="1" dirty="0" err="1">
                <a:solidFill>
                  <a:schemeClr val="lt1"/>
                </a:solidFill>
                <a:latin typeface="Century Gothic"/>
                <a:ea typeface="Century Gothic"/>
                <a:cs typeface="Century Gothic"/>
                <a:sym typeface="Century Gothic"/>
              </a:rPr>
              <a:t>Credits</a:t>
            </a:r>
            <a:r>
              <a:rPr lang="it-IT" sz="2800" b="1" dirty="0">
                <a:solidFill>
                  <a:schemeClr val="lt1"/>
                </a:solidFill>
                <a:latin typeface="Century Gothic"/>
                <a:ea typeface="Century Gothic"/>
                <a:cs typeface="Century Gothic"/>
                <a:sym typeface="Century Gothic"/>
              </a:rPr>
              <a:t>: </a:t>
            </a:r>
            <a:endParaRPr lang="it-IT" sz="2800" b="1" dirty="0" smtClean="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800" b="1" dirty="0">
                <a:solidFill>
                  <a:schemeClr val="lt1"/>
                </a:solidFill>
                <a:latin typeface="Century Gothic"/>
                <a:ea typeface="Century Gothic"/>
                <a:cs typeface="Century Gothic"/>
                <a:sym typeface="Century Gothic"/>
              </a:rPr>
              <a:t>Teachers </a:t>
            </a:r>
            <a:endParaRPr dirty="0"/>
          </a:p>
          <a:p>
            <a:pPr marL="0" marR="0" lvl="0" indent="0" algn="l" rtl="0">
              <a:spcBef>
                <a:spcPts val="0"/>
              </a:spcBef>
              <a:spcAft>
                <a:spcPts val="0"/>
              </a:spcAft>
              <a:buNone/>
            </a:pPr>
            <a:r>
              <a:rPr lang="it-IT" sz="2800" b="1" dirty="0">
                <a:solidFill>
                  <a:schemeClr val="lt1"/>
                </a:solidFill>
                <a:latin typeface="Century Gothic"/>
                <a:ea typeface="Century Gothic"/>
                <a:cs typeface="Century Gothic"/>
                <a:sym typeface="Century Gothic"/>
              </a:rPr>
              <a:t>The </a:t>
            </a:r>
            <a:r>
              <a:rPr lang="it-IT" sz="2800" b="1" dirty="0" err="1">
                <a:solidFill>
                  <a:schemeClr val="lt1"/>
                </a:solidFill>
                <a:latin typeface="Century Gothic"/>
                <a:ea typeface="Century Gothic"/>
                <a:cs typeface="Century Gothic"/>
                <a:sym typeface="Century Gothic"/>
              </a:rPr>
              <a:t>unit</a:t>
            </a:r>
            <a:r>
              <a:rPr lang="it-IT" sz="2800" b="1" dirty="0">
                <a:solidFill>
                  <a:schemeClr val="lt1"/>
                </a:solidFill>
                <a:latin typeface="Century Gothic"/>
                <a:ea typeface="Century Gothic"/>
                <a:cs typeface="Century Gothic"/>
                <a:sym typeface="Century Gothic"/>
              </a:rPr>
              <a:t> </a:t>
            </a:r>
            <a:r>
              <a:rPr lang="it-IT" sz="2800" b="1" dirty="0" err="1">
                <a:solidFill>
                  <a:schemeClr val="lt1"/>
                </a:solidFill>
                <a:latin typeface="Century Gothic"/>
                <a:ea typeface="Century Gothic"/>
                <a:cs typeface="Century Gothic"/>
                <a:sym typeface="Century Gothic"/>
              </a:rPr>
              <a:t>has</a:t>
            </a:r>
            <a:r>
              <a:rPr lang="it-IT" sz="2800" b="1" dirty="0">
                <a:solidFill>
                  <a:schemeClr val="lt1"/>
                </a:solidFill>
                <a:latin typeface="Century Gothic"/>
                <a:ea typeface="Century Gothic"/>
                <a:cs typeface="Century Gothic"/>
                <a:sym typeface="Century Gothic"/>
              </a:rPr>
              <a:t> </a:t>
            </a:r>
            <a:r>
              <a:rPr lang="it-IT" sz="2800" b="1" dirty="0" err="1">
                <a:solidFill>
                  <a:schemeClr val="lt1"/>
                </a:solidFill>
                <a:latin typeface="Century Gothic"/>
                <a:ea typeface="Century Gothic"/>
                <a:cs typeface="Century Gothic"/>
                <a:sym typeface="Century Gothic"/>
              </a:rPr>
              <a:t>been</a:t>
            </a:r>
            <a:r>
              <a:rPr lang="it-IT" sz="2800" b="1" dirty="0">
                <a:solidFill>
                  <a:schemeClr val="lt1"/>
                </a:solidFill>
                <a:latin typeface="Century Gothic"/>
                <a:ea typeface="Century Gothic"/>
                <a:cs typeface="Century Gothic"/>
                <a:sym typeface="Century Gothic"/>
              </a:rPr>
              <a:t> </a:t>
            </a:r>
            <a:r>
              <a:rPr lang="it-IT" sz="2800" b="1" dirty="0" err="1">
                <a:solidFill>
                  <a:schemeClr val="lt1"/>
                </a:solidFill>
                <a:latin typeface="Century Gothic"/>
                <a:ea typeface="Century Gothic"/>
                <a:cs typeface="Century Gothic"/>
                <a:sym typeface="Century Gothic"/>
              </a:rPr>
              <a:t>designed</a:t>
            </a:r>
            <a:r>
              <a:rPr lang="it-IT" sz="2800" b="1" dirty="0">
                <a:solidFill>
                  <a:schemeClr val="lt1"/>
                </a:solidFill>
                <a:latin typeface="Century Gothic"/>
                <a:ea typeface="Century Gothic"/>
                <a:cs typeface="Century Gothic"/>
                <a:sym typeface="Century Gothic"/>
              </a:rPr>
              <a:t> by Mrs. Giovanna De </a:t>
            </a:r>
            <a:r>
              <a:rPr lang="it-IT" sz="2800" b="1" dirty="0" err="1" smtClean="0">
                <a:solidFill>
                  <a:schemeClr val="lt1"/>
                </a:solidFill>
                <a:latin typeface="Century Gothic"/>
                <a:ea typeface="Century Gothic"/>
                <a:cs typeface="Century Gothic"/>
                <a:sym typeface="Century Gothic"/>
              </a:rPr>
              <a:t>Tinno</a:t>
            </a:r>
            <a:r>
              <a:rPr lang="it-IT" sz="2800" b="1" dirty="0" smtClean="0">
                <a:solidFill>
                  <a:schemeClr val="lt1"/>
                </a:solidFill>
                <a:latin typeface="Century Gothic"/>
                <a:ea typeface="Century Gothic"/>
                <a:cs typeface="Century Gothic"/>
                <a:sym typeface="Century Gothic"/>
              </a:rPr>
              <a:t>,  Mrs. </a:t>
            </a:r>
            <a:r>
              <a:rPr lang="it-IT" sz="2800" b="1" dirty="0" err="1" smtClean="0">
                <a:solidFill>
                  <a:schemeClr val="lt1"/>
                </a:solidFill>
                <a:latin typeface="Century Gothic"/>
                <a:ea typeface="Century Gothic"/>
                <a:cs typeface="Century Gothic"/>
                <a:sym typeface="Century Gothic"/>
              </a:rPr>
              <a:t>Monja</a:t>
            </a:r>
            <a:r>
              <a:rPr lang="it-IT" sz="2800" b="1" dirty="0" smtClean="0">
                <a:solidFill>
                  <a:schemeClr val="lt1"/>
                </a:solidFill>
                <a:latin typeface="Century Gothic"/>
                <a:ea typeface="Century Gothic"/>
                <a:cs typeface="Century Gothic"/>
                <a:sym typeface="Century Gothic"/>
              </a:rPr>
              <a:t> </a:t>
            </a:r>
            <a:r>
              <a:rPr lang="it-IT" sz="2800" b="1" dirty="0" err="1" smtClean="0">
                <a:solidFill>
                  <a:schemeClr val="lt1"/>
                </a:solidFill>
                <a:latin typeface="Century Gothic"/>
                <a:ea typeface="Century Gothic"/>
                <a:cs typeface="Century Gothic"/>
                <a:sym typeface="Century Gothic"/>
              </a:rPr>
              <a:t>Selano</a:t>
            </a:r>
            <a:r>
              <a:rPr lang="it-IT" sz="2800" b="1" dirty="0" smtClean="0">
                <a:solidFill>
                  <a:schemeClr val="lt1"/>
                </a:solidFill>
                <a:latin typeface="Century Gothic"/>
                <a:ea typeface="Century Gothic"/>
                <a:cs typeface="Century Gothic"/>
                <a:sym typeface="Century Gothic"/>
              </a:rPr>
              <a:t> </a:t>
            </a:r>
            <a:r>
              <a:rPr lang="it-IT" sz="2800" b="1" dirty="0">
                <a:solidFill>
                  <a:schemeClr val="lt1"/>
                </a:solidFill>
                <a:latin typeface="Century Gothic"/>
                <a:ea typeface="Century Gothic"/>
                <a:cs typeface="Century Gothic"/>
                <a:sym typeface="Century Gothic"/>
              </a:rPr>
              <a:t>in </a:t>
            </a:r>
            <a:r>
              <a:rPr lang="it-IT" sz="2800" b="1" dirty="0" err="1">
                <a:solidFill>
                  <a:schemeClr val="lt1"/>
                </a:solidFill>
                <a:latin typeface="Century Gothic"/>
                <a:ea typeface="Century Gothic"/>
                <a:cs typeface="Century Gothic"/>
                <a:sym typeface="Century Gothic"/>
              </a:rPr>
              <a:t>collaboration</a:t>
            </a:r>
            <a:r>
              <a:rPr lang="it-IT" sz="2800" b="1" dirty="0">
                <a:solidFill>
                  <a:schemeClr val="lt1"/>
                </a:solidFill>
                <a:latin typeface="Century Gothic"/>
                <a:ea typeface="Century Gothic"/>
                <a:cs typeface="Century Gothic"/>
                <a:sym typeface="Century Gothic"/>
              </a:rPr>
              <a:t> with Mrs. Roberta Foglio. </a:t>
            </a: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800" b="1" dirty="0" err="1">
                <a:solidFill>
                  <a:schemeClr val="lt1"/>
                </a:solidFill>
                <a:latin typeface="Century Gothic"/>
                <a:ea typeface="Century Gothic"/>
                <a:cs typeface="Century Gothic"/>
                <a:sym typeface="Century Gothic"/>
              </a:rPr>
              <a:t>Ppt</a:t>
            </a:r>
            <a:r>
              <a:rPr lang="it-IT" sz="2800" b="1" dirty="0">
                <a:solidFill>
                  <a:schemeClr val="lt1"/>
                </a:solidFill>
                <a:latin typeface="Century Gothic"/>
                <a:ea typeface="Century Gothic"/>
                <a:cs typeface="Century Gothic"/>
                <a:sym typeface="Century Gothic"/>
              </a:rPr>
              <a:t> by Mrs. Pasqua Aida </a:t>
            </a:r>
            <a:r>
              <a:rPr lang="it-IT" sz="2800" b="1" dirty="0" smtClean="0">
                <a:solidFill>
                  <a:schemeClr val="lt1"/>
                </a:solidFill>
                <a:latin typeface="Century Gothic"/>
                <a:ea typeface="Century Gothic"/>
                <a:cs typeface="Century Gothic"/>
                <a:sym typeface="Century Gothic"/>
              </a:rPr>
              <a:t>Pappalepore</a:t>
            </a:r>
          </a:p>
          <a:p>
            <a:pPr marL="0" marR="0" lvl="0" indent="0" algn="l" rtl="0">
              <a:spcBef>
                <a:spcPts val="0"/>
              </a:spcBef>
              <a:spcAft>
                <a:spcPts val="0"/>
              </a:spcAft>
              <a:buNone/>
            </a:pPr>
            <a:r>
              <a:rPr lang="it-IT" sz="2800" b="1" dirty="0" smtClean="0">
                <a:solidFill>
                  <a:schemeClr val="lt1"/>
                </a:solidFill>
                <a:latin typeface="Century Gothic"/>
                <a:sym typeface="Century Gothic"/>
              </a:rPr>
              <a:t>Coordinator: Mrs. Brigida Clemente</a:t>
            </a:r>
            <a:endParaRPr dirty="0"/>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800" b="1" dirty="0" err="1">
                <a:solidFill>
                  <a:schemeClr val="lt1"/>
                </a:solidFill>
                <a:latin typeface="Century Gothic"/>
                <a:ea typeface="Century Gothic"/>
                <a:cs typeface="Century Gothic"/>
                <a:sym typeface="Century Gothic"/>
              </a:rPr>
              <a:t>November</a:t>
            </a:r>
            <a:r>
              <a:rPr lang="it-IT" sz="2800" b="1" dirty="0">
                <a:solidFill>
                  <a:schemeClr val="lt1"/>
                </a:solidFill>
                <a:latin typeface="Century Gothic"/>
                <a:ea typeface="Century Gothic"/>
                <a:cs typeface="Century Gothic"/>
                <a:sym typeface="Century Gothic"/>
              </a:rPr>
              <a:t> 2019</a:t>
            </a:r>
            <a:endParaRPr dirty="0"/>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p:txBody>
      </p:sp>
      <p:pic>
        <p:nvPicPr>
          <p:cNvPr id="237" name="Google Shape;237;p9"/>
          <p:cNvPicPr preferRelativeResize="0"/>
          <p:nvPr/>
        </p:nvPicPr>
        <p:blipFill rotWithShape="1">
          <a:blip r:embed="rId3">
            <a:alphaModFix/>
          </a:blip>
          <a:srcRect/>
          <a:stretch/>
        </p:blipFill>
        <p:spPr>
          <a:xfrm rot="552064" flipH="1">
            <a:off x="9117633" y="5272115"/>
            <a:ext cx="1377405" cy="1013684"/>
          </a:xfrm>
          <a:prstGeom prst="rect">
            <a:avLst/>
          </a:prstGeom>
          <a:noFill/>
          <a:ln>
            <a:noFill/>
          </a:ln>
        </p:spPr>
      </p:pic>
      <p:pic>
        <p:nvPicPr>
          <p:cNvPr id="238" name="Google Shape;238;p9"/>
          <p:cNvPicPr preferRelativeResize="0"/>
          <p:nvPr/>
        </p:nvPicPr>
        <p:blipFill rotWithShape="1">
          <a:blip r:embed="rId4">
            <a:alphaModFix/>
          </a:blip>
          <a:srcRect/>
          <a:stretch/>
        </p:blipFill>
        <p:spPr>
          <a:xfrm rot="-176471" flipH="1">
            <a:off x="8076623" y="5261637"/>
            <a:ext cx="768809" cy="12221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
          <p:cNvSpPr txBox="1"/>
          <p:nvPr/>
        </p:nvSpPr>
        <p:spPr>
          <a:xfrm>
            <a:off x="113284" y="861957"/>
            <a:ext cx="9281100"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u="sng" dirty="0" err="1">
                <a:solidFill>
                  <a:schemeClr val="lt1"/>
                </a:solidFill>
                <a:latin typeface="Century Gothic"/>
                <a:ea typeface="Century Gothic"/>
                <a:cs typeface="Century Gothic"/>
                <a:sym typeface="Century Gothic"/>
              </a:rPr>
              <a:t>Geometric</a:t>
            </a:r>
            <a:r>
              <a:rPr lang="it-IT" sz="2400" b="1" u="sng" dirty="0">
                <a:solidFill>
                  <a:schemeClr val="lt1"/>
                </a:solidFill>
                <a:latin typeface="Century Gothic"/>
                <a:ea typeface="Century Gothic"/>
                <a:cs typeface="Century Gothic"/>
                <a:sym typeface="Century Gothic"/>
              </a:rPr>
              <a:t> </a:t>
            </a:r>
            <a:r>
              <a:rPr lang="it-IT" sz="2400" b="1" u="sng" dirty="0" err="1" smtClean="0">
                <a:solidFill>
                  <a:schemeClr val="lt1"/>
                </a:solidFill>
                <a:latin typeface="Century Gothic"/>
                <a:ea typeface="Century Gothic"/>
                <a:cs typeface="Century Gothic"/>
                <a:sym typeface="Century Gothic"/>
              </a:rPr>
              <a:t>plane</a:t>
            </a:r>
            <a:r>
              <a:rPr lang="it-IT" sz="2400" b="1" u="sng" dirty="0" smtClean="0">
                <a:solidFill>
                  <a:schemeClr val="lt1"/>
                </a:solidFill>
                <a:latin typeface="Century Gothic"/>
                <a:ea typeface="Century Gothic"/>
                <a:cs typeface="Century Gothic"/>
                <a:sym typeface="Century Gothic"/>
              </a:rPr>
              <a:t> </a:t>
            </a:r>
            <a:r>
              <a:rPr lang="it-IT" sz="2400" b="1" u="sng" dirty="0" err="1" smtClean="0">
                <a:solidFill>
                  <a:schemeClr val="lt1"/>
                </a:solidFill>
                <a:latin typeface="Century Gothic"/>
                <a:ea typeface="Century Gothic"/>
                <a:cs typeface="Century Gothic"/>
                <a:sym typeface="Century Gothic"/>
              </a:rPr>
              <a:t>figures</a:t>
            </a:r>
            <a:r>
              <a:rPr lang="it-IT" sz="2400" b="1" dirty="0" smtClean="0">
                <a:solidFill>
                  <a:schemeClr val="lt1"/>
                </a:solidFill>
                <a:latin typeface="Century Gothic"/>
                <a:ea typeface="Century Gothic"/>
                <a:cs typeface="Century Gothic"/>
                <a:sym typeface="Century Gothic"/>
              </a:rPr>
              <a:t>: «From </a:t>
            </a:r>
            <a:r>
              <a:rPr lang="it-IT" sz="2400" b="1" dirty="0">
                <a:solidFill>
                  <a:schemeClr val="lt1"/>
                </a:solidFill>
                <a:latin typeface="Century Gothic"/>
                <a:ea typeface="Century Gothic"/>
                <a:cs typeface="Century Gothic"/>
                <a:sym typeface="Century Gothic"/>
              </a:rPr>
              <a:t>boxes to </a:t>
            </a:r>
            <a:r>
              <a:rPr lang="it-IT" sz="2400" b="1" dirty="0" err="1" smtClean="0">
                <a:solidFill>
                  <a:schemeClr val="lt1"/>
                </a:solidFill>
                <a:latin typeface="Century Gothic"/>
                <a:ea typeface="Century Gothic"/>
                <a:cs typeface="Century Gothic"/>
                <a:sym typeface="Century Gothic"/>
              </a:rPr>
              <a:t>shapes</a:t>
            </a:r>
            <a:r>
              <a:rPr lang="it-IT" sz="2400" b="1" dirty="0" smtClean="0">
                <a:solidFill>
                  <a:schemeClr val="lt1"/>
                </a:solidFill>
                <a:latin typeface="Century Gothic"/>
                <a:ea typeface="Century Gothic"/>
                <a:cs typeface="Century Gothic"/>
                <a:sym typeface="Century Gothic"/>
              </a:rPr>
              <a:t>».</a:t>
            </a:r>
            <a:endParaRPr sz="2400" dirty="0"/>
          </a:p>
          <a:p>
            <a:pPr marL="0" marR="0" lvl="0" indent="0" algn="l" rtl="0">
              <a:spcBef>
                <a:spcPts val="0"/>
              </a:spcBef>
              <a:spcAft>
                <a:spcPts val="0"/>
              </a:spcAft>
              <a:buNone/>
            </a:pPr>
            <a:r>
              <a:rPr lang="it-IT" sz="2400" b="1" u="sng" dirty="0" err="1">
                <a:solidFill>
                  <a:schemeClr val="lt1"/>
                </a:solidFill>
                <a:latin typeface="Century Gothic"/>
                <a:ea typeface="Century Gothic"/>
                <a:cs typeface="Century Gothic"/>
                <a:sym typeface="Century Gothic"/>
              </a:rPr>
              <a:t>Skills</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recognizing</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identifying</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classifying</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figures</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according</a:t>
            </a:r>
            <a:r>
              <a:rPr lang="it-IT" sz="2400" b="1" dirty="0">
                <a:solidFill>
                  <a:schemeClr val="lt1"/>
                </a:solidFill>
                <a:latin typeface="Century Gothic"/>
                <a:ea typeface="Century Gothic"/>
                <a:cs typeface="Century Gothic"/>
                <a:sym typeface="Century Gothic"/>
              </a:rPr>
              <a:t> to </a:t>
            </a:r>
            <a:r>
              <a:rPr lang="it-IT" sz="2400" b="1" dirty="0" err="1">
                <a:solidFill>
                  <a:schemeClr val="lt1"/>
                </a:solidFill>
                <a:latin typeface="Century Gothic"/>
                <a:ea typeface="Century Gothic"/>
                <a:cs typeface="Century Gothic"/>
                <a:sym typeface="Century Gothic"/>
              </a:rPr>
              <a:t>geometric</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characteristics</a:t>
            </a:r>
            <a:r>
              <a:rPr lang="it-IT" sz="2400" b="1" dirty="0">
                <a:solidFill>
                  <a:schemeClr val="lt1"/>
                </a:solidFill>
                <a:latin typeface="Century Gothic"/>
                <a:ea typeface="Century Gothic"/>
                <a:cs typeface="Century Gothic"/>
                <a:sym typeface="Century Gothic"/>
              </a:rPr>
              <a:t>.</a:t>
            </a:r>
            <a:endParaRPr sz="2400" dirty="0"/>
          </a:p>
          <a:p>
            <a:pPr marL="0" marR="0" lvl="0" indent="0" algn="l" rtl="0">
              <a:spcBef>
                <a:spcPts val="0"/>
              </a:spcBef>
              <a:spcAft>
                <a:spcPts val="0"/>
              </a:spcAft>
              <a:buNone/>
            </a:pPr>
            <a:r>
              <a:rPr lang="it-IT" sz="2400" b="1" u="sng" dirty="0">
                <a:solidFill>
                  <a:schemeClr val="lt1"/>
                </a:solidFill>
                <a:latin typeface="Century Gothic"/>
                <a:ea typeface="Century Gothic"/>
                <a:cs typeface="Century Gothic"/>
                <a:sym typeface="Century Gothic"/>
              </a:rPr>
              <a:t>Learning </a:t>
            </a:r>
            <a:r>
              <a:rPr lang="it-IT" sz="2400" b="1" u="sng" dirty="0" err="1">
                <a:solidFill>
                  <a:schemeClr val="lt1"/>
                </a:solidFill>
                <a:latin typeface="Century Gothic"/>
                <a:ea typeface="Century Gothic"/>
                <a:cs typeface="Century Gothic"/>
                <a:sym typeface="Century Gothic"/>
              </a:rPr>
              <a:t>Objectives</a:t>
            </a:r>
            <a:r>
              <a:rPr lang="it-IT" sz="2400" b="1" dirty="0">
                <a:solidFill>
                  <a:schemeClr val="lt1"/>
                </a:solidFill>
                <a:latin typeface="Century Gothic"/>
                <a:ea typeface="Century Gothic"/>
                <a:cs typeface="Century Gothic"/>
                <a:sym typeface="Century Gothic"/>
              </a:rPr>
              <a:t>:</a:t>
            </a:r>
            <a:endParaRPr sz="2400" dirty="0"/>
          </a:p>
          <a:p>
            <a:pPr marL="0" marR="0" lvl="0" indent="0" algn="l" rtl="0">
              <a:spcBef>
                <a:spcPts val="0"/>
              </a:spcBef>
              <a:spcAft>
                <a:spcPts val="0"/>
              </a:spcAft>
              <a:buNone/>
            </a:pP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recognize</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identify</a:t>
            </a:r>
            <a:r>
              <a:rPr lang="it-IT" sz="2400" b="1" dirty="0">
                <a:solidFill>
                  <a:schemeClr val="lt1"/>
                </a:solidFill>
                <a:latin typeface="Century Gothic"/>
                <a:ea typeface="Century Gothic"/>
                <a:cs typeface="Century Gothic"/>
                <a:sym typeface="Century Gothic"/>
              </a:rPr>
              <a:t>, indicate, </a:t>
            </a:r>
            <a:r>
              <a:rPr lang="it-IT" sz="2400" b="1" dirty="0" err="1">
                <a:solidFill>
                  <a:schemeClr val="lt1"/>
                </a:solidFill>
                <a:latin typeface="Century Gothic"/>
                <a:ea typeface="Century Gothic"/>
                <a:cs typeface="Century Gothic"/>
                <a:sym typeface="Century Gothic"/>
              </a:rPr>
              <a:t>distinguish</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describe</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geometric</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figures</a:t>
            </a:r>
            <a:r>
              <a:rPr lang="it-IT" sz="2400" b="1" dirty="0">
                <a:solidFill>
                  <a:schemeClr val="lt1"/>
                </a:solidFill>
                <a:latin typeface="Century Gothic"/>
                <a:ea typeface="Century Gothic"/>
                <a:cs typeface="Century Gothic"/>
                <a:sym typeface="Century Gothic"/>
              </a:rPr>
              <a:t>.</a:t>
            </a:r>
            <a:endParaRPr sz="2400" dirty="0"/>
          </a:p>
          <a:p>
            <a:pPr marL="285750" marR="0" lvl="0" indent="-323850" algn="l" rtl="0">
              <a:spcBef>
                <a:spcPts val="0"/>
              </a:spcBef>
              <a:spcAft>
                <a:spcPts val="0"/>
              </a:spcAft>
              <a:buClr>
                <a:schemeClr val="lt1"/>
              </a:buClr>
              <a:buSzPts val="2400"/>
              <a:buFont typeface="Century Gothic"/>
              <a:buChar char="-"/>
            </a:pPr>
            <a:r>
              <a:rPr lang="it-IT" sz="2400" b="1" dirty="0" err="1">
                <a:solidFill>
                  <a:schemeClr val="lt1"/>
                </a:solidFill>
                <a:latin typeface="Century Gothic"/>
                <a:ea typeface="Century Gothic"/>
                <a:cs typeface="Century Gothic"/>
                <a:sym typeface="Century Gothic"/>
              </a:rPr>
              <a:t>draw</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geometric</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figures</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cut</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shape</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polygons</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circles</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using</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different</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materials</a:t>
            </a:r>
            <a:endParaRPr sz="2400"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p:txBody>
      </p:sp>
      <p:pic>
        <p:nvPicPr>
          <p:cNvPr id="156" name="Google Shape;156;p1"/>
          <p:cNvPicPr preferRelativeResize="0"/>
          <p:nvPr/>
        </p:nvPicPr>
        <p:blipFill rotWithShape="1">
          <a:blip r:embed="rId3">
            <a:alphaModFix/>
          </a:blip>
          <a:srcRect/>
          <a:stretch/>
        </p:blipFill>
        <p:spPr>
          <a:xfrm>
            <a:off x="487675" y="3988500"/>
            <a:ext cx="3613401" cy="2705824"/>
          </a:xfrm>
          <a:prstGeom prst="rect">
            <a:avLst/>
          </a:prstGeom>
          <a:noFill/>
          <a:ln>
            <a:noFill/>
          </a:ln>
        </p:spPr>
      </p:pic>
      <p:sp>
        <p:nvSpPr>
          <p:cNvPr id="157" name="Google Shape;157;p1"/>
          <p:cNvSpPr txBox="1"/>
          <p:nvPr/>
        </p:nvSpPr>
        <p:spPr>
          <a:xfrm>
            <a:off x="4409100" y="3724250"/>
            <a:ext cx="7782900" cy="310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a:solidFill>
                  <a:schemeClr val="lt1"/>
                </a:solidFill>
                <a:latin typeface="Century Gothic"/>
                <a:ea typeface="Century Gothic"/>
                <a:cs typeface="Century Gothic"/>
                <a:sym typeface="Century Gothic"/>
              </a:rPr>
              <a:t>METHODOLOGICAL APPROACH.</a:t>
            </a:r>
            <a:endParaRPr/>
          </a:p>
          <a:p>
            <a:pPr marL="0" marR="0" lvl="0" indent="0" algn="l" rtl="0">
              <a:spcBef>
                <a:spcPts val="0"/>
              </a:spcBef>
              <a:spcAft>
                <a:spcPts val="0"/>
              </a:spcAft>
              <a:buNone/>
            </a:pPr>
            <a:r>
              <a:rPr lang="it-IT" sz="1800" b="1">
                <a:solidFill>
                  <a:schemeClr val="lt1"/>
                </a:solidFill>
                <a:latin typeface="Century Gothic"/>
                <a:ea typeface="Century Gothic"/>
                <a:cs typeface="Century Gothic"/>
                <a:sym typeface="Century Gothic"/>
              </a:rPr>
              <a:t>Hands-on activities, exploration and  manipulation are important  for the construction of knowledge related to forms. </a:t>
            </a:r>
            <a:endParaRPr/>
          </a:p>
          <a:p>
            <a:pPr marL="0" marR="0" lvl="0" indent="0" algn="l" rtl="0">
              <a:spcBef>
                <a:spcPts val="0"/>
              </a:spcBef>
              <a:spcAft>
                <a:spcPts val="0"/>
              </a:spcAft>
              <a:buNone/>
            </a:pPr>
            <a:r>
              <a:rPr lang="it-IT" sz="1800" b="1">
                <a:solidFill>
                  <a:schemeClr val="lt1"/>
                </a:solidFill>
                <a:latin typeface="Century Gothic"/>
                <a:ea typeface="Century Gothic"/>
                <a:cs typeface="Century Gothic"/>
                <a:sym typeface="Century Gothic"/>
              </a:rPr>
              <a:t>THE ACT OF MIRRORING THE ACTIVITIES IN THE PHOTOS TAKEN BY THE TEACHER DURING THE ITEMS HELPS THE PUPIL TO BECOME AWARE OF HIS SUBSEQUENT STEPS IN THE LEARNING PATH. </a:t>
            </a:r>
            <a:endParaRPr/>
          </a:p>
          <a:p>
            <a:pPr marL="0" marR="0" lvl="0" indent="0" algn="l" rtl="0">
              <a:spcBef>
                <a:spcPts val="0"/>
              </a:spcBef>
              <a:spcAft>
                <a:spcPts val="0"/>
              </a:spcAft>
              <a:buNone/>
            </a:pPr>
            <a:endParaRPr sz="1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a:solidFill>
                  <a:schemeClr val="lt1"/>
                </a:solidFill>
                <a:latin typeface="Century Gothic"/>
                <a:ea typeface="Century Gothic"/>
                <a:cs typeface="Century Gothic"/>
                <a:sym typeface="Century Gothic"/>
              </a:rPr>
              <a:t>The learning path takes place in the classroom and in the laboratory where there are tools and materials necessary for the development of the experience</a:t>
            </a:r>
            <a:r>
              <a:rPr lang="it-IT" sz="1800">
                <a:solidFill>
                  <a:schemeClr val="lt1"/>
                </a:solidFill>
                <a:latin typeface="Century Gothic"/>
                <a:ea typeface="Century Gothic"/>
                <a:cs typeface="Century Gothic"/>
                <a:sym typeface="Century Gothic"/>
              </a:rPr>
              <a:t>.</a:t>
            </a:r>
            <a:endParaRPr/>
          </a:p>
        </p:txBody>
      </p:sp>
      <p:pic>
        <p:nvPicPr>
          <p:cNvPr id="158" name="Google Shape;158;p1"/>
          <p:cNvPicPr preferRelativeResize="0"/>
          <p:nvPr/>
        </p:nvPicPr>
        <p:blipFill rotWithShape="1">
          <a:blip r:embed="rId4">
            <a:alphaModFix/>
          </a:blip>
          <a:srcRect/>
          <a:stretch/>
        </p:blipFill>
        <p:spPr>
          <a:xfrm>
            <a:off x="9619874" y="1788669"/>
            <a:ext cx="2112493" cy="1459852"/>
          </a:xfrm>
          <a:prstGeom prst="rect">
            <a:avLst/>
          </a:prstGeom>
          <a:noFill/>
          <a:ln>
            <a:noFill/>
          </a:ln>
        </p:spPr>
      </p:pic>
      <p:pic>
        <p:nvPicPr>
          <p:cNvPr id="159" name="Google Shape;159;p1"/>
          <p:cNvPicPr preferRelativeResize="0"/>
          <p:nvPr/>
        </p:nvPicPr>
        <p:blipFill rotWithShape="1">
          <a:blip r:embed="rId5">
            <a:alphaModFix/>
          </a:blip>
          <a:srcRect/>
          <a:stretch/>
        </p:blipFill>
        <p:spPr>
          <a:xfrm>
            <a:off x="8572849" y="211210"/>
            <a:ext cx="2061471" cy="1303870"/>
          </a:xfrm>
          <a:prstGeom prst="rect">
            <a:avLst/>
          </a:prstGeom>
          <a:noFill/>
          <a:ln>
            <a:noFill/>
          </a:ln>
        </p:spPr>
      </p:pic>
      <p:sp>
        <p:nvSpPr>
          <p:cNvPr id="160" name="Google Shape;160;p1"/>
          <p:cNvSpPr txBox="1"/>
          <p:nvPr/>
        </p:nvSpPr>
        <p:spPr>
          <a:xfrm>
            <a:off x="0" y="0"/>
            <a:ext cx="7782900" cy="7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IT" sz="3600" b="1" u="sng">
                <a:solidFill>
                  <a:schemeClr val="lt1"/>
                </a:solidFill>
                <a:latin typeface="Century Gothic"/>
                <a:ea typeface="Century Gothic"/>
                <a:cs typeface="Century Gothic"/>
                <a:sym typeface="Century Gothic"/>
              </a:rPr>
              <a:t>LEARNING UNIT</a:t>
            </a:r>
            <a:endParaRPr sz="3600" b="1">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p:nvPr/>
        </p:nvSpPr>
        <p:spPr>
          <a:xfrm>
            <a:off x="536300" y="141600"/>
            <a:ext cx="10401300" cy="657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THE LEARNING PATH WAS DESIGNED AND  PLANNED  BY THE TEACHER Mrs De TINNO </a:t>
            </a: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 FOR  A SIX YEAR OLD PUPIL, </a:t>
            </a:r>
            <a:r>
              <a:rPr lang="it-IT" sz="2000" b="1" u="sng">
                <a:solidFill>
                  <a:schemeClr val="lt1"/>
                </a:solidFill>
                <a:latin typeface="Century Gothic"/>
                <a:ea typeface="Century Gothic"/>
                <a:cs typeface="Century Gothic"/>
                <a:sym typeface="Century Gothic"/>
              </a:rPr>
              <a:t>COMING FROM ABROAD</a:t>
            </a:r>
            <a:r>
              <a:rPr lang="it-IT" sz="2000" b="1">
                <a:solidFill>
                  <a:schemeClr val="lt1"/>
                </a:solidFill>
                <a:latin typeface="Century Gothic"/>
                <a:ea typeface="Century Gothic"/>
                <a:cs typeface="Century Gothic"/>
                <a:sym typeface="Century Gothic"/>
              </a:rPr>
              <a:t>, WHOSE BEHAVIOUR, INTERACTION </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 </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AND COMMUNICATION SKILLS WERE DIAGNOSED AS AUTISM  SPECTRUM DISORDER.  </a:t>
            </a:r>
            <a:endParaRPr sz="2000"/>
          </a:p>
          <a:p>
            <a:pPr marL="0" marR="0" lvl="0" indent="0" algn="l" rtl="0">
              <a:spcBef>
                <a:spcPts val="0"/>
              </a:spcBef>
              <a:spcAft>
                <a:spcPts val="0"/>
              </a:spcAft>
              <a:buNone/>
            </a:pP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THE USE OF IMAGES AND PHOTOS TAKEN DURING THE DEVELOPMENT OF HANDS-ON ACTIVITIES IN THE LABORATORY WERE HELPFUL FOR THE CHILD LOOKING AT HIMSELF AFTERWARDS  IN THE PICTURES WHILE</a:t>
            </a: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MANIPULATING, </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DRAWING,</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SHAPING, </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GROUPING AND CLASSIFYING OR CONSTRUCTING MORE COMPLEX IMAGES WITH POLYGONS AND CIRCLES.</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 </a:t>
            </a:r>
            <a:endParaRPr sz="2000"/>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THE BOY, RARELY SPEAKING AND SMILING, USED TO WATCH AT THE PHOTOS OF  HIMSELF OR OF THE ACTIVITIES JUST PERFORMED. AS A CONQUENCE, HE SHOWED CURIOSITY AND INTEREST FOR THE NEXT STEP OF THE LEARNING PATHWAY, ALWAYS USING GESTURES AND MIME.</a:t>
            </a:r>
            <a:endParaRPr sz="2000"/>
          </a:p>
        </p:txBody>
      </p:sp>
      <p:pic>
        <p:nvPicPr>
          <p:cNvPr id="167" name="Google Shape;167;p2"/>
          <p:cNvPicPr preferRelativeResize="0"/>
          <p:nvPr/>
        </p:nvPicPr>
        <p:blipFill rotWithShape="1">
          <a:blip r:embed="rId3">
            <a:alphaModFix/>
          </a:blip>
          <a:srcRect/>
          <a:stretch/>
        </p:blipFill>
        <p:spPr>
          <a:xfrm>
            <a:off x="9920715" y="3200400"/>
            <a:ext cx="1280685" cy="10113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p:nvPr/>
        </p:nvSpPr>
        <p:spPr>
          <a:xfrm>
            <a:off x="568075" y="178797"/>
            <a:ext cx="10533900" cy="8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000" b="1">
                <a:solidFill>
                  <a:schemeClr val="lt1"/>
                </a:solidFill>
                <a:latin typeface="Century Gothic"/>
                <a:ea typeface="Century Gothic"/>
                <a:cs typeface="Century Gothic"/>
                <a:sym typeface="Century Gothic"/>
              </a:rPr>
              <a:t>The teacher shows the  pupil pictures of children playing with boxes of different geometric shapes.</a:t>
            </a:r>
            <a:endParaRPr sz="3000" b="1">
              <a:solidFill>
                <a:schemeClr val="lt1"/>
              </a:solidFill>
              <a:latin typeface="Century Gothic"/>
              <a:ea typeface="Century Gothic"/>
              <a:cs typeface="Century Gothic"/>
              <a:sym typeface="Century Gothic"/>
            </a:endParaRPr>
          </a:p>
        </p:txBody>
      </p:sp>
      <p:pic>
        <p:nvPicPr>
          <p:cNvPr id="174" name="Google Shape;174;p3"/>
          <p:cNvPicPr preferRelativeResize="0"/>
          <p:nvPr/>
        </p:nvPicPr>
        <p:blipFill rotWithShape="1">
          <a:blip r:embed="rId3">
            <a:alphaModFix/>
          </a:blip>
          <a:srcRect/>
          <a:stretch/>
        </p:blipFill>
        <p:spPr>
          <a:xfrm>
            <a:off x="182880" y="3261360"/>
            <a:ext cx="3699039" cy="3319356"/>
          </a:xfrm>
          <a:prstGeom prst="rect">
            <a:avLst/>
          </a:prstGeom>
          <a:noFill/>
          <a:ln>
            <a:noFill/>
          </a:ln>
        </p:spPr>
      </p:pic>
      <p:pic>
        <p:nvPicPr>
          <p:cNvPr id="175" name="Google Shape;175;p3"/>
          <p:cNvPicPr preferRelativeResize="0"/>
          <p:nvPr/>
        </p:nvPicPr>
        <p:blipFill rotWithShape="1">
          <a:blip r:embed="rId4">
            <a:alphaModFix/>
          </a:blip>
          <a:srcRect/>
          <a:stretch/>
        </p:blipFill>
        <p:spPr>
          <a:xfrm>
            <a:off x="3919718" y="1215888"/>
            <a:ext cx="4669546" cy="3625766"/>
          </a:xfrm>
          <a:prstGeom prst="rect">
            <a:avLst/>
          </a:prstGeom>
          <a:noFill/>
          <a:ln>
            <a:noFill/>
          </a:ln>
        </p:spPr>
      </p:pic>
      <p:pic>
        <p:nvPicPr>
          <p:cNvPr id="176" name="Google Shape;176;p3"/>
          <p:cNvPicPr preferRelativeResize="0"/>
          <p:nvPr/>
        </p:nvPicPr>
        <p:blipFill rotWithShape="1">
          <a:blip r:embed="rId5">
            <a:alphaModFix/>
          </a:blip>
          <a:srcRect/>
          <a:stretch/>
        </p:blipFill>
        <p:spPr>
          <a:xfrm>
            <a:off x="8689876" y="3119120"/>
            <a:ext cx="3390364" cy="3221451"/>
          </a:xfrm>
          <a:prstGeom prst="rect">
            <a:avLst/>
          </a:prstGeom>
          <a:noFill/>
          <a:ln>
            <a:noFill/>
          </a:ln>
        </p:spPr>
      </p:pic>
      <p:sp>
        <p:nvSpPr>
          <p:cNvPr id="177" name="Google Shape;177;p3"/>
          <p:cNvSpPr txBox="1"/>
          <p:nvPr/>
        </p:nvSpPr>
        <p:spPr>
          <a:xfrm>
            <a:off x="4155440" y="5080000"/>
            <a:ext cx="42265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lt1"/>
                </a:solidFill>
                <a:latin typeface="Century Gothic"/>
                <a:ea typeface="Century Gothic"/>
                <a:cs typeface="Century Gothic"/>
                <a:sym typeface="Century Gothic"/>
              </a:rPr>
              <a:t>The pupil is fascinated and attracted by the images and photos taken in the classroom or selected while surfing  the internet</a:t>
            </a:r>
            <a:endParaRPr sz="1800" b="1">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p:nvPr/>
        </p:nvSpPr>
        <p:spPr>
          <a:xfrm>
            <a:off x="293274" y="288736"/>
            <a:ext cx="4604439" cy="5428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The </a:t>
            </a:r>
            <a:r>
              <a:rPr lang="it-IT" sz="1800" b="1" dirty="0" err="1">
                <a:solidFill>
                  <a:schemeClr val="lt1"/>
                </a:solidFill>
                <a:latin typeface="Century Gothic"/>
                <a:ea typeface="Century Gothic"/>
                <a:cs typeface="Century Gothic"/>
                <a:sym typeface="Century Gothic"/>
              </a:rPr>
              <a:t>teacher</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presents</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various</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types</a:t>
            </a:r>
            <a:r>
              <a:rPr lang="it-IT" sz="1800" b="1" dirty="0">
                <a:solidFill>
                  <a:schemeClr val="lt1"/>
                </a:solidFill>
                <a:latin typeface="Century Gothic"/>
                <a:ea typeface="Century Gothic"/>
                <a:cs typeface="Century Gothic"/>
                <a:sym typeface="Century Gothic"/>
              </a:rPr>
              <a:t> of boxes. </a:t>
            </a:r>
            <a:endParaRPr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dirty="0" err="1">
                <a:solidFill>
                  <a:schemeClr val="lt1"/>
                </a:solidFill>
                <a:latin typeface="Century Gothic"/>
                <a:ea typeface="Century Gothic"/>
                <a:cs typeface="Century Gothic"/>
                <a:sym typeface="Century Gothic"/>
              </a:rPr>
              <a:t>She</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begins</a:t>
            </a:r>
            <a:r>
              <a:rPr lang="it-IT" sz="1800" b="1" dirty="0">
                <a:solidFill>
                  <a:schemeClr val="lt1"/>
                </a:solidFill>
                <a:latin typeface="Century Gothic"/>
                <a:ea typeface="Century Gothic"/>
                <a:cs typeface="Century Gothic"/>
                <a:sym typeface="Century Gothic"/>
              </a:rPr>
              <a:t> by </a:t>
            </a:r>
            <a:r>
              <a:rPr lang="it-IT" sz="1800" b="1" dirty="0" err="1">
                <a:solidFill>
                  <a:schemeClr val="lt1"/>
                </a:solidFill>
                <a:latin typeface="Century Gothic"/>
                <a:ea typeface="Century Gothic"/>
                <a:cs typeface="Century Gothic"/>
                <a:sym typeface="Century Gothic"/>
              </a:rPr>
              <a:t>reading</a:t>
            </a:r>
            <a:r>
              <a:rPr lang="it-IT" sz="1800" b="1" dirty="0">
                <a:solidFill>
                  <a:schemeClr val="lt1"/>
                </a:solidFill>
                <a:latin typeface="Century Gothic"/>
                <a:ea typeface="Century Gothic"/>
                <a:cs typeface="Century Gothic"/>
                <a:sym typeface="Century Gothic"/>
              </a:rPr>
              <a:t> a </a:t>
            </a:r>
            <a:r>
              <a:rPr lang="it-IT" sz="1800" b="1" dirty="0" err="1">
                <a:solidFill>
                  <a:schemeClr val="lt1"/>
                </a:solidFill>
                <a:latin typeface="Century Gothic"/>
                <a:ea typeface="Century Gothic"/>
                <a:cs typeface="Century Gothic"/>
                <a:sym typeface="Century Gothic"/>
              </a:rPr>
              <a:t>poem</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about</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geometric</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shapes</a:t>
            </a:r>
            <a:r>
              <a:rPr lang="it-IT" sz="1800" b="1" dirty="0">
                <a:solidFill>
                  <a:schemeClr val="lt1"/>
                </a:solidFill>
                <a:latin typeface="Century Gothic"/>
                <a:ea typeface="Century Gothic"/>
                <a:cs typeface="Century Gothic"/>
                <a:sym typeface="Century Gothic"/>
              </a:rPr>
              <a:t> and </a:t>
            </a:r>
            <a:r>
              <a:rPr lang="it-IT" sz="1800" b="1" dirty="0" err="1">
                <a:solidFill>
                  <a:schemeClr val="lt1"/>
                </a:solidFill>
                <a:latin typeface="Century Gothic"/>
                <a:ea typeface="Century Gothic"/>
                <a:cs typeface="Century Gothic"/>
                <a:sym typeface="Century Gothic"/>
              </a:rPr>
              <a:t>at</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same</a:t>
            </a:r>
            <a:r>
              <a:rPr lang="it-IT" sz="1800" b="1" dirty="0">
                <a:solidFill>
                  <a:schemeClr val="lt1"/>
                </a:solidFill>
                <a:latin typeface="Century Gothic"/>
                <a:ea typeface="Century Gothic"/>
                <a:cs typeface="Century Gothic"/>
                <a:sym typeface="Century Gothic"/>
              </a:rPr>
              <a:t> time </a:t>
            </a:r>
            <a:r>
              <a:rPr lang="it-IT" sz="1800" b="1" dirty="0" err="1">
                <a:solidFill>
                  <a:schemeClr val="lt1"/>
                </a:solidFill>
                <a:latin typeface="Century Gothic"/>
                <a:ea typeface="Century Gothic"/>
                <a:cs typeface="Century Gothic"/>
                <a:sym typeface="Century Gothic"/>
              </a:rPr>
              <a:t>she</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lets</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student</a:t>
            </a:r>
            <a:r>
              <a:rPr lang="it-IT" sz="1800" b="1" dirty="0">
                <a:solidFill>
                  <a:schemeClr val="lt1"/>
                </a:solidFill>
                <a:latin typeface="Century Gothic"/>
                <a:ea typeface="Century Gothic"/>
                <a:cs typeface="Century Gothic"/>
                <a:sym typeface="Century Gothic"/>
              </a:rPr>
              <a:t> play with a </a:t>
            </a:r>
            <a:r>
              <a:rPr lang="it-IT" sz="1800" b="1" dirty="0" err="1">
                <a:solidFill>
                  <a:schemeClr val="lt1"/>
                </a:solidFill>
                <a:latin typeface="Century Gothic"/>
                <a:ea typeface="Century Gothic"/>
                <a:cs typeface="Century Gothic"/>
                <a:sym typeface="Century Gothic"/>
              </a:rPr>
              <a:t>series</a:t>
            </a:r>
            <a:r>
              <a:rPr lang="it-IT" sz="1800" b="1" dirty="0">
                <a:solidFill>
                  <a:schemeClr val="lt1"/>
                </a:solidFill>
                <a:latin typeface="Century Gothic"/>
                <a:ea typeface="Century Gothic"/>
                <a:cs typeface="Century Gothic"/>
                <a:sym typeface="Century Gothic"/>
              </a:rPr>
              <a:t> of </a:t>
            </a:r>
            <a:r>
              <a:rPr lang="it-IT" sz="1800" b="1" dirty="0" err="1">
                <a:solidFill>
                  <a:schemeClr val="lt1"/>
                </a:solidFill>
                <a:latin typeface="Century Gothic"/>
                <a:ea typeface="Century Gothic"/>
                <a:cs typeface="Century Gothic"/>
                <a:sym typeface="Century Gothic"/>
              </a:rPr>
              <a:t>different</a:t>
            </a:r>
            <a:r>
              <a:rPr lang="it-IT" sz="1800" b="1" dirty="0">
                <a:solidFill>
                  <a:schemeClr val="lt1"/>
                </a:solidFill>
                <a:latin typeface="Century Gothic"/>
                <a:ea typeface="Century Gothic"/>
                <a:cs typeface="Century Gothic"/>
                <a:sym typeface="Century Gothic"/>
              </a:rPr>
              <a:t> boxes to help </a:t>
            </a:r>
            <a:r>
              <a:rPr lang="it-IT" sz="1800" b="1" dirty="0" err="1">
                <a:solidFill>
                  <a:schemeClr val="lt1"/>
                </a:solidFill>
                <a:latin typeface="Century Gothic"/>
                <a:ea typeface="Century Gothic"/>
                <a:cs typeface="Century Gothic"/>
                <a:sym typeface="Century Gothic"/>
              </a:rPr>
              <a:t>him</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familiarize</a:t>
            </a:r>
            <a:r>
              <a:rPr lang="it-IT" sz="1800" b="1" dirty="0">
                <a:solidFill>
                  <a:schemeClr val="lt1"/>
                </a:solidFill>
                <a:latin typeface="Century Gothic"/>
                <a:ea typeface="Century Gothic"/>
                <a:cs typeface="Century Gothic"/>
                <a:sym typeface="Century Gothic"/>
              </a:rPr>
              <a:t> with </a:t>
            </a:r>
            <a:r>
              <a:rPr lang="it-IT" sz="1800" b="1" dirty="0" err="1" smtClean="0">
                <a:solidFill>
                  <a:schemeClr val="lt1"/>
                </a:solidFill>
                <a:latin typeface="Century Gothic"/>
                <a:ea typeface="Century Gothic"/>
                <a:cs typeface="Century Gothic"/>
                <a:sym typeface="Century Gothic"/>
              </a:rPr>
              <a:t>polygons</a:t>
            </a:r>
            <a:r>
              <a:rPr lang="it-IT" sz="1800" b="1" dirty="0" smtClean="0">
                <a:solidFill>
                  <a:schemeClr val="lt1"/>
                </a:solidFill>
                <a:latin typeface="Century Gothic"/>
                <a:ea typeface="Century Gothic"/>
                <a:cs typeface="Century Gothic"/>
                <a:sym typeface="Century Gothic"/>
              </a:rPr>
              <a:t> and </a:t>
            </a:r>
            <a:r>
              <a:rPr lang="it-IT" sz="1800" b="1" dirty="0">
                <a:solidFill>
                  <a:schemeClr val="lt1"/>
                </a:solidFill>
                <a:latin typeface="Century Gothic"/>
                <a:ea typeface="Century Gothic"/>
                <a:cs typeface="Century Gothic"/>
                <a:sym typeface="Century Gothic"/>
              </a:rPr>
              <a:t>with </a:t>
            </a:r>
            <a:r>
              <a:rPr lang="it-IT" sz="1800" b="1" dirty="0" err="1">
                <a:solidFill>
                  <a:schemeClr val="lt1"/>
                </a:solidFill>
                <a:latin typeface="Century Gothic"/>
                <a:ea typeface="Century Gothic"/>
                <a:cs typeface="Century Gothic"/>
                <a:sym typeface="Century Gothic"/>
              </a:rPr>
              <a:t>scraps</a:t>
            </a:r>
            <a:r>
              <a:rPr lang="it-IT" sz="1800" b="1" dirty="0">
                <a:solidFill>
                  <a:schemeClr val="lt1"/>
                </a:solidFill>
                <a:latin typeface="Century Gothic"/>
                <a:ea typeface="Century Gothic"/>
                <a:cs typeface="Century Gothic"/>
                <a:sym typeface="Century Gothic"/>
              </a:rPr>
              <a:t> of coloured </a:t>
            </a:r>
            <a:r>
              <a:rPr lang="it-IT" sz="1800" b="1" dirty="0" err="1" smtClean="0">
                <a:solidFill>
                  <a:schemeClr val="lt1"/>
                </a:solidFill>
                <a:latin typeface="Century Gothic"/>
                <a:ea typeface="Century Gothic"/>
                <a:cs typeface="Century Gothic"/>
                <a:sym typeface="Century Gothic"/>
              </a:rPr>
              <a:t>plane</a:t>
            </a:r>
            <a:r>
              <a:rPr lang="it-IT" sz="1800" b="1" dirty="0" smtClean="0">
                <a:solidFill>
                  <a:schemeClr val="lt1"/>
                </a:solidFill>
                <a:latin typeface="Century Gothic"/>
                <a:ea typeface="Century Gothic"/>
                <a:cs typeface="Century Gothic"/>
                <a:sym typeface="Century Gothic"/>
              </a:rPr>
              <a:t> </a:t>
            </a:r>
            <a:r>
              <a:rPr lang="it-IT" sz="1800" b="1" dirty="0" err="1" smtClean="0">
                <a:solidFill>
                  <a:schemeClr val="lt1"/>
                </a:solidFill>
                <a:latin typeface="Century Gothic"/>
                <a:ea typeface="Century Gothic"/>
                <a:cs typeface="Century Gothic"/>
                <a:sym typeface="Century Gothic"/>
              </a:rPr>
              <a:t>figures</a:t>
            </a:r>
            <a:r>
              <a:rPr lang="it-IT" sz="1800" b="1" dirty="0" smtClean="0">
                <a:solidFill>
                  <a:schemeClr val="lt1"/>
                </a:solidFill>
                <a:latin typeface="Century Gothic"/>
                <a:ea typeface="Century Gothic"/>
                <a:cs typeface="Century Gothic"/>
                <a:sym typeface="Century Gothic"/>
              </a:rPr>
              <a:t>. </a:t>
            </a:r>
            <a:endParaRPr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dirty="0" err="1">
                <a:solidFill>
                  <a:schemeClr val="lt1"/>
                </a:solidFill>
                <a:latin typeface="Century Gothic"/>
                <a:ea typeface="Century Gothic"/>
                <a:cs typeface="Century Gothic"/>
                <a:sym typeface="Century Gothic"/>
              </a:rPr>
              <a:t>Then</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teacher</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asks</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questions</a:t>
            </a:r>
            <a:r>
              <a:rPr lang="it-IT" sz="1800" b="1" dirty="0">
                <a:solidFill>
                  <a:schemeClr val="lt1"/>
                </a:solidFill>
                <a:latin typeface="Century Gothic"/>
                <a:ea typeface="Century Gothic"/>
                <a:cs typeface="Century Gothic"/>
                <a:sym typeface="Century Gothic"/>
              </a:rPr>
              <a:t>:</a:t>
            </a:r>
            <a:endParaRPr dirty="0"/>
          </a:p>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 “Can </a:t>
            </a:r>
            <a:r>
              <a:rPr lang="it-IT" sz="1800" b="1" dirty="0" err="1">
                <a:solidFill>
                  <a:schemeClr val="lt1"/>
                </a:solidFill>
                <a:latin typeface="Century Gothic"/>
                <a:ea typeface="Century Gothic"/>
                <a:cs typeface="Century Gothic"/>
                <a:sym typeface="Century Gothic"/>
              </a:rPr>
              <a:t>you</a:t>
            </a:r>
            <a:r>
              <a:rPr lang="it-IT" sz="1800" b="1" dirty="0">
                <a:solidFill>
                  <a:schemeClr val="lt1"/>
                </a:solidFill>
                <a:latin typeface="Century Gothic"/>
                <a:ea typeface="Century Gothic"/>
                <a:cs typeface="Century Gothic"/>
                <a:sym typeface="Century Gothic"/>
              </a:rPr>
              <a:t> separate boxes with </a:t>
            </a:r>
            <a:r>
              <a:rPr lang="it-IT" sz="1800" b="1" dirty="0" err="1">
                <a:solidFill>
                  <a:schemeClr val="lt1"/>
                </a:solidFill>
                <a:latin typeface="Century Gothic"/>
                <a:ea typeface="Century Gothic"/>
                <a:cs typeface="Century Gothic"/>
                <a:sym typeface="Century Gothic"/>
              </a:rPr>
              <a:t>different</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shapes</a:t>
            </a:r>
            <a:r>
              <a:rPr lang="it-IT" sz="1800" b="1" dirty="0">
                <a:solidFill>
                  <a:schemeClr val="lt1"/>
                </a:solidFill>
                <a:latin typeface="Century Gothic"/>
                <a:ea typeface="Century Gothic"/>
                <a:cs typeface="Century Gothic"/>
                <a:sym typeface="Century Gothic"/>
              </a:rPr>
              <a:t>?"</a:t>
            </a:r>
            <a:endParaRPr dirty="0"/>
          </a:p>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 “Do </a:t>
            </a:r>
            <a:r>
              <a:rPr lang="it-IT" sz="1800" b="1" dirty="0" err="1">
                <a:solidFill>
                  <a:schemeClr val="lt1"/>
                </a:solidFill>
                <a:latin typeface="Century Gothic"/>
                <a:ea typeface="Century Gothic"/>
                <a:cs typeface="Century Gothic"/>
                <a:sym typeface="Century Gothic"/>
              </a:rPr>
              <a:t>you</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notice</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any</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differences</a:t>
            </a:r>
            <a:r>
              <a:rPr lang="it-IT" sz="1800" b="1" dirty="0">
                <a:solidFill>
                  <a:schemeClr val="lt1"/>
                </a:solidFill>
                <a:latin typeface="Century Gothic"/>
                <a:ea typeface="Century Gothic"/>
                <a:cs typeface="Century Gothic"/>
                <a:sym typeface="Century Gothic"/>
              </a:rPr>
              <a:t>?"</a:t>
            </a:r>
            <a:endParaRPr dirty="0"/>
          </a:p>
          <a:p>
            <a:pPr marL="285750" marR="0" lvl="0" indent="-285750" algn="l" rtl="0">
              <a:spcBef>
                <a:spcPts val="0"/>
              </a:spcBef>
              <a:spcAft>
                <a:spcPts val="0"/>
              </a:spcAft>
              <a:buClr>
                <a:schemeClr val="lt1"/>
              </a:buClr>
              <a:buSzPts val="1800"/>
              <a:buFont typeface="Century Gothic"/>
              <a:buChar char="-"/>
            </a:pPr>
            <a:r>
              <a:rPr lang="it-IT" sz="1800" b="1" dirty="0">
                <a:solidFill>
                  <a:schemeClr val="lt1"/>
                </a:solidFill>
                <a:latin typeface="Century Gothic"/>
                <a:ea typeface="Century Gothic"/>
                <a:cs typeface="Century Gothic"/>
                <a:sym typeface="Century Gothic"/>
              </a:rPr>
              <a:t>"</a:t>
            </a:r>
            <a:r>
              <a:rPr lang="it-IT" sz="1800" b="1" dirty="0" err="1">
                <a:solidFill>
                  <a:schemeClr val="lt1"/>
                </a:solidFill>
                <a:latin typeface="Century Gothic"/>
                <a:ea typeface="Century Gothic"/>
                <a:cs typeface="Century Gothic"/>
                <a:sym typeface="Century Gothic"/>
              </a:rPr>
              <a:t>What</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names</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would</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you</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give</a:t>
            </a:r>
            <a:r>
              <a:rPr lang="it-IT" sz="1800" b="1" dirty="0">
                <a:solidFill>
                  <a:schemeClr val="lt1"/>
                </a:solidFill>
                <a:latin typeface="Century Gothic"/>
                <a:ea typeface="Century Gothic"/>
                <a:cs typeface="Century Gothic"/>
                <a:sym typeface="Century Gothic"/>
              </a:rPr>
              <a:t> to </a:t>
            </a:r>
            <a:r>
              <a:rPr lang="it-IT" sz="1800" b="1" dirty="0" err="1">
                <a:solidFill>
                  <a:schemeClr val="lt1"/>
                </a:solidFill>
                <a:latin typeface="Century Gothic"/>
                <a:ea typeface="Century Gothic"/>
                <a:cs typeface="Century Gothic"/>
                <a:sym typeface="Century Gothic"/>
              </a:rPr>
              <a:t>these</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forms</a:t>
            </a:r>
            <a:r>
              <a:rPr lang="it-IT" sz="1800" b="1" dirty="0">
                <a:solidFill>
                  <a:schemeClr val="lt1"/>
                </a:solidFill>
                <a:latin typeface="Century Gothic"/>
                <a:ea typeface="Century Gothic"/>
                <a:cs typeface="Century Gothic"/>
                <a:sym typeface="Century Gothic"/>
              </a:rPr>
              <a:t>?“</a:t>
            </a:r>
            <a:endParaRPr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p:txBody>
      </p:sp>
      <p:pic>
        <p:nvPicPr>
          <p:cNvPr id="184" name="Google Shape;184;p4"/>
          <p:cNvPicPr preferRelativeResize="0"/>
          <p:nvPr/>
        </p:nvPicPr>
        <p:blipFill rotWithShape="1">
          <a:blip r:embed="rId3">
            <a:alphaModFix/>
          </a:blip>
          <a:srcRect/>
          <a:stretch/>
        </p:blipFill>
        <p:spPr>
          <a:xfrm>
            <a:off x="5290755" y="3231195"/>
            <a:ext cx="2409708" cy="3057483"/>
          </a:xfrm>
          <a:prstGeom prst="rect">
            <a:avLst/>
          </a:prstGeom>
          <a:noFill/>
          <a:ln>
            <a:noFill/>
          </a:ln>
        </p:spPr>
      </p:pic>
      <p:pic>
        <p:nvPicPr>
          <p:cNvPr id="185" name="Google Shape;185;p4"/>
          <p:cNvPicPr preferRelativeResize="0"/>
          <p:nvPr/>
        </p:nvPicPr>
        <p:blipFill rotWithShape="1">
          <a:blip r:embed="rId4">
            <a:alphaModFix/>
          </a:blip>
          <a:srcRect/>
          <a:stretch/>
        </p:blipFill>
        <p:spPr>
          <a:xfrm>
            <a:off x="8069458" y="3256777"/>
            <a:ext cx="3792613" cy="3057483"/>
          </a:xfrm>
          <a:prstGeom prst="rect">
            <a:avLst/>
          </a:prstGeom>
          <a:noFill/>
          <a:ln>
            <a:noFill/>
          </a:ln>
        </p:spPr>
      </p:pic>
      <p:pic>
        <p:nvPicPr>
          <p:cNvPr id="186" name="Google Shape;186;p4"/>
          <p:cNvPicPr preferRelativeResize="0"/>
          <p:nvPr/>
        </p:nvPicPr>
        <p:blipFill rotWithShape="1">
          <a:blip r:embed="rId5">
            <a:alphaModFix/>
          </a:blip>
          <a:srcRect/>
          <a:stretch/>
        </p:blipFill>
        <p:spPr>
          <a:xfrm>
            <a:off x="5800466" y="119963"/>
            <a:ext cx="3334268" cy="3009852"/>
          </a:xfrm>
          <a:prstGeom prst="rect">
            <a:avLst/>
          </a:prstGeom>
          <a:noFill/>
          <a:ln>
            <a:noFill/>
          </a:ln>
        </p:spPr>
      </p:pic>
      <p:sp>
        <p:nvSpPr>
          <p:cNvPr id="187" name="Google Shape;187;p4"/>
          <p:cNvSpPr/>
          <p:nvPr/>
        </p:nvSpPr>
        <p:spPr>
          <a:xfrm>
            <a:off x="148489" y="5944928"/>
            <a:ext cx="49188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lt1"/>
                </a:solidFill>
                <a:latin typeface="Century Gothic"/>
                <a:ea typeface="Century Gothic"/>
                <a:cs typeface="Century Gothic"/>
                <a:sym typeface="Century Gothic"/>
              </a:rPr>
              <a:t> Now he pays attention and reacts using gestures and mime</a:t>
            </a:r>
            <a:endParaRPr sz="1800">
              <a:solidFill>
                <a:schemeClr val="lt1"/>
              </a:solidFill>
              <a:latin typeface="Century Gothic"/>
              <a:ea typeface="Century Gothic"/>
              <a:cs typeface="Century Gothic"/>
              <a:sym typeface="Century Gothic"/>
            </a:endParaRPr>
          </a:p>
        </p:txBody>
      </p:sp>
      <p:sp>
        <p:nvSpPr>
          <p:cNvPr id="188" name="Google Shape;188;p4"/>
          <p:cNvSpPr txBox="1"/>
          <p:nvPr/>
        </p:nvSpPr>
        <p:spPr>
          <a:xfrm>
            <a:off x="9503729" y="0"/>
            <a:ext cx="223229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The teacher takes photos during the activities to stimulate reflection and, metacognition in the boy when he will look at them later.</a:t>
            </a:r>
            <a:endParaRPr/>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a:t>
            </a: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p:nvPr/>
        </p:nvSpPr>
        <p:spPr>
          <a:xfrm>
            <a:off x="1554480" y="487680"/>
            <a:ext cx="9601200" cy="3368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5" name="Google Shape;195;p5"/>
          <p:cNvPicPr preferRelativeResize="0"/>
          <p:nvPr/>
        </p:nvPicPr>
        <p:blipFill rotWithShape="1">
          <a:blip r:embed="rId3">
            <a:alphaModFix/>
          </a:blip>
          <a:srcRect/>
          <a:stretch/>
        </p:blipFill>
        <p:spPr>
          <a:xfrm>
            <a:off x="8310880" y="214519"/>
            <a:ext cx="3571346" cy="5296801"/>
          </a:xfrm>
          <a:prstGeom prst="rect">
            <a:avLst/>
          </a:prstGeom>
          <a:noFill/>
          <a:ln>
            <a:noFill/>
          </a:ln>
        </p:spPr>
      </p:pic>
      <p:pic>
        <p:nvPicPr>
          <p:cNvPr id="196" name="Google Shape;196;p5"/>
          <p:cNvPicPr preferRelativeResize="0"/>
          <p:nvPr/>
        </p:nvPicPr>
        <p:blipFill rotWithShape="1">
          <a:blip r:embed="rId4">
            <a:alphaModFix/>
          </a:blip>
          <a:srcRect/>
          <a:stretch/>
        </p:blipFill>
        <p:spPr>
          <a:xfrm>
            <a:off x="3749040" y="183248"/>
            <a:ext cx="3520440" cy="5453195"/>
          </a:xfrm>
          <a:prstGeom prst="rect">
            <a:avLst/>
          </a:prstGeom>
          <a:noFill/>
          <a:ln>
            <a:noFill/>
          </a:ln>
        </p:spPr>
      </p:pic>
      <p:sp>
        <p:nvSpPr>
          <p:cNvPr id="197" name="Google Shape;197;p5"/>
          <p:cNvSpPr txBox="1"/>
          <p:nvPr/>
        </p:nvSpPr>
        <p:spPr>
          <a:xfrm>
            <a:off x="299720" y="324523"/>
            <a:ext cx="2682240" cy="5170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lt1"/>
                </a:solidFill>
                <a:latin typeface="Century Gothic"/>
                <a:ea typeface="Century Gothic"/>
                <a:cs typeface="Century Gothic"/>
                <a:sym typeface="Century Gothic"/>
              </a:rPr>
              <a:t>He participates in the activities enthusiastically.</a:t>
            </a: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400" b="1">
                <a:solidFill>
                  <a:schemeClr val="lt1"/>
                </a:solidFill>
                <a:latin typeface="Century Gothic"/>
                <a:ea typeface="Century Gothic"/>
                <a:cs typeface="Century Gothic"/>
                <a:sym typeface="Century Gothic"/>
              </a:rPr>
              <a:t>The teacher asks him to insert various objects in the holes entangled on the lid of a box perfectly  corresponding to the profile of different  shapes </a:t>
            </a:r>
            <a:endParaRPr sz="2400" b="1">
              <a:solidFill>
                <a:schemeClr val="lt1"/>
              </a:solidFill>
              <a:latin typeface="Century Gothic"/>
              <a:ea typeface="Century Gothic"/>
              <a:cs typeface="Century Gothic"/>
              <a:sym typeface="Century Gothic"/>
            </a:endParaRPr>
          </a:p>
        </p:txBody>
      </p:sp>
      <p:sp>
        <p:nvSpPr>
          <p:cNvPr id="198" name="Google Shape;198;p5"/>
          <p:cNvSpPr txBox="1"/>
          <p:nvPr/>
        </p:nvSpPr>
        <p:spPr>
          <a:xfrm>
            <a:off x="1193800" y="5554737"/>
            <a:ext cx="104851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lt1"/>
                </a:solidFill>
                <a:latin typeface="Century Gothic"/>
                <a:ea typeface="Century Gothic"/>
                <a:cs typeface="Century Gothic"/>
                <a:sym typeface="Century Gothic"/>
              </a:rPr>
              <a:t>As usual, before and after each item, the teacher reinforces and enhances the pupil’s awareness about his learning path by showing him the photos she had taken during the former activity in the lab.</a:t>
            </a:r>
            <a:endParaRPr sz="2400" b="1">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6"/>
          <p:cNvPicPr preferRelativeResize="0"/>
          <p:nvPr/>
        </p:nvPicPr>
        <p:blipFill rotWithShape="1">
          <a:blip r:embed="rId3">
            <a:alphaModFix/>
          </a:blip>
          <a:srcRect/>
          <a:stretch/>
        </p:blipFill>
        <p:spPr>
          <a:xfrm>
            <a:off x="460862" y="244894"/>
            <a:ext cx="2107133" cy="2887046"/>
          </a:xfrm>
          <a:prstGeom prst="rect">
            <a:avLst/>
          </a:prstGeom>
          <a:noFill/>
          <a:ln>
            <a:noFill/>
          </a:ln>
        </p:spPr>
      </p:pic>
      <p:pic>
        <p:nvPicPr>
          <p:cNvPr id="204" name="Google Shape;204;p6"/>
          <p:cNvPicPr preferRelativeResize="0"/>
          <p:nvPr/>
        </p:nvPicPr>
        <p:blipFill rotWithShape="1">
          <a:blip r:embed="rId4">
            <a:alphaModFix/>
          </a:blip>
          <a:srcRect/>
          <a:stretch/>
        </p:blipFill>
        <p:spPr>
          <a:xfrm>
            <a:off x="2789439" y="802616"/>
            <a:ext cx="2485042" cy="1578145"/>
          </a:xfrm>
          <a:prstGeom prst="rect">
            <a:avLst/>
          </a:prstGeom>
          <a:noFill/>
          <a:ln>
            <a:noFill/>
          </a:ln>
        </p:spPr>
      </p:pic>
      <p:sp>
        <p:nvSpPr>
          <p:cNvPr id="205" name="Google Shape;205;p6"/>
          <p:cNvSpPr txBox="1"/>
          <p:nvPr/>
        </p:nvSpPr>
        <p:spPr>
          <a:xfrm>
            <a:off x="5546922" y="160739"/>
            <a:ext cx="630555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lt1"/>
                </a:solidFill>
                <a:latin typeface="Century Gothic"/>
                <a:ea typeface="Century Gothic"/>
                <a:cs typeface="Century Gothic"/>
                <a:sym typeface="Century Gothic"/>
              </a:rPr>
              <a:t>The </a:t>
            </a:r>
            <a:r>
              <a:rPr lang="it-IT" sz="2400" b="1" dirty="0" err="1">
                <a:solidFill>
                  <a:schemeClr val="lt1"/>
                </a:solidFill>
                <a:latin typeface="Century Gothic"/>
                <a:ea typeface="Century Gothic"/>
                <a:cs typeface="Century Gothic"/>
                <a:sym typeface="Century Gothic"/>
              </a:rPr>
              <a:t>teacher</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presents</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three</a:t>
            </a:r>
            <a:r>
              <a:rPr lang="it-IT" sz="2400" b="1" dirty="0">
                <a:solidFill>
                  <a:schemeClr val="lt1"/>
                </a:solidFill>
                <a:latin typeface="Century Gothic"/>
                <a:ea typeface="Century Gothic"/>
                <a:cs typeface="Century Gothic"/>
                <a:sym typeface="Century Gothic"/>
              </a:rPr>
              <a:t> images to introduce the </a:t>
            </a:r>
            <a:r>
              <a:rPr lang="it-IT" sz="2400" b="1" dirty="0" err="1">
                <a:solidFill>
                  <a:schemeClr val="lt1"/>
                </a:solidFill>
                <a:latin typeface="Century Gothic"/>
                <a:ea typeface="Century Gothic"/>
                <a:cs typeface="Century Gothic"/>
                <a:sym typeface="Century Gothic"/>
              </a:rPr>
              <a:t>names</a:t>
            </a:r>
            <a:r>
              <a:rPr lang="it-IT" sz="2400" b="1" dirty="0">
                <a:solidFill>
                  <a:schemeClr val="lt1"/>
                </a:solidFill>
                <a:latin typeface="Century Gothic"/>
                <a:ea typeface="Century Gothic"/>
                <a:cs typeface="Century Gothic"/>
                <a:sym typeface="Century Gothic"/>
              </a:rPr>
              <a:t> and the </a:t>
            </a:r>
            <a:r>
              <a:rPr lang="it-IT" sz="2400" b="1" dirty="0" err="1">
                <a:solidFill>
                  <a:schemeClr val="lt1"/>
                </a:solidFill>
                <a:latin typeface="Century Gothic"/>
                <a:ea typeface="Century Gothic"/>
                <a:cs typeface="Century Gothic"/>
                <a:sym typeface="Century Gothic"/>
              </a:rPr>
              <a:t>characteristics</a:t>
            </a:r>
            <a:r>
              <a:rPr lang="it-IT" sz="2400" b="1" dirty="0">
                <a:solidFill>
                  <a:schemeClr val="lt1"/>
                </a:solidFill>
                <a:latin typeface="Century Gothic"/>
                <a:ea typeface="Century Gothic"/>
                <a:cs typeface="Century Gothic"/>
                <a:sym typeface="Century Gothic"/>
              </a:rPr>
              <a:t> of </a:t>
            </a:r>
            <a:r>
              <a:rPr lang="it-IT" sz="2400" b="1" dirty="0" smtClean="0">
                <a:solidFill>
                  <a:schemeClr val="lt1"/>
                </a:solidFill>
                <a:latin typeface="Century Gothic"/>
                <a:ea typeface="Century Gothic"/>
                <a:cs typeface="Century Gothic"/>
                <a:sym typeface="Century Gothic"/>
              </a:rPr>
              <a:t> CIRCLES, TRIANGLE</a:t>
            </a:r>
            <a:r>
              <a:rPr lang="it-IT" sz="2400" b="1" dirty="0">
                <a:solidFill>
                  <a:schemeClr val="lt1"/>
                </a:solidFill>
                <a:latin typeface="Century Gothic"/>
                <a:ea typeface="Century Gothic"/>
                <a:cs typeface="Century Gothic"/>
                <a:sym typeface="Century Gothic"/>
              </a:rPr>
              <a:t>S</a:t>
            </a:r>
            <a:r>
              <a:rPr lang="it-IT" sz="2400" b="1" dirty="0" smtClean="0">
                <a:solidFill>
                  <a:schemeClr val="lt1"/>
                </a:solidFill>
                <a:latin typeface="Century Gothic"/>
                <a:ea typeface="Century Gothic"/>
                <a:cs typeface="Century Gothic"/>
                <a:sym typeface="Century Gothic"/>
              </a:rPr>
              <a:t> and SQUARES.</a:t>
            </a:r>
            <a:endParaRPr dirty="0"/>
          </a:p>
          <a:p>
            <a:pPr marL="0" marR="0" lvl="0" indent="0" algn="l" rtl="0">
              <a:spcBef>
                <a:spcPts val="0"/>
              </a:spcBef>
              <a:spcAft>
                <a:spcPts val="0"/>
              </a:spcAft>
              <a:buNone/>
            </a:pPr>
            <a:endParaRPr sz="24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400" b="1" dirty="0">
                <a:solidFill>
                  <a:schemeClr val="lt1"/>
                </a:solidFill>
                <a:latin typeface="Century Gothic"/>
                <a:ea typeface="Century Gothic"/>
                <a:cs typeface="Century Gothic"/>
                <a:sym typeface="Century Gothic"/>
              </a:rPr>
              <a:t>The boy </a:t>
            </a:r>
            <a:r>
              <a:rPr lang="it-IT" sz="2400" b="1" dirty="0" err="1">
                <a:solidFill>
                  <a:schemeClr val="lt1"/>
                </a:solidFill>
                <a:latin typeface="Century Gothic"/>
                <a:ea typeface="Century Gothic"/>
                <a:cs typeface="Century Gothic"/>
                <a:sym typeface="Century Gothic"/>
              </a:rPr>
              <a:t>draws</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cuts</a:t>
            </a:r>
            <a:r>
              <a:rPr lang="it-IT" sz="2400" b="1" dirty="0">
                <a:solidFill>
                  <a:schemeClr val="lt1"/>
                </a:solidFill>
                <a:latin typeface="Century Gothic"/>
                <a:ea typeface="Century Gothic"/>
                <a:cs typeface="Century Gothic"/>
                <a:sym typeface="Century Gothic"/>
              </a:rPr>
              <a:t> out </a:t>
            </a:r>
            <a:r>
              <a:rPr lang="it-IT" sz="2400" b="1" dirty="0" err="1">
                <a:solidFill>
                  <a:schemeClr val="lt1"/>
                </a:solidFill>
                <a:latin typeface="Century Gothic"/>
                <a:ea typeface="Century Gothic"/>
                <a:cs typeface="Century Gothic"/>
                <a:sym typeface="Century Gothic"/>
              </a:rPr>
              <a:t>different</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shapes</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using</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cardboard</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strips</a:t>
            </a:r>
            <a:r>
              <a:rPr lang="it-IT" sz="2400" b="1" dirty="0">
                <a:solidFill>
                  <a:schemeClr val="lt1"/>
                </a:solidFill>
                <a:latin typeface="Century Gothic"/>
                <a:ea typeface="Century Gothic"/>
                <a:cs typeface="Century Gothic"/>
                <a:sym typeface="Century Gothic"/>
              </a:rPr>
              <a:t> of </a:t>
            </a:r>
            <a:r>
              <a:rPr lang="it-IT" sz="2400" b="1" dirty="0" err="1">
                <a:solidFill>
                  <a:schemeClr val="lt1"/>
                </a:solidFill>
                <a:latin typeface="Century Gothic"/>
                <a:ea typeface="Century Gothic"/>
                <a:cs typeface="Century Gothic"/>
                <a:sym typeface="Century Gothic"/>
              </a:rPr>
              <a:t>cloth</a:t>
            </a:r>
            <a:r>
              <a:rPr lang="it-IT" sz="2400" b="1" dirty="0">
                <a:solidFill>
                  <a:schemeClr val="lt1"/>
                </a:solidFill>
                <a:latin typeface="Century Gothic"/>
                <a:ea typeface="Century Gothic"/>
                <a:cs typeface="Century Gothic"/>
                <a:sym typeface="Century Gothic"/>
              </a:rPr>
              <a:t>.</a:t>
            </a:r>
            <a:endParaRPr sz="2400" b="1" dirty="0">
              <a:solidFill>
                <a:schemeClr val="lt1"/>
              </a:solidFill>
              <a:latin typeface="Century Gothic"/>
              <a:ea typeface="Century Gothic"/>
              <a:cs typeface="Century Gothic"/>
              <a:sym typeface="Century Gothic"/>
            </a:endParaRPr>
          </a:p>
        </p:txBody>
      </p:sp>
      <p:pic>
        <p:nvPicPr>
          <p:cNvPr id="206" name="Google Shape;206;p6"/>
          <p:cNvPicPr preferRelativeResize="0"/>
          <p:nvPr/>
        </p:nvPicPr>
        <p:blipFill rotWithShape="1">
          <a:blip r:embed="rId5">
            <a:alphaModFix/>
          </a:blip>
          <a:srcRect/>
          <a:stretch/>
        </p:blipFill>
        <p:spPr>
          <a:xfrm>
            <a:off x="2286001" y="3414169"/>
            <a:ext cx="5824727" cy="3271800"/>
          </a:xfrm>
          <a:prstGeom prst="rect">
            <a:avLst/>
          </a:prstGeom>
          <a:noFill/>
          <a:ln>
            <a:noFill/>
          </a:ln>
        </p:spPr>
      </p:pic>
      <p:pic>
        <p:nvPicPr>
          <p:cNvPr id="207" name="Google Shape;207;p6"/>
          <p:cNvPicPr preferRelativeResize="0"/>
          <p:nvPr/>
        </p:nvPicPr>
        <p:blipFill rotWithShape="1">
          <a:blip r:embed="rId6">
            <a:alphaModFix/>
          </a:blip>
          <a:srcRect/>
          <a:stretch/>
        </p:blipFill>
        <p:spPr>
          <a:xfrm>
            <a:off x="9061339" y="3163431"/>
            <a:ext cx="2150588" cy="35536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7"/>
          <p:cNvPicPr preferRelativeResize="0"/>
          <p:nvPr/>
        </p:nvPicPr>
        <p:blipFill rotWithShape="1">
          <a:blip r:embed="rId3">
            <a:alphaModFix/>
          </a:blip>
          <a:srcRect/>
          <a:stretch/>
        </p:blipFill>
        <p:spPr>
          <a:xfrm>
            <a:off x="3838398" y="123078"/>
            <a:ext cx="1895269" cy="2750921"/>
          </a:xfrm>
          <a:prstGeom prst="rect">
            <a:avLst/>
          </a:prstGeom>
          <a:noFill/>
          <a:ln>
            <a:noFill/>
          </a:ln>
        </p:spPr>
      </p:pic>
      <p:pic>
        <p:nvPicPr>
          <p:cNvPr id="213" name="Google Shape;213;p7"/>
          <p:cNvPicPr preferRelativeResize="0"/>
          <p:nvPr/>
        </p:nvPicPr>
        <p:blipFill rotWithShape="1">
          <a:blip r:embed="rId4">
            <a:alphaModFix/>
          </a:blip>
          <a:srcRect/>
          <a:stretch/>
        </p:blipFill>
        <p:spPr>
          <a:xfrm>
            <a:off x="6503374" y="176709"/>
            <a:ext cx="1871303" cy="2750921"/>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9063063" y="266359"/>
            <a:ext cx="1768077" cy="2661271"/>
          </a:xfrm>
          <a:prstGeom prst="rect">
            <a:avLst/>
          </a:prstGeom>
          <a:noFill/>
          <a:ln>
            <a:noFill/>
          </a:ln>
        </p:spPr>
      </p:pic>
      <p:sp>
        <p:nvSpPr>
          <p:cNvPr id="215" name="Google Shape;215;p7"/>
          <p:cNvSpPr txBox="1"/>
          <p:nvPr/>
        </p:nvSpPr>
        <p:spPr>
          <a:xfrm>
            <a:off x="249936" y="582693"/>
            <a:ext cx="31242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err="1">
                <a:solidFill>
                  <a:schemeClr val="lt1"/>
                </a:solidFill>
                <a:latin typeface="Century Gothic"/>
                <a:ea typeface="Century Gothic"/>
                <a:cs typeface="Century Gothic"/>
                <a:sym typeface="Century Gothic"/>
              </a:rPr>
              <a:t>Then</a:t>
            </a:r>
            <a:r>
              <a:rPr lang="it-IT" sz="2400" b="1" dirty="0">
                <a:solidFill>
                  <a:schemeClr val="lt1"/>
                </a:solidFill>
                <a:latin typeface="Century Gothic"/>
                <a:ea typeface="Century Gothic"/>
                <a:cs typeface="Century Gothic"/>
                <a:sym typeface="Century Gothic"/>
              </a:rPr>
              <a:t> he </a:t>
            </a:r>
            <a:r>
              <a:rPr lang="it-IT" sz="2400" b="1" dirty="0" err="1">
                <a:solidFill>
                  <a:schemeClr val="lt1"/>
                </a:solidFill>
                <a:latin typeface="Century Gothic"/>
                <a:ea typeface="Century Gothic"/>
                <a:cs typeface="Century Gothic"/>
                <a:sym typeface="Century Gothic"/>
              </a:rPr>
              <a:t>has</a:t>
            </a:r>
            <a:r>
              <a:rPr lang="it-IT" sz="2400" b="1" dirty="0">
                <a:solidFill>
                  <a:schemeClr val="lt1"/>
                </a:solidFill>
                <a:latin typeface="Century Gothic"/>
                <a:ea typeface="Century Gothic"/>
                <a:cs typeface="Century Gothic"/>
                <a:sym typeface="Century Gothic"/>
              </a:rPr>
              <a:t> to </a:t>
            </a:r>
            <a:r>
              <a:rPr lang="it-IT" sz="2400" b="1" dirty="0" err="1">
                <a:solidFill>
                  <a:schemeClr val="lt1"/>
                </a:solidFill>
                <a:latin typeface="Century Gothic"/>
                <a:ea typeface="Century Gothic"/>
                <a:cs typeface="Century Gothic"/>
                <a:sym typeface="Century Gothic"/>
              </a:rPr>
              <a:t>gather</a:t>
            </a:r>
            <a:r>
              <a:rPr lang="it-IT" sz="2400" b="1" dirty="0">
                <a:solidFill>
                  <a:schemeClr val="lt1"/>
                </a:solidFill>
                <a:latin typeface="Century Gothic"/>
                <a:ea typeface="Century Gothic"/>
                <a:cs typeface="Century Gothic"/>
                <a:sym typeface="Century Gothic"/>
              </a:rPr>
              <a:t> and </a:t>
            </a:r>
            <a:r>
              <a:rPr lang="it-IT" sz="2400" b="1" dirty="0" err="1">
                <a:solidFill>
                  <a:schemeClr val="lt1"/>
                </a:solidFill>
                <a:latin typeface="Century Gothic"/>
                <a:ea typeface="Century Gothic"/>
                <a:cs typeface="Century Gothic"/>
                <a:sym typeface="Century Gothic"/>
              </a:rPr>
              <a:t>classify</a:t>
            </a:r>
            <a:r>
              <a:rPr lang="it-IT" sz="2400" b="1" dirty="0">
                <a:solidFill>
                  <a:schemeClr val="lt1"/>
                </a:solidFill>
                <a:latin typeface="Century Gothic"/>
                <a:ea typeface="Century Gothic"/>
                <a:cs typeface="Century Gothic"/>
                <a:sym typeface="Century Gothic"/>
              </a:rPr>
              <a:t> the </a:t>
            </a:r>
            <a:r>
              <a:rPr lang="it-IT" sz="2400" b="1" dirty="0" err="1" smtClean="0">
                <a:solidFill>
                  <a:schemeClr val="lt1"/>
                </a:solidFill>
                <a:latin typeface="Century Gothic"/>
                <a:ea typeface="Century Gothic"/>
                <a:cs typeface="Century Gothic"/>
                <a:sym typeface="Century Gothic"/>
              </a:rPr>
              <a:t>two-dimensional</a:t>
            </a:r>
            <a:r>
              <a:rPr lang="it-IT" sz="2400" b="1" dirty="0" smtClean="0">
                <a:solidFill>
                  <a:schemeClr val="lt1"/>
                </a:solidFill>
                <a:latin typeface="Century Gothic"/>
                <a:ea typeface="Century Gothic"/>
                <a:cs typeface="Century Gothic"/>
                <a:sym typeface="Century Gothic"/>
              </a:rPr>
              <a:t> </a:t>
            </a:r>
            <a:r>
              <a:rPr lang="it-IT" sz="2400" b="1" dirty="0" err="1" smtClean="0">
                <a:solidFill>
                  <a:schemeClr val="lt1"/>
                </a:solidFill>
                <a:latin typeface="Century Gothic"/>
                <a:ea typeface="Century Gothic"/>
                <a:cs typeface="Century Gothic"/>
                <a:sym typeface="Century Gothic"/>
              </a:rPr>
              <a:t>shapes</a:t>
            </a:r>
            <a:r>
              <a:rPr lang="it-IT" sz="2400" b="1" dirty="0">
                <a:solidFill>
                  <a:schemeClr val="lt1"/>
                </a:solidFill>
                <a:latin typeface="Century Gothic"/>
                <a:ea typeface="Century Gothic"/>
                <a:cs typeface="Century Gothic"/>
                <a:sym typeface="Century Gothic"/>
              </a:rPr>
              <a:t>.  </a:t>
            </a:r>
            <a:endParaRPr sz="2400" b="1" dirty="0">
              <a:solidFill>
                <a:schemeClr val="lt1"/>
              </a:solidFill>
              <a:latin typeface="Century Gothic"/>
              <a:ea typeface="Century Gothic"/>
              <a:cs typeface="Century Gothic"/>
              <a:sym typeface="Century Gothic"/>
            </a:endParaRPr>
          </a:p>
        </p:txBody>
      </p:sp>
      <p:pic>
        <p:nvPicPr>
          <p:cNvPr id="216" name="Google Shape;216;p7"/>
          <p:cNvPicPr preferRelativeResize="0"/>
          <p:nvPr/>
        </p:nvPicPr>
        <p:blipFill rotWithShape="1">
          <a:blip r:embed="rId6">
            <a:alphaModFix/>
          </a:blip>
          <a:srcRect/>
          <a:stretch/>
        </p:blipFill>
        <p:spPr>
          <a:xfrm>
            <a:off x="531678" y="2927630"/>
            <a:ext cx="2317175" cy="3431693"/>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4844616" y="3195708"/>
            <a:ext cx="2432365" cy="3301920"/>
          </a:xfrm>
          <a:prstGeom prst="rect">
            <a:avLst/>
          </a:prstGeom>
          <a:noFill/>
          <a:ln>
            <a:noFill/>
          </a:ln>
        </p:spPr>
      </p:pic>
      <p:sp>
        <p:nvSpPr>
          <p:cNvPr id="218" name="Google Shape;218;p7"/>
          <p:cNvSpPr txBox="1"/>
          <p:nvPr/>
        </p:nvSpPr>
        <p:spPr>
          <a:xfrm>
            <a:off x="7758656" y="3411093"/>
            <a:ext cx="3182212"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lt1"/>
                </a:solidFill>
                <a:latin typeface="Century Gothic"/>
                <a:ea typeface="Century Gothic"/>
                <a:cs typeface="Century Gothic"/>
                <a:sym typeface="Century Gothic"/>
              </a:rPr>
              <a:t>The boy </a:t>
            </a:r>
            <a:r>
              <a:rPr lang="it-IT" sz="2400" b="1" dirty="0" err="1">
                <a:solidFill>
                  <a:schemeClr val="lt1"/>
                </a:solidFill>
                <a:latin typeface="Century Gothic"/>
                <a:ea typeface="Century Gothic"/>
                <a:cs typeface="Century Gothic"/>
                <a:sym typeface="Century Gothic"/>
              </a:rPr>
              <a:t>cuts</a:t>
            </a:r>
            <a:r>
              <a:rPr lang="it-IT" sz="2400" b="1" dirty="0">
                <a:solidFill>
                  <a:schemeClr val="lt1"/>
                </a:solidFill>
                <a:latin typeface="Century Gothic"/>
                <a:ea typeface="Century Gothic"/>
                <a:cs typeface="Century Gothic"/>
                <a:sym typeface="Century Gothic"/>
              </a:rPr>
              <a:t> out a set of </a:t>
            </a:r>
            <a:r>
              <a:rPr lang="it-IT" sz="2400" b="1" dirty="0" err="1" smtClean="0">
                <a:solidFill>
                  <a:schemeClr val="lt1"/>
                </a:solidFill>
                <a:latin typeface="Century Gothic"/>
                <a:ea typeface="Century Gothic"/>
                <a:cs typeface="Century Gothic"/>
                <a:sym typeface="Century Gothic"/>
              </a:rPr>
              <a:t>polygons</a:t>
            </a:r>
            <a:r>
              <a:rPr lang="it-IT" sz="2400" b="1" dirty="0" smtClean="0">
                <a:solidFill>
                  <a:schemeClr val="lt1"/>
                </a:solidFill>
                <a:latin typeface="Century Gothic"/>
                <a:ea typeface="Century Gothic"/>
                <a:cs typeface="Century Gothic"/>
                <a:sym typeface="Century Gothic"/>
              </a:rPr>
              <a:t> to </a:t>
            </a:r>
            <a:r>
              <a:rPr lang="it-IT" sz="2400" b="1" dirty="0">
                <a:solidFill>
                  <a:schemeClr val="lt1"/>
                </a:solidFill>
                <a:latin typeface="Century Gothic"/>
                <a:ea typeface="Century Gothic"/>
                <a:cs typeface="Century Gothic"/>
                <a:sym typeface="Century Gothic"/>
              </a:rPr>
              <a:t>put </a:t>
            </a:r>
            <a:r>
              <a:rPr lang="it-IT" sz="2400" b="1" dirty="0" err="1">
                <a:solidFill>
                  <a:schemeClr val="lt1"/>
                </a:solidFill>
                <a:latin typeface="Century Gothic"/>
                <a:ea typeface="Century Gothic"/>
                <a:cs typeface="Century Gothic"/>
                <a:sym typeface="Century Gothic"/>
              </a:rPr>
              <a:t>together</a:t>
            </a:r>
            <a:r>
              <a:rPr lang="it-IT" sz="2400" b="1" dirty="0">
                <a:solidFill>
                  <a:schemeClr val="lt1"/>
                </a:solidFill>
                <a:latin typeface="Century Gothic"/>
                <a:ea typeface="Century Gothic"/>
                <a:cs typeface="Century Gothic"/>
                <a:sym typeface="Century Gothic"/>
              </a:rPr>
              <a:t> to create </a:t>
            </a:r>
            <a:r>
              <a:rPr lang="it-IT" sz="2400" b="1" dirty="0" err="1">
                <a:solidFill>
                  <a:schemeClr val="lt1"/>
                </a:solidFill>
                <a:latin typeface="Century Gothic"/>
                <a:ea typeface="Century Gothic"/>
                <a:cs typeface="Century Gothic"/>
                <a:sym typeface="Century Gothic"/>
              </a:rPr>
              <a:t>different</a:t>
            </a:r>
            <a:r>
              <a:rPr lang="it-IT" sz="2400" b="1" dirty="0">
                <a:solidFill>
                  <a:schemeClr val="lt1"/>
                </a:solidFill>
                <a:latin typeface="Century Gothic"/>
                <a:ea typeface="Century Gothic"/>
                <a:cs typeface="Century Gothic"/>
                <a:sym typeface="Century Gothic"/>
              </a:rPr>
              <a:t> and more </a:t>
            </a:r>
            <a:r>
              <a:rPr lang="it-IT" sz="2400" b="1" dirty="0" err="1" smtClean="0">
                <a:solidFill>
                  <a:schemeClr val="lt1"/>
                </a:solidFill>
                <a:latin typeface="Century Gothic"/>
                <a:ea typeface="Century Gothic"/>
                <a:cs typeface="Century Gothic"/>
                <a:sym typeface="Century Gothic"/>
              </a:rPr>
              <a:t>complex</a:t>
            </a:r>
            <a:r>
              <a:rPr lang="it-IT" sz="2400" b="1" dirty="0" smtClean="0">
                <a:solidFill>
                  <a:schemeClr val="lt1"/>
                </a:solidFill>
                <a:latin typeface="Century Gothic"/>
                <a:ea typeface="Century Gothic"/>
                <a:cs typeface="Century Gothic"/>
                <a:sym typeface="Century Gothic"/>
              </a:rPr>
              <a:t> images, </a:t>
            </a:r>
            <a:r>
              <a:rPr lang="it-IT" sz="2400" b="1" dirty="0" err="1">
                <a:solidFill>
                  <a:schemeClr val="lt1"/>
                </a:solidFill>
                <a:latin typeface="Century Gothic"/>
                <a:ea typeface="Century Gothic"/>
                <a:cs typeface="Century Gothic"/>
                <a:sym typeface="Century Gothic"/>
              </a:rPr>
              <a:t>such</a:t>
            </a:r>
            <a:r>
              <a:rPr lang="it-IT" sz="2400" b="1" dirty="0">
                <a:solidFill>
                  <a:schemeClr val="lt1"/>
                </a:solidFill>
                <a:latin typeface="Century Gothic"/>
                <a:ea typeface="Century Gothic"/>
                <a:cs typeface="Century Gothic"/>
                <a:sym typeface="Century Gothic"/>
              </a:rPr>
              <a:t> </a:t>
            </a:r>
            <a:r>
              <a:rPr lang="it-IT" sz="2400" b="1" dirty="0" err="1">
                <a:solidFill>
                  <a:schemeClr val="lt1"/>
                </a:solidFill>
                <a:latin typeface="Century Gothic"/>
                <a:ea typeface="Century Gothic"/>
                <a:cs typeface="Century Gothic"/>
                <a:sym typeface="Century Gothic"/>
              </a:rPr>
              <a:t>as</a:t>
            </a:r>
            <a:r>
              <a:rPr lang="it-IT" sz="2400" b="1" dirty="0">
                <a:solidFill>
                  <a:schemeClr val="lt1"/>
                </a:solidFill>
                <a:latin typeface="Century Gothic"/>
                <a:ea typeface="Century Gothic"/>
                <a:cs typeface="Century Gothic"/>
                <a:sym typeface="Century Gothic"/>
              </a:rPr>
              <a:t> a </a:t>
            </a:r>
            <a:r>
              <a:rPr lang="it-IT" sz="2400" b="1" dirty="0" err="1">
                <a:solidFill>
                  <a:schemeClr val="lt1"/>
                </a:solidFill>
                <a:latin typeface="Century Gothic"/>
                <a:ea typeface="Century Gothic"/>
                <a:cs typeface="Century Gothic"/>
                <a:sym typeface="Century Gothic"/>
              </a:rPr>
              <a:t>stylized</a:t>
            </a:r>
            <a:r>
              <a:rPr lang="it-IT" sz="2400" b="1" dirty="0">
                <a:solidFill>
                  <a:schemeClr val="lt1"/>
                </a:solidFill>
                <a:latin typeface="Century Gothic"/>
                <a:ea typeface="Century Gothic"/>
                <a:cs typeface="Century Gothic"/>
                <a:sym typeface="Century Gothic"/>
              </a:rPr>
              <a:t> human body.</a:t>
            </a:r>
            <a:endParaRPr dirty="0"/>
          </a:p>
          <a:p>
            <a:pPr marL="0" marR="0" lvl="0" indent="0" algn="l" rtl="0">
              <a:spcBef>
                <a:spcPts val="0"/>
              </a:spcBef>
              <a:spcAft>
                <a:spcPts val="0"/>
              </a:spcAft>
              <a:buNone/>
            </a:pPr>
            <a:endParaRPr sz="20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dirty="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p:nvPr/>
        </p:nvSpPr>
        <p:spPr>
          <a:xfrm>
            <a:off x="85725" y="-123825"/>
            <a:ext cx="837002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Finally, the boy, with a little help from the teacher,  takes photos  while exploring the world around him through sight and touch and recognizes the two dimensional geometric shapes  suggested by different objects:</a:t>
            </a:r>
            <a:endParaRPr/>
          </a:p>
          <a:p>
            <a:pPr marL="0" marR="0" lvl="0" indent="0" algn="l" rtl="0">
              <a:spcBef>
                <a:spcPts val="0"/>
              </a:spcBef>
              <a:spcAft>
                <a:spcPts val="0"/>
              </a:spcAft>
              <a:buNone/>
            </a:pPr>
            <a:r>
              <a:rPr lang="it-IT" sz="2000" b="1">
                <a:solidFill>
                  <a:schemeClr val="lt1"/>
                </a:solidFill>
                <a:latin typeface="Century Gothic"/>
                <a:ea typeface="Century Gothic"/>
                <a:cs typeface="Century Gothic"/>
                <a:sym typeface="Century Gothic"/>
              </a:rPr>
              <a:t>a plate, magnifyng lens, drawers, doors, a sheet of paper. </a:t>
            </a:r>
            <a:endParaRPr sz="2000" b="1">
              <a:solidFill>
                <a:schemeClr val="lt1"/>
              </a:solidFill>
              <a:latin typeface="Century Gothic"/>
              <a:ea typeface="Century Gothic"/>
              <a:cs typeface="Century Gothic"/>
              <a:sym typeface="Century Gothic"/>
            </a:endParaRPr>
          </a:p>
        </p:txBody>
      </p:sp>
      <p:pic>
        <p:nvPicPr>
          <p:cNvPr id="225" name="Google Shape;225;p8"/>
          <p:cNvPicPr preferRelativeResize="0"/>
          <p:nvPr/>
        </p:nvPicPr>
        <p:blipFill rotWithShape="1">
          <a:blip r:embed="rId3">
            <a:alphaModFix/>
          </a:blip>
          <a:srcRect/>
          <a:stretch/>
        </p:blipFill>
        <p:spPr>
          <a:xfrm>
            <a:off x="91308" y="2002330"/>
            <a:ext cx="2288465" cy="1716349"/>
          </a:xfrm>
          <a:prstGeom prst="rect">
            <a:avLst/>
          </a:prstGeom>
          <a:noFill/>
          <a:ln>
            <a:noFill/>
          </a:ln>
        </p:spPr>
      </p:pic>
      <p:pic>
        <p:nvPicPr>
          <p:cNvPr id="226" name="Google Shape;226;p8"/>
          <p:cNvPicPr preferRelativeResize="0"/>
          <p:nvPr/>
        </p:nvPicPr>
        <p:blipFill rotWithShape="1">
          <a:blip r:embed="rId4">
            <a:alphaModFix/>
          </a:blip>
          <a:srcRect/>
          <a:stretch/>
        </p:blipFill>
        <p:spPr>
          <a:xfrm>
            <a:off x="5319278" y="1973482"/>
            <a:ext cx="1294925" cy="1726566"/>
          </a:xfrm>
          <a:prstGeom prst="rect">
            <a:avLst/>
          </a:prstGeom>
          <a:noFill/>
          <a:ln>
            <a:noFill/>
          </a:ln>
        </p:spPr>
      </p:pic>
      <p:pic>
        <p:nvPicPr>
          <p:cNvPr id="227" name="Google Shape;227;p8"/>
          <p:cNvPicPr preferRelativeResize="0"/>
          <p:nvPr/>
        </p:nvPicPr>
        <p:blipFill rotWithShape="1">
          <a:blip r:embed="rId5">
            <a:alphaModFix/>
          </a:blip>
          <a:srcRect/>
          <a:stretch/>
        </p:blipFill>
        <p:spPr>
          <a:xfrm>
            <a:off x="7012852" y="1999390"/>
            <a:ext cx="1557338" cy="2076450"/>
          </a:xfrm>
          <a:prstGeom prst="rect">
            <a:avLst/>
          </a:prstGeom>
          <a:noFill/>
          <a:ln>
            <a:noFill/>
          </a:ln>
        </p:spPr>
      </p:pic>
      <p:pic>
        <p:nvPicPr>
          <p:cNvPr id="228" name="Google Shape;228;p8"/>
          <p:cNvPicPr preferRelativeResize="0"/>
          <p:nvPr/>
        </p:nvPicPr>
        <p:blipFill rotWithShape="1">
          <a:blip r:embed="rId6">
            <a:alphaModFix/>
          </a:blip>
          <a:srcRect/>
          <a:stretch/>
        </p:blipFill>
        <p:spPr>
          <a:xfrm>
            <a:off x="9718662" y="2493291"/>
            <a:ext cx="1557338" cy="2076450"/>
          </a:xfrm>
          <a:prstGeom prst="rect">
            <a:avLst/>
          </a:prstGeom>
          <a:noFill/>
          <a:ln>
            <a:noFill/>
          </a:ln>
        </p:spPr>
      </p:pic>
      <p:pic>
        <p:nvPicPr>
          <p:cNvPr id="229" name="Google Shape;229;p8"/>
          <p:cNvPicPr preferRelativeResize="0"/>
          <p:nvPr/>
        </p:nvPicPr>
        <p:blipFill rotWithShape="1">
          <a:blip r:embed="rId7">
            <a:alphaModFix/>
          </a:blip>
          <a:srcRect/>
          <a:stretch/>
        </p:blipFill>
        <p:spPr>
          <a:xfrm>
            <a:off x="8854399" y="205032"/>
            <a:ext cx="2779970" cy="2084978"/>
          </a:xfrm>
          <a:prstGeom prst="rect">
            <a:avLst/>
          </a:prstGeom>
          <a:noFill/>
          <a:ln>
            <a:noFill/>
          </a:ln>
        </p:spPr>
      </p:pic>
      <p:pic>
        <p:nvPicPr>
          <p:cNvPr id="230" name="Google Shape;230;p8"/>
          <p:cNvPicPr preferRelativeResize="0"/>
          <p:nvPr/>
        </p:nvPicPr>
        <p:blipFill rotWithShape="1">
          <a:blip r:embed="rId8">
            <a:alphaModFix/>
          </a:blip>
          <a:srcRect/>
          <a:stretch/>
        </p:blipFill>
        <p:spPr>
          <a:xfrm>
            <a:off x="2803491" y="1973482"/>
            <a:ext cx="2077379" cy="1558034"/>
          </a:xfrm>
          <a:prstGeom prst="rect">
            <a:avLst/>
          </a:prstGeom>
          <a:noFill/>
          <a:ln>
            <a:noFill/>
          </a:ln>
        </p:spPr>
      </p:pic>
      <p:sp>
        <p:nvSpPr>
          <p:cNvPr id="231" name="Google Shape;231;p8"/>
          <p:cNvSpPr/>
          <p:nvPr/>
        </p:nvSpPr>
        <p:spPr>
          <a:xfrm>
            <a:off x="486680" y="3718679"/>
            <a:ext cx="1103947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FINAL ASSESMENT</a:t>
            </a: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The </a:t>
            </a:r>
            <a:r>
              <a:rPr lang="it-IT" sz="1800" b="1" dirty="0" err="1">
                <a:solidFill>
                  <a:schemeClr val="lt1"/>
                </a:solidFill>
                <a:latin typeface="Century Gothic"/>
                <a:ea typeface="Century Gothic"/>
                <a:cs typeface="Century Gothic"/>
                <a:sym typeface="Century Gothic"/>
              </a:rPr>
              <a:t>teacher</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asks</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child</a:t>
            </a:r>
            <a:r>
              <a:rPr lang="it-IT" sz="1800" b="1" dirty="0">
                <a:solidFill>
                  <a:schemeClr val="lt1"/>
                </a:solidFill>
                <a:latin typeface="Century Gothic"/>
                <a:ea typeface="Century Gothic"/>
                <a:cs typeface="Century Gothic"/>
                <a:sym typeface="Century Gothic"/>
              </a:rPr>
              <a:t> to </a:t>
            </a:r>
            <a:endParaRPr dirty="0"/>
          </a:p>
          <a:p>
            <a:pPr marL="0" marR="0" lvl="0" indent="0" algn="l" rtl="0">
              <a:spcBef>
                <a:spcPts val="0"/>
              </a:spcBef>
              <a:spcAft>
                <a:spcPts val="0"/>
              </a:spcAft>
              <a:buNone/>
            </a:pPr>
            <a:r>
              <a:rPr lang="it-IT" sz="1800" b="1" dirty="0" err="1">
                <a:solidFill>
                  <a:schemeClr val="lt1"/>
                </a:solidFill>
                <a:latin typeface="Century Gothic"/>
                <a:ea typeface="Century Gothic"/>
                <a:cs typeface="Century Gothic"/>
                <a:sym typeface="Century Gothic"/>
              </a:rPr>
              <a:t>search</a:t>
            </a:r>
            <a:r>
              <a:rPr lang="it-IT" sz="1800" b="1" dirty="0">
                <a:solidFill>
                  <a:schemeClr val="lt1"/>
                </a:solidFill>
                <a:latin typeface="Century Gothic"/>
                <a:ea typeface="Century Gothic"/>
                <a:cs typeface="Century Gothic"/>
                <a:sym typeface="Century Gothic"/>
              </a:rPr>
              <a:t> and </a:t>
            </a:r>
            <a:r>
              <a:rPr lang="it-IT" sz="1800" b="1" dirty="0" err="1">
                <a:solidFill>
                  <a:schemeClr val="lt1"/>
                </a:solidFill>
                <a:latin typeface="Century Gothic"/>
                <a:ea typeface="Century Gothic"/>
                <a:cs typeface="Century Gothic"/>
                <a:sym typeface="Century Gothic"/>
              </a:rPr>
              <a:t>find</a:t>
            </a:r>
            <a:r>
              <a:rPr lang="it-IT" sz="1800" b="1" dirty="0">
                <a:solidFill>
                  <a:schemeClr val="lt1"/>
                </a:solidFill>
                <a:latin typeface="Century Gothic"/>
                <a:ea typeface="Century Gothic"/>
                <a:cs typeface="Century Gothic"/>
                <a:sym typeface="Century Gothic"/>
              </a:rPr>
              <a:t> round and </a:t>
            </a:r>
            <a:r>
              <a:rPr lang="it-IT" sz="1800" b="1" dirty="0" err="1">
                <a:solidFill>
                  <a:schemeClr val="lt1"/>
                </a:solidFill>
                <a:latin typeface="Century Gothic"/>
                <a:ea typeface="Century Gothic"/>
                <a:cs typeface="Century Gothic"/>
                <a:sym typeface="Century Gothic"/>
              </a:rPr>
              <a:t>different</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shaped</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objects</a:t>
            </a:r>
            <a:r>
              <a:rPr lang="it-IT" sz="1800" b="1" dirty="0">
                <a:solidFill>
                  <a:schemeClr val="lt1"/>
                </a:solidFill>
                <a:latin typeface="Century Gothic"/>
                <a:ea typeface="Century Gothic"/>
                <a:cs typeface="Century Gothic"/>
                <a:sym typeface="Century Gothic"/>
              </a:rPr>
              <a:t>…. and to </a:t>
            </a:r>
            <a:endParaRPr dirty="0"/>
          </a:p>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take </a:t>
            </a:r>
            <a:r>
              <a:rPr lang="it-IT" sz="1800" b="1" dirty="0" err="1">
                <a:solidFill>
                  <a:schemeClr val="lt1"/>
                </a:solidFill>
                <a:latin typeface="Century Gothic"/>
                <a:ea typeface="Century Gothic"/>
                <a:cs typeface="Century Gothic"/>
                <a:sym typeface="Century Gothic"/>
              </a:rPr>
              <a:t>photos</a:t>
            </a:r>
            <a:r>
              <a:rPr lang="it-IT" sz="1800" b="1" dirty="0">
                <a:solidFill>
                  <a:schemeClr val="lt1"/>
                </a:solidFill>
                <a:latin typeface="Century Gothic"/>
                <a:ea typeface="Century Gothic"/>
                <a:cs typeface="Century Gothic"/>
                <a:sym typeface="Century Gothic"/>
              </a:rPr>
              <a:t>..</a:t>
            </a:r>
            <a:endParaRPr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dirty="0">
                <a:solidFill>
                  <a:schemeClr val="lt1"/>
                </a:solidFill>
                <a:latin typeface="Century Gothic"/>
                <a:ea typeface="Century Gothic"/>
                <a:cs typeface="Century Gothic"/>
                <a:sym typeface="Century Gothic"/>
              </a:rPr>
              <a:t>The </a:t>
            </a:r>
            <a:r>
              <a:rPr lang="it-IT" sz="1800" b="1" dirty="0" err="1">
                <a:solidFill>
                  <a:schemeClr val="lt1"/>
                </a:solidFill>
                <a:latin typeface="Century Gothic"/>
                <a:ea typeface="Century Gothic"/>
                <a:cs typeface="Century Gothic"/>
                <a:sym typeface="Century Gothic"/>
              </a:rPr>
              <a:t>teacher</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prints</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photos</a:t>
            </a:r>
            <a:r>
              <a:rPr lang="it-IT" sz="1800" b="1" dirty="0">
                <a:solidFill>
                  <a:schemeClr val="lt1"/>
                </a:solidFill>
                <a:latin typeface="Century Gothic"/>
                <a:ea typeface="Century Gothic"/>
                <a:cs typeface="Century Gothic"/>
                <a:sym typeface="Century Gothic"/>
              </a:rPr>
              <a:t> and </a:t>
            </a:r>
            <a:r>
              <a:rPr lang="it-IT" sz="1800" b="1" dirty="0" err="1">
                <a:solidFill>
                  <a:schemeClr val="lt1"/>
                </a:solidFill>
                <a:latin typeface="Century Gothic"/>
                <a:ea typeface="Century Gothic"/>
                <a:cs typeface="Century Gothic"/>
                <a:sym typeface="Century Gothic"/>
              </a:rPr>
              <a:t>finally</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asks</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child</a:t>
            </a:r>
            <a:r>
              <a:rPr lang="it-IT" sz="1800" b="1" dirty="0">
                <a:solidFill>
                  <a:schemeClr val="lt1"/>
                </a:solidFill>
                <a:latin typeface="Century Gothic"/>
                <a:ea typeface="Century Gothic"/>
                <a:cs typeface="Century Gothic"/>
                <a:sym typeface="Century Gothic"/>
              </a:rPr>
              <a:t> to associate and match the </a:t>
            </a:r>
            <a:r>
              <a:rPr lang="it-IT" sz="1800" b="1" dirty="0" err="1">
                <a:solidFill>
                  <a:schemeClr val="lt1"/>
                </a:solidFill>
                <a:latin typeface="Century Gothic"/>
                <a:ea typeface="Century Gothic"/>
                <a:cs typeface="Century Gothic"/>
                <a:sym typeface="Century Gothic"/>
              </a:rPr>
              <a:t>photos</a:t>
            </a:r>
            <a:r>
              <a:rPr lang="it-IT" sz="1800" b="1" dirty="0">
                <a:solidFill>
                  <a:schemeClr val="lt1"/>
                </a:solidFill>
                <a:latin typeface="Century Gothic"/>
                <a:ea typeface="Century Gothic"/>
                <a:cs typeface="Century Gothic"/>
                <a:sym typeface="Century Gothic"/>
              </a:rPr>
              <a:t> with  the right </a:t>
            </a:r>
            <a:r>
              <a:rPr lang="it-IT" sz="1800" b="1" dirty="0" err="1" smtClean="0">
                <a:solidFill>
                  <a:schemeClr val="lt1"/>
                </a:solidFill>
                <a:latin typeface="Century Gothic"/>
                <a:ea typeface="Century Gothic"/>
                <a:cs typeface="Century Gothic"/>
                <a:sym typeface="Century Gothic"/>
              </a:rPr>
              <a:t>geometric</a:t>
            </a:r>
            <a:r>
              <a:rPr lang="it-IT" sz="1800" b="1" dirty="0" smtClean="0">
                <a:solidFill>
                  <a:schemeClr val="lt1"/>
                </a:solidFill>
                <a:latin typeface="Century Gothic"/>
                <a:ea typeface="Century Gothic"/>
                <a:cs typeface="Century Gothic"/>
                <a:sym typeface="Century Gothic"/>
              </a:rPr>
              <a:t> </a:t>
            </a:r>
            <a:r>
              <a:rPr lang="it-IT" sz="1800" b="1" dirty="0" err="1" smtClean="0">
                <a:solidFill>
                  <a:schemeClr val="lt1"/>
                </a:solidFill>
                <a:latin typeface="Century Gothic"/>
                <a:ea typeface="Century Gothic"/>
                <a:cs typeface="Century Gothic"/>
                <a:sym typeface="Century Gothic"/>
              </a:rPr>
              <a:t>plane</a:t>
            </a:r>
            <a:r>
              <a:rPr lang="it-IT" sz="1800" b="1" dirty="0" smtClean="0">
                <a:solidFill>
                  <a:schemeClr val="lt1"/>
                </a:solidFill>
                <a:latin typeface="Century Gothic"/>
                <a:ea typeface="Century Gothic"/>
                <a:cs typeface="Century Gothic"/>
                <a:sym typeface="Century Gothic"/>
              </a:rPr>
              <a:t> </a:t>
            </a:r>
            <a:r>
              <a:rPr lang="it-IT" sz="1800" b="1" dirty="0" err="1" smtClean="0">
                <a:solidFill>
                  <a:schemeClr val="lt1"/>
                </a:solidFill>
                <a:latin typeface="Century Gothic"/>
                <a:ea typeface="Century Gothic"/>
                <a:cs typeface="Century Gothic"/>
                <a:sym typeface="Century Gothic"/>
              </a:rPr>
              <a:t>figures</a:t>
            </a:r>
            <a:r>
              <a:rPr lang="it-IT" sz="1800" b="1" dirty="0" smtClean="0">
                <a:solidFill>
                  <a:schemeClr val="lt1"/>
                </a:solidFill>
                <a:latin typeface="Century Gothic"/>
                <a:ea typeface="Century Gothic"/>
                <a:cs typeface="Century Gothic"/>
                <a:sym typeface="Century Gothic"/>
              </a:rPr>
              <a:t>.</a:t>
            </a:r>
            <a:endParaRPr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it-IT" sz="1800" b="1" dirty="0" err="1">
                <a:solidFill>
                  <a:schemeClr val="lt1"/>
                </a:solidFill>
                <a:latin typeface="Century Gothic"/>
                <a:ea typeface="Century Gothic"/>
                <a:cs typeface="Century Gothic"/>
                <a:sym typeface="Century Gothic"/>
              </a:rPr>
              <a:t>Finally</a:t>
            </a:r>
            <a:r>
              <a:rPr lang="it-IT" sz="1800" b="1" dirty="0">
                <a:solidFill>
                  <a:schemeClr val="lt1"/>
                </a:solidFill>
                <a:latin typeface="Century Gothic"/>
                <a:ea typeface="Century Gothic"/>
                <a:cs typeface="Century Gothic"/>
                <a:sym typeface="Century Gothic"/>
              </a:rPr>
              <a:t>, he </a:t>
            </a:r>
            <a:r>
              <a:rPr lang="it-IT" sz="1800" b="1" dirty="0" err="1">
                <a:solidFill>
                  <a:schemeClr val="lt1"/>
                </a:solidFill>
                <a:latin typeface="Century Gothic"/>
                <a:ea typeface="Century Gothic"/>
                <a:cs typeface="Century Gothic"/>
                <a:sym typeface="Century Gothic"/>
              </a:rPr>
              <a:t>is</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able</a:t>
            </a:r>
            <a:r>
              <a:rPr lang="it-IT" sz="1800" b="1" dirty="0">
                <a:solidFill>
                  <a:schemeClr val="lt1"/>
                </a:solidFill>
                <a:latin typeface="Century Gothic"/>
                <a:ea typeface="Century Gothic"/>
                <a:cs typeface="Century Gothic"/>
                <a:sym typeface="Century Gothic"/>
              </a:rPr>
              <a:t> to </a:t>
            </a:r>
            <a:r>
              <a:rPr lang="it-IT" sz="1800" b="1" dirty="0" err="1">
                <a:solidFill>
                  <a:schemeClr val="lt1"/>
                </a:solidFill>
                <a:latin typeface="Century Gothic"/>
                <a:ea typeface="Century Gothic"/>
                <a:cs typeface="Century Gothic"/>
                <a:sym typeface="Century Gothic"/>
              </a:rPr>
              <a:t>recognize</a:t>
            </a:r>
            <a:r>
              <a:rPr lang="it-IT" sz="1800" b="1" dirty="0">
                <a:solidFill>
                  <a:schemeClr val="lt1"/>
                </a:solidFill>
                <a:latin typeface="Century Gothic"/>
                <a:ea typeface="Century Gothic"/>
                <a:cs typeface="Century Gothic"/>
                <a:sym typeface="Century Gothic"/>
              </a:rPr>
              <a:t> and </a:t>
            </a:r>
            <a:r>
              <a:rPr lang="it-IT" sz="1800" b="1" dirty="0" err="1">
                <a:solidFill>
                  <a:schemeClr val="lt1"/>
                </a:solidFill>
                <a:latin typeface="Century Gothic"/>
                <a:ea typeface="Century Gothic"/>
                <a:cs typeface="Century Gothic"/>
                <a:sym typeface="Century Gothic"/>
              </a:rPr>
              <a:t>point</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at</a:t>
            </a:r>
            <a:r>
              <a:rPr lang="it-IT" sz="1800" b="1" dirty="0">
                <a:solidFill>
                  <a:schemeClr val="lt1"/>
                </a:solidFill>
                <a:latin typeface="Century Gothic"/>
                <a:ea typeface="Century Gothic"/>
                <a:cs typeface="Century Gothic"/>
                <a:sym typeface="Century Gothic"/>
              </a:rPr>
              <a:t> the </a:t>
            </a:r>
            <a:r>
              <a:rPr lang="it-IT" sz="1800" b="1" dirty="0" err="1">
                <a:solidFill>
                  <a:schemeClr val="lt1"/>
                </a:solidFill>
                <a:latin typeface="Century Gothic"/>
                <a:ea typeface="Century Gothic"/>
                <a:cs typeface="Century Gothic"/>
                <a:sym typeface="Century Gothic"/>
              </a:rPr>
              <a:t>geometric</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shapes</a:t>
            </a:r>
            <a:r>
              <a:rPr lang="it-IT" sz="1800" b="1" dirty="0">
                <a:solidFill>
                  <a:schemeClr val="lt1"/>
                </a:solidFill>
                <a:latin typeface="Century Gothic"/>
                <a:ea typeface="Century Gothic"/>
                <a:cs typeface="Century Gothic"/>
                <a:sym typeface="Century Gothic"/>
              </a:rPr>
              <a:t> by </a:t>
            </a:r>
            <a:r>
              <a:rPr lang="it-IT" sz="1800" b="1" dirty="0" err="1">
                <a:solidFill>
                  <a:schemeClr val="lt1"/>
                </a:solidFill>
                <a:latin typeface="Century Gothic"/>
                <a:ea typeface="Century Gothic"/>
                <a:cs typeface="Century Gothic"/>
                <a:sym typeface="Century Gothic"/>
              </a:rPr>
              <a:t>their</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characteristics</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when</a:t>
            </a:r>
            <a:r>
              <a:rPr lang="it-IT" sz="1800" b="1" dirty="0">
                <a:solidFill>
                  <a:schemeClr val="lt1"/>
                </a:solidFill>
                <a:latin typeface="Century Gothic"/>
                <a:ea typeface="Century Gothic"/>
                <a:cs typeface="Century Gothic"/>
                <a:sym typeface="Century Gothic"/>
              </a:rPr>
              <a:t> </a:t>
            </a:r>
            <a:r>
              <a:rPr lang="it-IT" sz="1800" b="1" dirty="0" err="1">
                <a:solidFill>
                  <a:schemeClr val="lt1"/>
                </a:solidFill>
                <a:latin typeface="Century Gothic"/>
                <a:ea typeface="Century Gothic"/>
                <a:cs typeface="Century Gothic"/>
                <a:sym typeface="Century Gothic"/>
              </a:rPr>
              <a:t>named</a:t>
            </a:r>
            <a:r>
              <a:rPr lang="it-IT" sz="1800" b="1" dirty="0">
                <a:solidFill>
                  <a:schemeClr val="lt1"/>
                </a:solidFill>
                <a:latin typeface="Century Gothic"/>
                <a:ea typeface="Century Gothic"/>
                <a:cs typeface="Century Gothic"/>
                <a:sym typeface="Century Gothic"/>
              </a:rPr>
              <a:t> by the </a:t>
            </a:r>
            <a:r>
              <a:rPr lang="it-IT" sz="1800" b="1" dirty="0" err="1">
                <a:solidFill>
                  <a:schemeClr val="lt1"/>
                </a:solidFill>
                <a:latin typeface="Century Gothic"/>
                <a:ea typeface="Century Gothic"/>
                <a:cs typeface="Century Gothic"/>
                <a:sym typeface="Century Gothic"/>
              </a:rPr>
              <a:t>teacher</a:t>
            </a:r>
            <a:r>
              <a:rPr lang="it-IT" sz="1800" b="1" dirty="0">
                <a:solidFill>
                  <a:schemeClr val="lt1"/>
                </a:solidFill>
                <a:latin typeface="Century Gothic"/>
                <a:ea typeface="Century Gothic"/>
                <a:cs typeface="Century Gothic"/>
                <a:sym typeface="Century Gothic"/>
              </a:rPr>
              <a:t>.</a:t>
            </a:r>
            <a:endParaRPr dirty="0"/>
          </a:p>
        </p:txBody>
      </p:sp>
    </p:spTree>
  </p:cSld>
  <p:clrMapOvr>
    <a:masterClrMapping/>
  </p:clrMapOvr>
</p:sld>
</file>

<file path=ppt/theme/theme1.xml><?xml version="1.0" encoding="utf-8"?>
<a:theme xmlns:a="http://schemas.openxmlformats.org/drawingml/2006/main" name="Sezione">
  <a:themeElements>
    <a:clrScheme name="Sezion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745</Words>
  <Application>Microsoft Office PowerPoint</Application>
  <PresentationFormat>Widescreen</PresentationFormat>
  <Paragraphs>84</Paragraphs>
  <Slides>10</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Century Gothic</vt:lpstr>
      <vt:lpstr>Calibri</vt:lpstr>
      <vt:lpstr>Noto Sans Symbols</vt:lpstr>
      <vt:lpstr>Arial</vt:lpstr>
      <vt:lpstr>Alfa Slab One</vt:lpstr>
      <vt:lpstr>Sezione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AIDA</dc:creator>
  <cp:lastModifiedBy>AIDA</cp:lastModifiedBy>
  <cp:revision>6</cp:revision>
  <dcterms:created xsi:type="dcterms:W3CDTF">2019-10-24T16:09:56Z</dcterms:created>
  <dcterms:modified xsi:type="dcterms:W3CDTF">2019-11-07T20:51:03Z</dcterms:modified>
</cp:coreProperties>
</file>