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9"/>
  </p:notesMasterIdLst>
  <p:sldIdLst>
    <p:sldId id="256" r:id="rId2"/>
    <p:sldId id="259" r:id="rId3"/>
    <p:sldId id="257" r:id="rId4"/>
    <p:sldId id="258" r:id="rId5"/>
    <p:sldId id="270" r:id="rId6"/>
    <p:sldId id="263" r:id="rId7"/>
    <p:sldId id="265" r:id="rId8"/>
    <p:sldId id="267" r:id="rId9"/>
    <p:sldId id="266" r:id="rId10"/>
    <p:sldId id="268" r:id="rId11"/>
    <p:sldId id="260" r:id="rId12"/>
    <p:sldId id="269" r:id="rId13"/>
    <p:sldId id="262" r:id="rId14"/>
    <p:sldId id="264" r:id="rId15"/>
    <p:sldId id="272" r:id="rId16"/>
    <p:sldId id="261" r:id="rId17"/>
    <p:sldId id="271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D7A24-8120-4AB6-B300-9118B52C940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28D62-52B4-4A20-B656-5DA07D86E3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03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28D62-52B4-4A20-B656-5DA07D86E33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83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76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20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318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7963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150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282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0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88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96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31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03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43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8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62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08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65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1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C518FF7-7A83-4B37-AC64-B167E3E9A9CF}" type="datetimeFigureOut">
              <a:rPr lang="it-IT" smtClean="0"/>
              <a:t>21/11/2019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AE77282-CDF6-4BF7-BEB1-407D4D1313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881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4650309"/>
            <a:ext cx="2895948" cy="18980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3" y="4845030"/>
            <a:ext cx="2429646" cy="18222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08" y="1035392"/>
            <a:ext cx="1947672" cy="1106346"/>
          </a:xfrm>
          <a:prstGeom prst="rect">
            <a:avLst/>
          </a:prstGeom>
        </p:spPr>
      </p:pic>
      <p:pic>
        <p:nvPicPr>
          <p:cNvPr id="1026" name="Picture 2" descr="Image result for letto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0" y="2507968"/>
            <a:ext cx="2895948" cy="18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1" y="2719715"/>
            <a:ext cx="5483026" cy="3888015"/>
          </a:xfrm>
          <a:prstGeom prst="rect">
            <a:avLst/>
          </a:prstGeom>
        </p:spPr>
      </p:pic>
      <p:pic>
        <p:nvPicPr>
          <p:cNvPr id="9" name="Google Shape;147;g70a32c06a0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697" y="175162"/>
            <a:ext cx="2427618" cy="86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4;g70a32c06a0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123" y="161327"/>
            <a:ext cx="2462826" cy="45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8;g70a32c06a0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36792" y="113371"/>
            <a:ext cx="1522004" cy="50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6;g70a32c06a0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1697" y="1380743"/>
            <a:ext cx="3814231" cy="9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5" y="2660377"/>
            <a:ext cx="2653242" cy="1989932"/>
          </a:xfrm>
          <a:prstGeom prst="rect">
            <a:avLst/>
          </a:prstGeom>
        </p:spPr>
      </p:pic>
      <p:pic>
        <p:nvPicPr>
          <p:cNvPr id="15" name="Google Shape;145;g70a32c06a0_0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218308" y="64911"/>
            <a:ext cx="2748488" cy="60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ttangolo 17"/>
          <p:cNvSpPr/>
          <p:nvPr/>
        </p:nvSpPr>
        <p:spPr>
          <a:xfrm>
            <a:off x="4155861" y="699849"/>
            <a:ext cx="5349413" cy="17424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4th </a:t>
            </a:r>
            <a:r>
              <a:rPr lang="it-IT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T</a:t>
            </a:r>
            <a:r>
              <a:rPr lang="it-IT" sz="32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ransnational</a:t>
            </a:r>
            <a:r>
              <a:rPr lang="it-IT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 </a:t>
            </a:r>
            <a:r>
              <a:rPr lang="it-IT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M</a:t>
            </a:r>
            <a:r>
              <a:rPr lang="it-IT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eeting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in </a:t>
            </a:r>
            <a:r>
              <a:rPr lang="it-IT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Gulbītis</a:t>
            </a:r>
            <a:r>
              <a:rPr lang="it-IT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, LATVIA</a:t>
            </a:r>
            <a:endParaRPr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11- 15 </a:t>
            </a:r>
            <a:r>
              <a:rPr lang="it-IT" sz="3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November</a:t>
            </a:r>
            <a:r>
              <a:rPr lang="it-IT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fa Slab One"/>
                <a:ea typeface="Alfa Slab One"/>
                <a:cs typeface="Alfa Slab One"/>
                <a:sym typeface="Alfa Slab One"/>
              </a:rPr>
              <a:t> 2019</a:t>
            </a:r>
            <a:endParaRPr lang="it-IT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6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4481" y="0"/>
            <a:ext cx="110101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Il sistema scolastico della Lettonia </a:t>
            </a:r>
          </a:p>
          <a:p>
            <a:pPr algn="ctr"/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</a:t>
            </a:r>
            <a:r>
              <a:rPr lang="it-IT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revede le scuole speciali per alunni in difficoltà </a:t>
            </a:r>
          </a:p>
          <a:p>
            <a:pPr algn="ctr"/>
            <a:r>
              <a:rPr lang="it-IT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di apprendimento</a:t>
            </a:r>
            <a:endParaRPr lang="it-IT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46449" y="2192694"/>
            <a:ext cx="55703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Equipe psico-pedagogiche, logopedisti, esperti ABA e personale sanitario curano gli alunni con disabilità gravi e medie o con bisogni educativi speciali. 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Le strutture prevedono spazi  comuni attrezzati, laboratori, palestre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e dormitori. 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I bambini e i ragazzi sono avviati allo svolgimento di attività lavorative consone alle proprie attitudini. 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24" y="1953708"/>
            <a:ext cx="5466160" cy="40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74360" y="257415"/>
            <a:ext cx="86435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Scuola </a:t>
            </a:r>
            <a:r>
              <a:rPr lang="it-IT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di base di </a:t>
            </a:r>
            <a:r>
              <a:rPr lang="it-IT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Gulbene</a:t>
            </a:r>
            <a:endParaRPr lang="it-IT" sz="40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it-IT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dalla classe I alla IX </a:t>
            </a:r>
            <a:endParaRPr lang="it-IT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61053" y="1884954"/>
            <a:ext cx="7268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La scuola </a:t>
            </a:r>
            <a:r>
              <a:rPr lang="it-IT" b="1" dirty="0" err="1" smtClean="0">
                <a:solidFill>
                  <a:srgbClr val="002060"/>
                </a:solidFill>
              </a:rPr>
              <a:t>e’</a:t>
            </a:r>
            <a:r>
              <a:rPr lang="it-IT" b="1" dirty="0" smtClean="0">
                <a:solidFill>
                  <a:srgbClr val="002060"/>
                </a:solidFill>
              </a:rPr>
              <a:t> un ambiente educativo accogliente e familiare con laboratori e spazi comuni attrezzati in modo semplice ed efficace. </a:t>
            </a:r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Le aule sono dotate di LIM, computer e collegamento internet fruiti quotidianamente da docenti e alunni.  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I docenti stimolano gli alunni attraverso una metodologia costruttivista orientandoli nei percorsi di ricerca e nelle attività laboratoriali 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95" y="4193278"/>
            <a:ext cx="3177037" cy="238277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4347694"/>
            <a:ext cx="4231531" cy="213262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1" y="1318469"/>
            <a:ext cx="1819603" cy="25707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18" y="4347694"/>
            <a:ext cx="3392575" cy="21326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94" y="1318469"/>
            <a:ext cx="1759176" cy="257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8" y="3259862"/>
            <a:ext cx="4242319" cy="31817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62" y="3949440"/>
            <a:ext cx="3322881" cy="24921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8" y="345232"/>
            <a:ext cx="5673011" cy="319106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53618" y="345232"/>
            <a:ext cx="4621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Le aule ospitano pochi alunni per classe e l’atmosfera è collaborativa e distesa,….ma…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t</a:t>
            </a:r>
            <a:r>
              <a:rPr lang="it-IT" b="1" dirty="0" smtClean="0">
                <a:solidFill>
                  <a:srgbClr val="002060"/>
                </a:solidFill>
              </a:rPr>
              <a:t>utti si alzano in piedi in segno di saluto prima dell’inizio della lezione. 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Gli studenti intervengono per alzata di mano, rispettando il turno di parola.</a:t>
            </a:r>
            <a:endParaRPr lang="it-I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" y="3836916"/>
            <a:ext cx="4602670" cy="28895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8" y="1102041"/>
            <a:ext cx="4365784" cy="24557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90" y="1353312"/>
            <a:ext cx="3918836" cy="22044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585">
            <a:off x="9051054" y="2991063"/>
            <a:ext cx="2834640" cy="330915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12402" y="39151"/>
            <a:ext cx="8432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Biblioteca di </a:t>
            </a:r>
            <a:r>
              <a:rPr lang="it-IT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Gulbene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181790" y="3836916"/>
            <a:ext cx="30937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Luogo di incontri con i libri e con l’altro da se’.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Bambini, ragazzi e adulti partecipano ad un «contest» annuale a livello nazionale. I vincitori sono coloro che leggono </a:t>
            </a:r>
            <a:r>
              <a:rPr lang="it-IT" b="1" dirty="0" err="1" smtClean="0">
                <a:solidFill>
                  <a:srgbClr val="002060"/>
                </a:solidFill>
              </a:rPr>
              <a:t>piu’</a:t>
            </a:r>
            <a:r>
              <a:rPr lang="it-IT" b="1" dirty="0" smtClean="0">
                <a:solidFill>
                  <a:srgbClr val="002060"/>
                </a:solidFill>
              </a:rPr>
              <a:t> libri e scrivono le migliori recensioni. </a:t>
            </a:r>
            <a:endParaRPr lang="it-I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" y="376936"/>
            <a:ext cx="4339590" cy="57861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9217" y="1011555"/>
            <a:ext cx="5751576" cy="431368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34534" y="376936"/>
            <a:ext cx="2185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Gli adulti  e i ragazzi frequentano la biblioteca anche per ritrovarsi in un luogo accogliente ed ospitale arredato secondo le esigenze delle diverse fasce di età 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005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515" y="2122179"/>
            <a:ext cx="4614161" cy="31543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87" r="269"/>
          <a:stretch/>
        </p:blipFill>
        <p:spPr>
          <a:xfrm rot="5400000">
            <a:off x="3427596" y="2154968"/>
            <a:ext cx="4569762" cy="31331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05861" y="3721551"/>
            <a:ext cx="3063974" cy="22979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0074" y="290382"/>
            <a:ext cx="3219137" cy="298756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02672" y="243281"/>
            <a:ext cx="630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 docenti visitano l’azienda di produzione del pane locale con orzo e avena coltivati in </a:t>
            </a:r>
            <a:r>
              <a:rPr lang="it-IT" b="1" dirty="0" err="1" smtClean="0">
                <a:solidFill>
                  <a:srgbClr val="002060"/>
                </a:solidFill>
              </a:rPr>
              <a:t>Gulbene</a:t>
            </a:r>
            <a:r>
              <a:rPr lang="it-IT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Viene descritta la filiera produttiva.</a:t>
            </a:r>
            <a:endParaRPr lang="it-I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8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ett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4" y="3452364"/>
            <a:ext cx="4069080" cy="304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94" y="232424"/>
            <a:ext cx="4145620" cy="2975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45" y="381846"/>
            <a:ext cx="2771836" cy="207887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5195" y="109944"/>
            <a:ext cx="6373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Lettonia.</a:t>
            </a:r>
          </a:p>
          <a:p>
            <a:r>
              <a:rPr lang="it-IT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Qualche notizia…</a:t>
            </a:r>
            <a:endParaRPr lang="it-IT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8715" y="2527963"/>
            <a:ext cx="531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La Lettonia è una Repubblica democratica con capitale Riga.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88" y="4357696"/>
            <a:ext cx="2519435" cy="188957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83" y="3768721"/>
            <a:ext cx="1626465" cy="241516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5" y="3345668"/>
            <a:ext cx="2609088" cy="19568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55" y="2799493"/>
            <a:ext cx="1957426" cy="14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6611">
            <a:off x="345805" y="1476507"/>
            <a:ext cx="2968491" cy="20408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611">
            <a:off x="3316985" y="1038746"/>
            <a:ext cx="2383014" cy="27968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8056" y="384048"/>
            <a:ext cx="448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</a:rPr>
              <a:t>Costumi tradizionali lettoni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103108" y="260013"/>
            <a:ext cx="2697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</a:rPr>
              <a:t>Alcuni piatti tipici</a:t>
            </a:r>
            <a:endParaRPr lang="it-IT" sz="3200" b="1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40208" y="429065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Lato"/>
              </a:rPr>
              <a:t>Il </a:t>
            </a:r>
            <a:r>
              <a:rPr lang="it-IT" b="1" i="1" dirty="0" err="1">
                <a:solidFill>
                  <a:srgbClr val="002060"/>
                </a:solidFill>
                <a:latin typeface="Lato"/>
              </a:rPr>
              <a:t>Rupjmaize</a:t>
            </a:r>
            <a:r>
              <a:rPr lang="it-IT" b="1" dirty="0">
                <a:solidFill>
                  <a:srgbClr val="002060"/>
                </a:solidFill>
                <a:latin typeface="Lato"/>
              </a:rPr>
              <a:t> è un pane nero tipico di Riga fatto di farina di segale. </a:t>
            </a:r>
            <a:r>
              <a:rPr lang="it-IT" b="1" dirty="0" smtClean="0">
                <a:solidFill>
                  <a:srgbClr val="002060"/>
                </a:solidFill>
                <a:latin typeface="Lato"/>
              </a:rPr>
              <a:t>pronto </a:t>
            </a:r>
            <a:r>
              <a:rPr lang="it-IT" b="1" dirty="0">
                <a:solidFill>
                  <a:srgbClr val="002060"/>
                </a:solidFill>
                <a:latin typeface="Lato"/>
              </a:rPr>
              <a:t>ad accompagnare pranzi e cene. E' un pane dal sapore agrodolce ricco di proprietà </a:t>
            </a:r>
            <a:r>
              <a:rPr lang="it-IT" b="1" dirty="0" smtClean="0">
                <a:solidFill>
                  <a:srgbClr val="002060"/>
                </a:solidFill>
                <a:latin typeface="Lato"/>
              </a:rPr>
              <a:t>nutritive. </a:t>
            </a:r>
            <a:r>
              <a:rPr lang="it-IT" b="1" dirty="0">
                <a:solidFill>
                  <a:srgbClr val="002060"/>
                </a:solidFill>
              </a:rPr>
              <a:t>P</a:t>
            </a:r>
            <a:r>
              <a:rPr lang="it-IT" b="1" dirty="0" smtClean="0">
                <a:solidFill>
                  <a:srgbClr val="002060"/>
                </a:solidFill>
              </a:rPr>
              <a:t>er i Lettoni  </a:t>
            </a:r>
            <a:r>
              <a:rPr lang="it-IT" b="1" dirty="0">
                <a:solidFill>
                  <a:srgbClr val="002060"/>
                </a:solidFill>
              </a:rPr>
              <a:t>è simbolo di tradizione familiare e del lavoro </a:t>
            </a:r>
            <a:r>
              <a:rPr lang="it-IT" b="1" dirty="0" smtClean="0">
                <a:solidFill>
                  <a:srgbClr val="002060"/>
                </a:solidFill>
              </a:rPr>
              <a:t>duro</a:t>
            </a:r>
            <a:r>
              <a:rPr lang="it-IT" b="1" dirty="0" smtClean="0">
                <a:solidFill>
                  <a:srgbClr val="002060"/>
                </a:solidFill>
                <a:latin typeface="Lato"/>
              </a:rPr>
              <a:t>.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rupjmaize riga pane ne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84" y="5459842"/>
            <a:ext cx="2070871" cy="11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236208" y="14920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Lato"/>
              </a:rPr>
              <a:t>Particolarmente diffuse sono le zuppe come quella di verdure o di pollo e i prodotti caseari, ad esempio i formaggi cremosi.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187844" y="2570183"/>
            <a:ext cx="4130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Lato"/>
              </a:rPr>
              <a:t>La </a:t>
            </a:r>
            <a:r>
              <a:rPr lang="it-IT" b="1" i="1" dirty="0" err="1">
                <a:solidFill>
                  <a:srgbClr val="002060"/>
                </a:solidFill>
                <a:latin typeface="Lato"/>
              </a:rPr>
              <a:t>borsch</a:t>
            </a:r>
            <a:r>
              <a:rPr lang="it-IT" b="1" dirty="0">
                <a:solidFill>
                  <a:srgbClr val="002060"/>
                </a:solidFill>
                <a:latin typeface="Lato"/>
              </a:rPr>
              <a:t>, a base di barbabietole, è la madre di tutte le minestre: dall'inconfondibile colore rosso, può essere fatta di soli ortaggi o integrata con carne di pollo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borshch ri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75721" y="2059346"/>
            <a:ext cx="1201783" cy="15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9284208" y="4543889"/>
            <a:ext cx="2484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Lato"/>
              </a:rPr>
              <a:t> Protagonisti </a:t>
            </a:r>
            <a:r>
              <a:rPr lang="it-IT" b="1" dirty="0">
                <a:solidFill>
                  <a:srgbClr val="002060"/>
                </a:solidFill>
                <a:latin typeface="Lato"/>
              </a:rPr>
              <a:t>di molti piatti </a:t>
            </a:r>
            <a:r>
              <a:rPr lang="it-IT" b="1" dirty="0" smtClean="0">
                <a:solidFill>
                  <a:srgbClr val="002060"/>
                </a:solidFill>
                <a:latin typeface="Lato"/>
              </a:rPr>
              <a:t>sono salmone aringhe, carne di </a:t>
            </a:r>
            <a:r>
              <a:rPr lang="it-IT" b="1" dirty="0">
                <a:solidFill>
                  <a:srgbClr val="002060"/>
                </a:solidFill>
                <a:latin typeface="Lato"/>
              </a:rPr>
              <a:t>maiale e s</a:t>
            </a:r>
            <a:r>
              <a:rPr lang="it-IT" b="1" dirty="0" smtClean="0">
                <a:solidFill>
                  <a:srgbClr val="002060"/>
                </a:solidFill>
                <a:latin typeface="Lato"/>
              </a:rPr>
              <a:t>elvaggina</a:t>
            </a:r>
            <a:r>
              <a:rPr lang="it-IT" b="1" dirty="0">
                <a:solidFill>
                  <a:srgbClr val="002060"/>
                </a:solidFill>
                <a:latin typeface="Lato"/>
              </a:rPr>
              <a:t>.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aringhe fritte ri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53" y="5230242"/>
            <a:ext cx="1298026" cy="10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lmone affumicato ri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53" y="4285462"/>
            <a:ext cx="1298026" cy="85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85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27" y="3939524"/>
            <a:ext cx="3605571" cy="21314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58" y="2637438"/>
            <a:ext cx="3287906" cy="190609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172257" y="234071"/>
            <a:ext cx="5362365" cy="29238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Erasmus  Project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 </a:t>
            </a:r>
            <a:r>
              <a:rPr lang="it-IT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Teaching</a:t>
            </a:r>
            <a:r>
              <a:rPr lang="it-IT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and Learning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</a:t>
            </a:r>
            <a:r>
              <a:rPr lang="it-IT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hrough</a:t>
            </a:r>
            <a:r>
              <a:rPr lang="it-IT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32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Photography</a:t>
            </a:r>
            <a:r>
              <a:rPr lang="it-IT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Art »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r>
              <a:rPr lang="it-IT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 Latvia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it-IT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Google Shape;146;g70a32c06a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561" y="156398"/>
            <a:ext cx="3922776" cy="81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8" y="1118328"/>
            <a:ext cx="4736592" cy="24721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58" y="4696243"/>
            <a:ext cx="2891710" cy="19787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729" y="4696243"/>
            <a:ext cx="2662106" cy="19965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943" y="2755612"/>
            <a:ext cx="2383892" cy="178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" y="3785616"/>
            <a:ext cx="4166616" cy="27523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" y="950976"/>
            <a:ext cx="4287305" cy="26883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60" y="1920241"/>
            <a:ext cx="6437376" cy="461772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46852" y="0"/>
            <a:ext cx="100399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L’accoglienza nella Scuola di</a:t>
            </a:r>
          </a:p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GULBENE  (LV)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3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595173"/>
            <a:ext cx="1973642" cy="19202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4595173"/>
            <a:ext cx="2194325" cy="19202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9" y="1200286"/>
            <a:ext cx="6750309" cy="31431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47" y="1345431"/>
            <a:ext cx="3778125" cy="503750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151069"/>
            <a:ext cx="12117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L’incontro informale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 sala docenti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" y="1436914"/>
            <a:ext cx="6755363" cy="50665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69" y="3265714"/>
            <a:ext cx="4117911" cy="308843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60801" y="0"/>
            <a:ext cx="9026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L’organizzazione dei lavori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36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" y="4998168"/>
            <a:ext cx="2582733" cy="169525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4331391" y="0"/>
            <a:ext cx="194003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presentazioni </a:t>
            </a:r>
          </a:p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dei lavori dei docenti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15" y="3425815"/>
            <a:ext cx="4177005" cy="303797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4563" y="1653210"/>
            <a:ext cx="5505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Sistemi e ordinamenti scolastici Europei a confronto.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 I docenti discutono e scambiano opinioni e informazioni sulla organizzazione dei percorsi educativi dei Paesi coinvolti nel progetto.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67330" y="1671489"/>
            <a:ext cx="47492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 docenti presentano un itinerario didattico relativo alla integrazione alunni con disabilità o con difficoltà di apprendimento. La fotocamera </a:t>
            </a:r>
            <a:r>
              <a:rPr lang="it-IT" b="1" dirty="0" err="1" smtClean="0">
                <a:solidFill>
                  <a:srgbClr val="002060"/>
                </a:solidFill>
              </a:rPr>
              <a:t>e’</a:t>
            </a:r>
            <a:r>
              <a:rPr lang="it-IT" b="1" dirty="0" smtClean="0">
                <a:solidFill>
                  <a:srgbClr val="002060"/>
                </a:solidFill>
              </a:rPr>
              <a:t> lo strumento e la fotografia </a:t>
            </a:r>
            <a:r>
              <a:rPr lang="it-IT" b="1" dirty="0" err="1" smtClean="0">
                <a:solidFill>
                  <a:srgbClr val="002060"/>
                </a:solidFill>
              </a:rPr>
              <a:t>e’</a:t>
            </a:r>
            <a:r>
              <a:rPr lang="it-IT" b="1" dirty="0" smtClean="0">
                <a:solidFill>
                  <a:srgbClr val="002060"/>
                </a:solidFill>
              </a:rPr>
              <a:t> la strategia. 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68" y="3313915"/>
            <a:ext cx="2929811" cy="149505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6" y="3263087"/>
            <a:ext cx="2582732" cy="150922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67" y="4992347"/>
            <a:ext cx="2929811" cy="17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03438" y="149490"/>
            <a:ext cx="898515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Il sistema 0-6 anni </a:t>
            </a:r>
          </a:p>
          <a:p>
            <a:pPr algn="ctr"/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 la </a:t>
            </a:r>
            <a:r>
              <a:rPr lang="it-IT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</a:t>
            </a:r>
            <a:r>
              <a:rPr lang="it-IT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cuola dell’Infanzia di</a:t>
            </a:r>
          </a:p>
          <a:p>
            <a:pPr algn="ctr"/>
            <a:r>
              <a:rPr lang="it-IT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Gulbene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28321" y="4567572"/>
            <a:ext cx="3274579" cy="201094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" y="2152249"/>
            <a:ext cx="3395472" cy="31288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201" y="1974067"/>
            <a:ext cx="3266699" cy="24500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62" y="2734813"/>
            <a:ext cx="4887356" cy="366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583">
            <a:off x="7394586" y="1230271"/>
            <a:ext cx="4538333" cy="340374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9711" y="2141113"/>
            <a:ext cx="5007578" cy="37556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8532" y="223936"/>
            <a:ext cx="799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 bambini sono accolti sin dal primo anno di età e trascorrono la giornata svolgendo numerose attività dalle 7.00 alle 19.00.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087368" y="1618488"/>
            <a:ext cx="279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 più piccoli riposano dopo il pranzo.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818120" y="5484338"/>
            <a:ext cx="3922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Un ampio «playground» ospita gli alunni per i giochi nel bosco, dinanzi alla scuola 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496">
            <a:off x="4269544" y="3862869"/>
            <a:ext cx="3457246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2139697"/>
            <a:ext cx="5602224" cy="44622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139697"/>
            <a:ext cx="5811267" cy="446227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197864" y="1088136"/>
            <a:ext cx="9025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</a:rPr>
              <a:t>Le aule della Scuola dell’Infanzia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35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687</TotalTime>
  <Words>493</Words>
  <Application>Microsoft Office PowerPoint</Application>
  <PresentationFormat>Widescreen</PresentationFormat>
  <Paragraphs>57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Alfa Slab One</vt:lpstr>
      <vt:lpstr>Arial</vt:lpstr>
      <vt:lpstr>Calibri</vt:lpstr>
      <vt:lpstr>Century Gothic</vt:lpstr>
      <vt:lpstr>Lato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AIDA</dc:creator>
  <cp:lastModifiedBy>AIDA</cp:lastModifiedBy>
  <cp:revision>53</cp:revision>
  <dcterms:created xsi:type="dcterms:W3CDTF">2019-11-19T09:23:26Z</dcterms:created>
  <dcterms:modified xsi:type="dcterms:W3CDTF">2019-11-21T20:16:13Z</dcterms:modified>
</cp:coreProperties>
</file>