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3" r:id="rId8"/>
    <p:sldId id="261" r:id="rId9"/>
    <p:sldId id="262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94660"/>
  </p:normalViewPr>
  <p:slideViewPr>
    <p:cSldViewPr snapToGrid="0">
      <p:cViewPr varScale="1">
        <p:scale>
          <a:sx n="35" d="100"/>
          <a:sy n="35" d="100"/>
        </p:scale>
        <p:origin x="78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45CB-1A63-4839-B2FE-023970D1A8DD}" type="datetimeFigureOut">
              <a:rPr lang="hr-HR" smtClean="0"/>
              <a:t>6.11.2021.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72EFADB-DDDC-4C4D-828C-4206A3117E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3208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45CB-1A63-4839-B2FE-023970D1A8DD}" type="datetimeFigureOut">
              <a:rPr lang="hr-HR" smtClean="0"/>
              <a:t>6.11.2021.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2EFADB-DDDC-4C4D-828C-4206A3117E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969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45CB-1A63-4839-B2FE-023970D1A8DD}" type="datetimeFigureOut">
              <a:rPr lang="hr-HR" smtClean="0"/>
              <a:t>6.11.2021.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2EFADB-DDDC-4C4D-828C-4206A3117EFB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8586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45CB-1A63-4839-B2FE-023970D1A8DD}" type="datetimeFigureOut">
              <a:rPr lang="hr-HR" smtClean="0"/>
              <a:t>6.11.2021.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2EFADB-DDDC-4C4D-828C-4206A3117E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9587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45CB-1A63-4839-B2FE-023970D1A8DD}" type="datetimeFigureOut">
              <a:rPr lang="hr-HR" smtClean="0"/>
              <a:t>6.11.2021.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2EFADB-DDDC-4C4D-828C-4206A3117EFB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793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45CB-1A63-4839-B2FE-023970D1A8DD}" type="datetimeFigureOut">
              <a:rPr lang="hr-HR" smtClean="0"/>
              <a:t>6.11.2021.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2EFADB-DDDC-4C4D-828C-4206A3117E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874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45CB-1A63-4839-B2FE-023970D1A8DD}" type="datetimeFigureOut">
              <a:rPr lang="hr-HR" smtClean="0"/>
              <a:t>6.11.2021.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EFADB-DDDC-4C4D-828C-4206A3117E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3432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45CB-1A63-4839-B2FE-023970D1A8DD}" type="datetimeFigureOut">
              <a:rPr lang="hr-HR" smtClean="0"/>
              <a:t>6.11.2021.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EFADB-DDDC-4C4D-828C-4206A3117E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5446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45CB-1A63-4839-B2FE-023970D1A8DD}" type="datetimeFigureOut">
              <a:rPr lang="hr-HR" smtClean="0"/>
              <a:t>6.11.2021.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EFADB-DDDC-4C4D-828C-4206A3117E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3098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45CB-1A63-4839-B2FE-023970D1A8DD}" type="datetimeFigureOut">
              <a:rPr lang="hr-HR" smtClean="0"/>
              <a:t>6.11.2021.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2EFADB-DDDC-4C4D-828C-4206A3117E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0956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45CB-1A63-4839-B2FE-023970D1A8DD}" type="datetimeFigureOut">
              <a:rPr lang="hr-HR" smtClean="0"/>
              <a:t>6.11.2021.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72EFADB-DDDC-4C4D-828C-4206A3117E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224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45CB-1A63-4839-B2FE-023970D1A8DD}" type="datetimeFigureOut">
              <a:rPr lang="hr-HR" smtClean="0"/>
              <a:t>6.11.2021.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72EFADB-DDDC-4C4D-828C-4206A3117E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425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45CB-1A63-4839-B2FE-023970D1A8DD}" type="datetimeFigureOut">
              <a:rPr lang="hr-HR" smtClean="0"/>
              <a:t>6.11.2021.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EFADB-DDDC-4C4D-828C-4206A3117E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66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45CB-1A63-4839-B2FE-023970D1A8DD}" type="datetimeFigureOut">
              <a:rPr lang="hr-HR" smtClean="0"/>
              <a:t>6.11.2021.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EFADB-DDDC-4C4D-828C-4206A3117E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249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45CB-1A63-4839-B2FE-023970D1A8DD}" type="datetimeFigureOut">
              <a:rPr lang="hr-HR" smtClean="0"/>
              <a:t>6.11.2021.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EFADB-DDDC-4C4D-828C-4206A3117E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833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45CB-1A63-4839-B2FE-023970D1A8DD}" type="datetimeFigureOut">
              <a:rPr lang="hr-HR" smtClean="0"/>
              <a:t>6.11.2021.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2EFADB-DDDC-4C4D-828C-4206A3117E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539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045CB-1A63-4839-B2FE-023970D1A8DD}" type="datetimeFigureOut">
              <a:rPr lang="hr-HR" smtClean="0"/>
              <a:t>6.11.2021.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72EFADB-DDDC-4C4D-828C-4206A3117E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1309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i2.wp.com/podravske-sirine.com.hr/wp-content/uploads/2016/08/1-95.jpg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s://hr.wikipedia.org/wiki/Datoteka:Ivan_Generali%C4%87_%C5%BDeteoci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Datoteka:Ivan_Generali%C4%87_Pomr%C4%8Dina_sunca.jpg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s://hr.wikipedia.org/wiki/Datoteka:Ivan_Generali%C4%87_Poplava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89213" y="3763926"/>
            <a:ext cx="8915400" cy="289205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U svijetu likovnih umjetnika 4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Ivan Generalić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</a:t>
            </a:r>
            <a:endParaRPr lang="hr-HR" dirty="0"/>
          </a:p>
        </p:txBody>
      </p:sp>
      <p:pic>
        <p:nvPicPr>
          <p:cNvPr id="1026" name="Picture 2" descr="Razmjena znanja i iskustva te profesionalno umrežavanje: eTwin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87" y="0"/>
            <a:ext cx="4921066" cy="252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91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Portret Ivana </a:t>
            </a:r>
            <a:r>
              <a:rPr lang="hr-HR" dirty="0" err="1" smtClean="0"/>
              <a:t>Genearlića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Rezervirano mjesto slike 4" descr="Ivan Generalić – začetnik suvremene naivne umjetnosti | Profil Klett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69" b="13869"/>
          <a:stretch>
            <a:fillRect/>
          </a:stretch>
        </p:blipFill>
        <p:spPr bwMode="auto">
          <a:xfrm>
            <a:off x="2647876" y="662261"/>
            <a:ext cx="8915400" cy="3854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090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Autoportret, 1975.godine ulje na staklu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2422525"/>
            <a:ext cx="8911687" cy="4435475"/>
          </a:xfrm>
        </p:spPr>
      </p:pic>
    </p:spTree>
    <p:extLst>
      <p:ext uri="{BB962C8B-B14F-4D97-AF65-F5344CB8AC3E}">
        <p14:creationId xmlns:p14="http://schemas.microsoft.com/office/powerpoint/2010/main" val="1080410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Slikar Ivan Generalić rođen je 1914.godine u </a:t>
            </a:r>
            <a:r>
              <a:rPr lang="hr-HR" dirty="0" err="1" smtClean="0"/>
              <a:t>Hlebinama</a:t>
            </a:r>
            <a:r>
              <a:rPr lang="hr-HR" dirty="0" smtClean="0"/>
              <a:t>, umro  1992. godine.</a:t>
            </a:r>
            <a:endParaRPr lang="hr-HR" dirty="0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4419276" y="-424736"/>
            <a:ext cx="18919278" cy="702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800" b="1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Slikar Ivan Generalić (1914. – 1992.)</a:t>
            </a:r>
            <a:endParaRPr kumimoji="0" lang="hr-HR" altLang="sr-Latn-R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4419276" y="155226"/>
            <a:ext cx="18919278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4419276" y="171101"/>
            <a:ext cx="189192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078" name="Slika 1" descr="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744" y="628301"/>
            <a:ext cx="4550735" cy="396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4419276" y="3139553"/>
            <a:ext cx="18919278" cy="6924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3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Generalić rođen je 21. prosinca 1914. godine u Hlebinama. Poznatoga hlebinskog slikara možemo smatrati začetnikom suvremene hrvatske naivne umjetnosti.</a:t>
            </a:r>
            <a:endParaRPr kumimoji="0" lang="hr-HR" altLang="sr-Latn-R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3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Generalić se, kao i većina Podravac na selu, bavio poljoprivredom, a usput i slikanjem. U slikarske vode uveo ga je akademski slikar Krsto Hegedušić, pod čijim je mentorstvom počeo intenzivnije slikati. </a:t>
            </a:r>
            <a:endParaRPr kumimoji="0" lang="hr-HR" altLang="sr-Latn-RS" sz="1300" b="0" i="0" u="none" strike="noStrike" cap="none" normalizeH="0" baseline="0" smtClean="0">
              <a:ln>
                <a:noFill/>
              </a:ln>
              <a:solidFill>
                <a:srgbClr val="555555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3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Generalić je nakon Drugoga svjetskog rata okupio u Hlebinama nekoliko nadarenih seoskih mladića i time je započela druga generacija seljaka slikara Hlebinske škole</a:t>
            </a:r>
            <a:r>
              <a:rPr kumimoji="0" lang="hr-HR" altLang="sr-Latn-R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hr-HR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44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IVAN GENERALIĆ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hr-HR" sz="2000" dirty="0" smtClean="0"/>
              <a:t> </a:t>
            </a:r>
            <a:r>
              <a:rPr lang="hr-HR" sz="2000" dirty="0"/>
              <a:t>Poznatoga </a:t>
            </a:r>
            <a:r>
              <a:rPr lang="hr-HR" sz="2000" dirty="0" err="1"/>
              <a:t>hlebinskog</a:t>
            </a:r>
            <a:r>
              <a:rPr lang="hr-HR" sz="2000" dirty="0"/>
              <a:t> slikara možemo smatrati začetnikom suvremene hrvatske naivne </a:t>
            </a:r>
            <a:r>
              <a:rPr lang="hr-HR" sz="2000" dirty="0" smtClean="0"/>
              <a:t>umjetnosti. Generalić </a:t>
            </a:r>
            <a:r>
              <a:rPr lang="hr-HR" sz="2000" dirty="0"/>
              <a:t>se, kao i većina </a:t>
            </a:r>
            <a:r>
              <a:rPr lang="hr-HR" sz="2000" dirty="0" smtClean="0"/>
              <a:t>Podravaca </a:t>
            </a:r>
            <a:r>
              <a:rPr lang="hr-HR" sz="2000" dirty="0"/>
              <a:t>na selu, bavio poljoprivredom, a usput i slikanjem. U slikarske vode uveo ga je akademski slikar Krsto </a:t>
            </a:r>
            <a:r>
              <a:rPr lang="hr-HR" sz="2000" dirty="0" err="1"/>
              <a:t>Hegedušić</a:t>
            </a:r>
            <a:r>
              <a:rPr lang="hr-HR" sz="2000" dirty="0"/>
              <a:t>, pod čijim je mentorstvom počeo intenzivnije slikati. 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7346508" y="2133600"/>
            <a:ext cx="4313864" cy="3777622"/>
          </a:xfrm>
        </p:spPr>
        <p:txBody>
          <a:bodyPr>
            <a:noAutofit/>
          </a:bodyPr>
          <a:lstStyle/>
          <a:p>
            <a:r>
              <a:rPr lang="hr-HR" dirty="0" smtClean="0"/>
              <a:t> </a:t>
            </a:r>
            <a:r>
              <a:rPr lang="hr-HR" sz="2000" dirty="0" smtClean="0"/>
              <a:t>Nakon </a:t>
            </a:r>
            <a:r>
              <a:rPr lang="hr-HR" sz="2000" dirty="0"/>
              <a:t>Drugoga svjetskog rata okupio u </a:t>
            </a:r>
            <a:r>
              <a:rPr lang="hr-HR" sz="2000" dirty="0" err="1"/>
              <a:t>Hlebinama</a:t>
            </a:r>
            <a:r>
              <a:rPr lang="hr-HR" sz="2000" dirty="0"/>
              <a:t> nekoliko nadarenih seoskih mladića i time je započela druga generacija seljaka slikara </a:t>
            </a:r>
            <a:r>
              <a:rPr lang="hr-HR" sz="2000" dirty="0" err="1"/>
              <a:t>Hlebinske</a:t>
            </a:r>
            <a:r>
              <a:rPr lang="hr-HR" sz="2000" dirty="0"/>
              <a:t> škole</a:t>
            </a:r>
            <a:r>
              <a:rPr lang="hr-HR" sz="2000" dirty="0" smtClean="0"/>
              <a:t>.</a:t>
            </a:r>
          </a:p>
          <a:p>
            <a:r>
              <a:rPr lang="hr-HR" sz="2000" dirty="0"/>
              <a:t>Prekretnica u njegovu stvaralaštvu bila je samostalna izložba u </a:t>
            </a:r>
            <a:r>
              <a:rPr lang="hr-HR" sz="2000" dirty="0" smtClean="0"/>
              <a:t>Parizu. </a:t>
            </a:r>
            <a:r>
              <a:rPr lang="hr-HR" sz="2000" dirty="0"/>
              <a:t>Godine 1980. poklonio je dvadesetak slika galeriji u </a:t>
            </a:r>
            <a:r>
              <a:rPr lang="hr-HR" sz="2000" dirty="0" err="1"/>
              <a:t>Hlebinama</a:t>
            </a:r>
            <a:r>
              <a:rPr lang="hr-HR" sz="2000" dirty="0"/>
              <a:t>, čime je utemeljena muzejska zbirka koja nosi njegovo ime. Osim ulja na staklu značajno mjesto </a:t>
            </a:r>
            <a:r>
              <a:rPr lang="hr-HR" sz="2000" dirty="0" smtClean="0"/>
              <a:t>zauzimaju i  njegovi crteži</a:t>
            </a:r>
            <a:r>
              <a:rPr lang="hr-HR" sz="2000" dirty="0"/>
              <a:t>. </a:t>
            </a:r>
            <a:endParaRPr lang="hr-HR" sz="2000" dirty="0" smtClean="0"/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67670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Poznata dijela Ivana Generalića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sz="2400" dirty="0" smtClean="0"/>
              <a:t>Žeteoci                        Poplava                 Pomrčina </a:t>
            </a:r>
            <a:r>
              <a:rPr lang="hr-HR" sz="2400" dirty="0"/>
              <a:t>s</a:t>
            </a:r>
            <a:r>
              <a:rPr lang="hr-HR" sz="2400" dirty="0" smtClean="0"/>
              <a:t>unca</a:t>
            </a:r>
            <a:endParaRPr lang="hr-HR" sz="2400" dirty="0"/>
          </a:p>
        </p:txBody>
      </p:sp>
      <p:pic>
        <p:nvPicPr>
          <p:cNvPr id="9" name="Slika 8" descr="https://upload.wikimedia.org/wikipedia/hr/thumb/c/c3/Ivan_Generali%C4%87_%C5%BDeteoci.jpg/120px-Ivan_Generali%C4%87_%C5%BDeteoci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048" y="3839967"/>
            <a:ext cx="3120737" cy="2299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Slika 9" descr="https://upload.wikimedia.org/wikipedia/hr/thumb/8/8a/Ivan_Generali%C4%87_Poplava.jpg/120px-Ivan_Generali%C4%87_Poplava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911" y="3839966"/>
            <a:ext cx="2464233" cy="26162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lika 10" descr="https://upload.wikimedia.org/wikipedia/hr/thumb/8/81/Ivan_Generali%C4%87_Pomr%C4%8Dina_sunca.jpg/120px-Ivan_Generali%C4%87_Pomr%C4%8Dina_sunca.jpg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3164" y="3849152"/>
            <a:ext cx="2935574" cy="26739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136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Zima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145" y="2272146"/>
            <a:ext cx="8977746" cy="4585854"/>
          </a:xfrm>
        </p:spPr>
      </p:pic>
    </p:spTree>
    <p:extLst>
      <p:ext uri="{BB962C8B-B14F-4D97-AF65-F5344CB8AC3E}">
        <p14:creationId xmlns:p14="http://schemas.microsoft.com/office/powerpoint/2010/main" val="374806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Slikamo po uzoru na Generalića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Otkriće zime 1976.godine</a:t>
            </a:r>
            <a:endParaRPr lang="hr-HR" sz="24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709" y="2736221"/>
            <a:ext cx="10169236" cy="412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79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LIKOVNI PROBLEM: kompozicija, harmonija (Harmonija znači sklad odnosno usklađenost dijelova u nekoj kompoziciji. Nastaje kombiniranjem elemenata koji su međusobno slični po jednom ili više svojstava.)</a:t>
            </a:r>
          </a:p>
          <a:p>
            <a:r>
              <a:rPr lang="hr-HR" sz="2800" dirty="0" smtClean="0"/>
              <a:t>LIKOVNI MOTIV: selo zimi</a:t>
            </a:r>
          </a:p>
          <a:p>
            <a:r>
              <a:rPr lang="hr-HR" sz="2800" dirty="0" smtClean="0"/>
              <a:t>LIKOVNA TEHNIKA: tuš i akvarel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0055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</TotalTime>
  <Words>295</Words>
  <Application>Microsoft Office PowerPoint</Application>
  <PresentationFormat>Široki zaslon</PresentationFormat>
  <Paragraphs>25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Pramen</vt:lpstr>
      <vt:lpstr> U svijetu likovnih umjetnika 4  Ivan Generalić </vt:lpstr>
      <vt:lpstr>Portret Ivana Genearlića</vt:lpstr>
      <vt:lpstr>Autoportret, 1975.godine ulje na staklu</vt:lpstr>
      <vt:lpstr>Slikar Ivan Generalić rođen je 1914.godine u Hlebinama, umro  1992. godine.</vt:lpstr>
      <vt:lpstr>IVAN GENERALIĆ</vt:lpstr>
      <vt:lpstr>Poznata dijela Ivana Generalića</vt:lpstr>
      <vt:lpstr>Zima</vt:lpstr>
      <vt:lpstr>Slikamo po uzoru na Generalića</vt:lpstr>
      <vt:lpstr>Zadatak: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 svijetu likovnih umjetnika 4  Ivan Generalić</dc:title>
  <dc:creator>Siniša Madunić</dc:creator>
  <cp:lastModifiedBy>Siniša Madunić</cp:lastModifiedBy>
  <cp:revision>7</cp:revision>
  <dcterms:created xsi:type="dcterms:W3CDTF">2021-11-05T20:32:45Z</dcterms:created>
  <dcterms:modified xsi:type="dcterms:W3CDTF">2021-11-06T15:56:02Z</dcterms:modified>
</cp:coreProperties>
</file>