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 svijetu likovnih umjetnika 4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 err="1" smtClean="0"/>
              <a:t>Vasilij</a:t>
            </a:r>
            <a:r>
              <a:rPr lang="hr-HR" dirty="0" smtClean="0"/>
              <a:t> </a:t>
            </a:r>
            <a:r>
              <a:rPr lang="hr-HR" dirty="0" err="1" smtClean="0"/>
              <a:t>vasiljevič</a:t>
            </a:r>
            <a:r>
              <a:rPr lang="hr-HR" dirty="0" smtClean="0"/>
              <a:t> </a:t>
            </a:r>
            <a:r>
              <a:rPr lang="hr-HR" dirty="0" err="1" smtClean="0"/>
              <a:t>kandinski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920" y="4981303"/>
            <a:ext cx="2082080" cy="112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1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Životopis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19308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+mj-lt"/>
              </a:rPr>
              <a:t>r</a:t>
            </a:r>
            <a:r>
              <a:rPr lang="hr-HR" sz="2400" dirty="0" smtClean="0">
                <a:latin typeface="+mj-lt"/>
              </a:rPr>
              <a:t>uski slikar; jedan od najvažnijih slikara 20. stoljeća</a:t>
            </a:r>
          </a:p>
          <a:p>
            <a:r>
              <a:rPr lang="hr-HR" sz="2400" dirty="0" smtClean="0">
                <a:latin typeface="+mj-lt"/>
              </a:rPr>
              <a:t>Rodio se u imućnoj obitelji trgovaca čajem</a:t>
            </a:r>
          </a:p>
          <a:p>
            <a:r>
              <a:rPr lang="hr-HR" sz="2400" dirty="0">
                <a:latin typeface="+mj-lt"/>
              </a:rPr>
              <a:t>Kao dijete učio je svirati klavir i violončelo</a:t>
            </a:r>
          </a:p>
          <a:p>
            <a:r>
              <a:rPr lang="hr-HR" sz="2400" dirty="0" smtClean="0">
                <a:latin typeface="+mj-lt"/>
              </a:rPr>
              <a:t>Za vrijeme školovanja pohađao je i školu slikanja</a:t>
            </a:r>
          </a:p>
          <a:p>
            <a:r>
              <a:rPr lang="hr-HR" sz="2400" dirty="0" smtClean="0">
                <a:latin typeface="+mj-lt"/>
              </a:rPr>
              <a:t>Osim </a:t>
            </a:r>
            <a:r>
              <a:rPr lang="hr-HR" sz="2400" dirty="0">
                <a:latin typeface="+mj-lt"/>
              </a:rPr>
              <a:t>slikanja znao je svirati klavir i </a:t>
            </a:r>
            <a:r>
              <a:rPr lang="hr-HR" sz="2400" dirty="0" smtClean="0">
                <a:latin typeface="+mj-lt"/>
              </a:rPr>
              <a:t>violončelo</a:t>
            </a:r>
          </a:p>
          <a:p>
            <a:r>
              <a:rPr lang="hr-HR" sz="2400" dirty="0" smtClean="0">
                <a:latin typeface="+mj-lt"/>
              </a:rPr>
              <a:t>Studirao je pravo, ekonomiju i etnologiju</a:t>
            </a:r>
          </a:p>
          <a:p>
            <a:r>
              <a:rPr lang="hr-HR" sz="2400" dirty="0" smtClean="0">
                <a:latin typeface="+mj-lt"/>
              </a:rPr>
              <a:t>Redovito je posjećivao izložbe</a:t>
            </a:r>
          </a:p>
          <a:p>
            <a:pPr marL="0" lvl="0" indent="0">
              <a:spcBef>
                <a:spcPts val="0"/>
              </a:spcBef>
              <a:buNone/>
            </a:pPr>
            <a:endParaRPr lang="hr-HR" dirty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954" y="1933847"/>
            <a:ext cx="25019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0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Teorija boja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posjedovao </a:t>
            </a:r>
            <a:r>
              <a:rPr lang="hr-HR" sz="2400" dirty="0" smtClean="0"/>
              <a:t>je vrlo </a:t>
            </a:r>
            <a:r>
              <a:rPr lang="hr-HR" sz="2400" dirty="0"/>
              <a:t>visoku slikarsku inteligenciju i imao istančan osjećaj za boje i </a:t>
            </a:r>
            <a:r>
              <a:rPr lang="hr-HR" sz="2400" dirty="0" smtClean="0"/>
              <a:t>forme</a:t>
            </a:r>
          </a:p>
          <a:p>
            <a:r>
              <a:rPr lang="hr-HR" sz="2400" dirty="0" smtClean="0"/>
              <a:t>bojama je dao </a:t>
            </a:r>
            <a:r>
              <a:rPr lang="hr-HR" sz="2400" dirty="0"/>
              <a:t>dublji unutrašnji značaj i asocijacije te ih je stavljao pored suprotnih </a:t>
            </a:r>
            <a:r>
              <a:rPr lang="hr-HR" sz="2400" dirty="0" smtClean="0"/>
              <a:t>boja: plavo </a:t>
            </a:r>
            <a:r>
              <a:rPr lang="hr-HR" sz="2400" dirty="0"/>
              <a:t>– </a:t>
            </a:r>
            <a:r>
              <a:rPr lang="hr-HR" sz="2400" dirty="0" smtClean="0"/>
              <a:t>žuto;</a:t>
            </a:r>
            <a:r>
              <a:rPr lang="hr-HR" sz="2400" dirty="0"/>
              <a:t> </a:t>
            </a:r>
            <a:r>
              <a:rPr lang="hr-HR" sz="2400" dirty="0" smtClean="0"/>
              <a:t>crno </a:t>
            </a:r>
            <a:r>
              <a:rPr lang="hr-HR" sz="2400" dirty="0"/>
              <a:t>(tamno) – </a:t>
            </a:r>
            <a:r>
              <a:rPr lang="hr-HR" sz="2400" dirty="0" smtClean="0"/>
              <a:t>bijelo </a:t>
            </a:r>
            <a:r>
              <a:rPr lang="hr-HR" sz="2400" dirty="0"/>
              <a:t>(</a:t>
            </a:r>
            <a:r>
              <a:rPr lang="hr-HR" sz="2400" dirty="0" smtClean="0"/>
              <a:t>svjetlo); crveno </a:t>
            </a:r>
            <a:r>
              <a:rPr lang="hr-HR" sz="2400" dirty="0"/>
              <a:t>– </a:t>
            </a:r>
            <a:r>
              <a:rPr lang="hr-HR" sz="2400" dirty="0" smtClean="0"/>
              <a:t>zeleno; narančasto </a:t>
            </a:r>
            <a:r>
              <a:rPr lang="hr-HR" sz="2400" dirty="0"/>
              <a:t>– </a:t>
            </a:r>
            <a:r>
              <a:rPr lang="hr-HR" sz="2400" dirty="0" smtClean="0"/>
              <a:t>ljubičasto</a:t>
            </a:r>
          </a:p>
          <a:p>
            <a:r>
              <a:rPr lang="hr-HR" sz="2400" dirty="0"/>
              <a:t>tražio </a:t>
            </a:r>
            <a:r>
              <a:rPr lang="hr-HR" sz="2400" dirty="0" smtClean="0"/>
              <a:t>je pripadnost </a:t>
            </a:r>
            <a:r>
              <a:rPr lang="hr-HR" sz="2400" dirty="0"/>
              <a:t>boja određenim formama</a:t>
            </a:r>
            <a:r>
              <a:rPr lang="hr-HR" sz="2400" dirty="0" smtClean="0"/>
              <a:t>: </a:t>
            </a:r>
            <a:r>
              <a:rPr lang="hr-HR" sz="2400" dirty="0"/>
              <a:t>p</a:t>
            </a:r>
            <a:r>
              <a:rPr lang="hr-HR" sz="2400" dirty="0" smtClean="0"/>
              <a:t>lavo </a:t>
            </a:r>
            <a:r>
              <a:rPr lang="hr-HR" sz="2400" dirty="0"/>
              <a:t>– </a:t>
            </a:r>
            <a:r>
              <a:rPr lang="hr-HR" sz="2400" dirty="0" smtClean="0"/>
              <a:t>krug;</a:t>
            </a:r>
            <a:r>
              <a:rPr lang="hr-HR" sz="2400" dirty="0"/>
              <a:t> </a:t>
            </a:r>
            <a:r>
              <a:rPr lang="hr-HR" sz="2400" dirty="0" smtClean="0"/>
              <a:t>crveno </a:t>
            </a:r>
            <a:r>
              <a:rPr lang="hr-HR" sz="2400" dirty="0"/>
              <a:t>– </a:t>
            </a:r>
            <a:r>
              <a:rPr lang="hr-HR" sz="2400" dirty="0" smtClean="0"/>
              <a:t>kvadrat; </a:t>
            </a:r>
            <a:r>
              <a:rPr lang="hr-HR" sz="2400" dirty="0"/>
              <a:t>ž</a:t>
            </a:r>
            <a:r>
              <a:rPr lang="hr-HR" sz="2400" dirty="0" smtClean="0"/>
              <a:t>uto </a:t>
            </a:r>
            <a:r>
              <a:rPr lang="hr-HR" sz="2400" dirty="0"/>
              <a:t>– trokut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923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stvaralaštvo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1972582"/>
            <a:ext cx="4679255" cy="3449638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846" y="1972582"/>
            <a:ext cx="4506009" cy="347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0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Kontrast </a:t>
            </a:r>
            <a:r>
              <a:rPr lang="hr-HR" dirty="0" err="1" smtClean="0"/>
              <a:t>kromatsko</a:t>
            </a:r>
            <a:r>
              <a:rPr lang="hr-HR" dirty="0" smtClean="0"/>
              <a:t> - akromatsko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28017"/>
          </a:xfrm>
        </p:spPr>
        <p:txBody>
          <a:bodyPr/>
          <a:lstStyle/>
          <a:p>
            <a:r>
              <a:rPr lang="hr-HR" sz="2400" dirty="0" smtClean="0"/>
              <a:t>Šarene boje (</a:t>
            </a:r>
            <a:r>
              <a:rPr lang="hr-HR" sz="2400" dirty="0" err="1" smtClean="0"/>
              <a:t>kromatske</a:t>
            </a:r>
            <a:r>
              <a:rPr lang="hr-HR" sz="2400" dirty="0" smtClean="0"/>
              <a:t>) su boje koje su u dugi, a </a:t>
            </a:r>
            <a:r>
              <a:rPr lang="hr-HR" sz="2400" dirty="0" err="1" smtClean="0"/>
              <a:t>nešarene</a:t>
            </a:r>
            <a:r>
              <a:rPr lang="hr-HR" sz="2400" dirty="0" smtClean="0"/>
              <a:t> (akromatske) su crna, bijela i siva.</a:t>
            </a:r>
          </a:p>
          <a:p>
            <a:r>
              <a:rPr lang="hr-HR" sz="2400" dirty="0" smtClean="0"/>
              <a:t>Šarene zovemo i bojama, a </a:t>
            </a:r>
            <a:r>
              <a:rPr lang="hr-HR" sz="2400" dirty="0" err="1" smtClean="0"/>
              <a:t>nešarene</a:t>
            </a:r>
            <a:r>
              <a:rPr lang="hr-HR" sz="2400" dirty="0" smtClean="0"/>
              <a:t> </a:t>
            </a:r>
            <a:r>
              <a:rPr lang="hr-HR" sz="2400" dirty="0" err="1" smtClean="0"/>
              <a:t>nebojama</a:t>
            </a:r>
            <a:endParaRPr lang="hr-HR" sz="2400" dirty="0" smtClean="0"/>
          </a:p>
          <a:p>
            <a:r>
              <a:rPr lang="hr-HR" sz="2400" dirty="0" smtClean="0"/>
              <a:t>Šarene i </a:t>
            </a:r>
            <a:r>
              <a:rPr lang="hr-HR" sz="2400" dirty="0" err="1" smtClean="0"/>
              <a:t>nešarene</a:t>
            </a:r>
            <a:r>
              <a:rPr lang="hr-HR" sz="2400" dirty="0" smtClean="0"/>
              <a:t> boje su kontrastne (suprotne), kontrast se javlja kad su na istoj slici</a:t>
            </a:r>
            <a:endParaRPr lang="hr-HR" sz="2400" dirty="0"/>
          </a:p>
          <a:p>
            <a:pPr marL="0" indent="0">
              <a:buNone/>
            </a:pPr>
            <a:endParaRPr lang="hr-HR" sz="2400" dirty="0">
              <a:solidFill>
                <a:srgbClr val="0070C0"/>
              </a:solidFill>
            </a:endParaRPr>
          </a:p>
          <a:p>
            <a:endParaRPr lang="hr-HR" dirty="0"/>
          </a:p>
        </p:txBody>
      </p:sp>
      <p:pic>
        <p:nvPicPr>
          <p:cNvPr id="4" name="Rezervirano mjesto sadržaja 6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954" y="4484914"/>
            <a:ext cx="2596220" cy="1461078"/>
          </a:xfrm>
          <a:prstGeom prst="rect">
            <a:avLst/>
          </a:prstGeom>
        </p:spPr>
      </p:pic>
      <p:pic>
        <p:nvPicPr>
          <p:cNvPr id="5" name="Rezervirano mjesto sadržaja 7"/>
          <p:cNvPicPr>
            <a:picLocks noGrp="1"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060" y="4484914"/>
            <a:ext cx="2847791" cy="14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7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Likovni 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351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Slikamo po uzoru na Kandinskog.</a:t>
            </a:r>
          </a:p>
          <a:p>
            <a:r>
              <a:rPr lang="hr-HR" sz="2400" dirty="0" smtClean="0"/>
              <a:t>Vaš zadatak je od kolaž papira načiniti stablo; deblo i grane neka budu u akromatskim (</a:t>
            </a:r>
            <a:r>
              <a:rPr lang="hr-HR" sz="2400" dirty="0" err="1" smtClean="0"/>
              <a:t>nešarenim</a:t>
            </a:r>
            <a:r>
              <a:rPr lang="hr-HR" sz="2400" dirty="0" smtClean="0"/>
              <a:t>) bojama, a krošnja u </a:t>
            </a:r>
            <a:r>
              <a:rPr lang="hr-HR" sz="2400" dirty="0" err="1" smtClean="0"/>
              <a:t>kromatskim</a:t>
            </a:r>
            <a:r>
              <a:rPr lang="hr-HR" sz="2400" dirty="0" smtClean="0"/>
              <a:t> (šarenim) bojama.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</a:t>
            </a:r>
            <a:r>
              <a:rPr lang="hr-HR" sz="2400" b="1" dirty="0" smtClean="0"/>
              <a:t>Likovni problem: kontrast </a:t>
            </a:r>
            <a:r>
              <a:rPr lang="hr-HR" sz="2400" b="1" dirty="0" err="1" smtClean="0"/>
              <a:t>kromatsko</a:t>
            </a:r>
            <a:r>
              <a:rPr lang="hr-HR" sz="2400" b="1" dirty="0" smtClean="0"/>
              <a:t> – akromatsko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Motiv: stablo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Likovna tehnika: kolaž papir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743208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53</TotalTime>
  <Words>241</Words>
  <Application>Microsoft Office PowerPoint</Application>
  <PresentationFormat>Široki zaslon</PresentationFormat>
  <Paragraphs>25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U svijetu likovnih umjetnika 4</vt:lpstr>
      <vt:lpstr>Životopis</vt:lpstr>
      <vt:lpstr>Teorija boja</vt:lpstr>
      <vt:lpstr>stvaralaštvo</vt:lpstr>
      <vt:lpstr>Kontrast kromatsko - akromatsko</vt:lpstr>
      <vt:lpstr>Likovni zadatak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svijetu likovnih umjetnika 4</dc:title>
  <dc:creator>Korisnik</dc:creator>
  <cp:lastModifiedBy>Korisnik</cp:lastModifiedBy>
  <cp:revision>6</cp:revision>
  <dcterms:created xsi:type="dcterms:W3CDTF">2021-09-15T17:30:31Z</dcterms:created>
  <dcterms:modified xsi:type="dcterms:W3CDTF">2021-09-15T18:24:08Z</dcterms:modified>
</cp:coreProperties>
</file>