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1C2106-C747-4776-AA02-4E6F1F4A103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10407A-E694-48E1-9F78-A1EC37D9E718}">
      <dgm:prSet/>
      <dgm:spPr/>
      <dgm:t>
        <a:bodyPr/>
        <a:lstStyle/>
        <a:p>
          <a:r>
            <a:rPr lang="hr-HR" dirty="0"/>
            <a:t>Ivan Lacković </a:t>
          </a:r>
          <a:r>
            <a:rPr lang="hr-HR" dirty="0" err="1"/>
            <a:t>Croata</a:t>
          </a:r>
          <a:r>
            <a:rPr lang="hr-HR" dirty="0"/>
            <a:t> rodio se u podravskom mjestu </a:t>
          </a:r>
          <a:r>
            <a:rPr lang="hr-HR" dirty="0" err="1"/>
            <a:t>Batinske</a:t>
          </a:r>
          <a:r>
            <a:rPr lang="hr-HR" dirty="0"/>
            <a:t> nedaleko od Kalinovca u težačkoj obitelji. </a:t>
          </a:r>
          <a:endParaRPr lang="en-US" dirty="0"/>
        </a:p>
      </dgm:t>
    </dgm:pt>
    <dgm:pt modelId="{92E4D78B-D456-4D27-8D03-BEC8F9CE573B}" type="parTrans" cxnId="{8BE7D667-D7C5-4E81-BF8D-AC395F34337F}">
      <dgm:prSet/>
      <dgm:spPr/>
      <dgm:t>
        <a:bodyPr/>
        <a:lstStyle/>
        <a:p>
          <a:endParaRPr lang="en-US"/>
        </a:p>
      </dgm:t>
    </dgm:pt>
    <dgm:pt modelId="{65ADE7C8-2625-46DC-BA86-909FB83B8EA7}" type="sibTrans" cxnId="{8BE7D667-D7C5-4E81-BF8D-AC395F34337F}">
      <dgm:prSet/>
      <dgm:spPr/>
      <dgm:t>
        <a:bodyPr/>
        <a:lstStyle/>
        <a:p>
          <a:endParaRPr lang="en-US"/>
        </a:p>
      </dgm:t>
    </dgm:pt>
    <dgm:pt modelId="{848429E2-0300-4854-870F-12A6B7C3E8C5}">
      <dgm:prSet/>
      <dgm:spPr/>
      <dgm:t>
        <a:bodyPr/>
        <a:lstStyle/>
        <a:p>
          <a:r>
            <a:rPr lang="hr-HR" dirty="0"/>
            <a:t>Po završetku pučke škole radi na poljoprivredi, a potom se zapošljava kao šumarski radnik.</a:t>
          </a:r>
          <a:endParaRPr lang="en-US" dirty="0"/>
        </a:p>
      </dgm:t>
    </dgm:pt>
    <dgm:pt modelId="{5FA77B6D-4170-4531-A126-70FEE1A56DAD}" type="parTrans" cxnId="{C66212D7-CFBC-49D6-82E4-A0CF0B03D7C1}">
      <dgm:prSet/>
      <dgm:spPr/>
      <dgm:t>
        <a:bodyPr/>
        <a:lstStyle/>
        <a:p>
          <a:endParaRPr lang="en-US"/>
        </a:p>
      </dgm:t>
    </dgm:pt>
    <dgm:pt modelId="{4DECAFC0-27D8-4CC5-99BC-6A9524BD0AFA}" type="sibTrans" cxnId="{C66212D7-CFBC-49D6-82E4-A0CF0B03D7C1}">
      <dgm:prSet/>
      <dgm:spPr/>
      <dgm:t>
        <a:bodyPr/>
        <a:lstStyle/>
        <a:p>
          <a:endParaRPr lang="en-US"/>
        </a:p>
      </dgm:t>
    </dgm:pt>
    <dgm:pt modelId="{AF62F4D6-4C92-4BC1-8F9C-69E8C93DB45E}" type="pres">
      <dgm:prSet presAssocID="{1D1C2106-C747-4776-AA02-4E6F1F4A10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2B8C38-1712-4798-BB30-852ED8F372DD}" type="pres">
      <dgm:prSet presAssocID="{B310407A-E694-48E1-9F78-A1EC37D9E718}" presName="hierRoot1" presStyleCnt="0"/>
      <dgm:spPr/>
    </dgm:pt>
    <dgm:pt modelId="{B49AFD7B-4175-4808-994C-0787292D0787}" type="pres">
      <dgm:prSet presAssocID="{B310407A-E694-48E1-9F78-A1EC37D9E718}" presName="composite" presStyleCnt="0"/>
      <dgm:spPr/>
    </dgm:pt>
    <dgm:pt modelId="{4E9B5EFB-72FD-4C52-A051-9633858D52DD}" type="pres">
      <dgm:prSet presAssocID="{B310407A-E694-48E1-9F78-A1EC37D9E718}" presName="background" presStyleLbl="node0" presStyleIdx="0" presStyleCnt="2"/>
      <dgm:spPr/>
    </dgm:pt>
    <dgm:pt modelId="{B2EEEE26-FECC-401C-BBB7-C72E724F1858}" type="pres">
      <dgm:prSet presAssocID="{B310407A-E694-48E1-9F78-A1EC37D9E718}" presName="text" presStyleLbl="fgAcc0" presStyleIdx="0" presStyleCnt="2" custScaleX="112574" custScaleY="261650">
        <dgm:presLayoutVars>
          <dgm:chPref val="3"/>
        </dgm:presLayoutVars>
      </dgm:prSet>
      <dgm:spPr/>
    </dgm:pt>
    <dgm:pt modelId="{11D88312-CBAC-4DFA-AE55-6264B5DAE524}" type="pres">
      <dgm:prSet presAssocID="{B310407A-E694-48E1-9F78-A1EC37D9E718}" presName="hierChild2" presStyleCnt="0"/>
      <dgm:spPr/>
    </dgm:pt>
    <dgm:pt modelId="{F554AE0D-8D3C-415B-9B9F-32BD4395D90C}" type="pres">
      <dgm:prSet presAssocID="{848429E2-0300-4854-870F-12A6B7C3E8C5}" presName="hierRoot1" presStyleCnt="0"/>
      <dgm:spPr/>
    </dgm:pt>
    <dgm:pt modelId="{337B0A19-BE84-4D9A-97DA-D3E6785AFF8F}" type="pres">
      <dgm:prSet presAssocID="{848429E2-0300-4854-870F-12A6B7C3E8C5}" presName="composite" presStyleCnt="0"/>
      <dgm:spPr/>
    </dgm:pt>
    <dgm:pt modelId="{05EE96F0-C065-4847-B6FA-50F0618892E1}" type="pres">
      <dgm:prSet presAssocID="{848429E2-0300-4854-870F-12A6B7C3E8C5}" presName="background" presStyleLbl="node0" presStyleIdx="1" presStyleCnt="2"/>
      <dgm:spPr/>
    </dgm:pt>
    <dgm:pt modelId="{1B24599D-3B8A-46DE-BDAE-FFFFFF7EA10A}" type="pres">
      <dgm:prSet presAssocID="{848429E2-0300-4854-870F-12A6B7C3E8C5}" presName="text" presStyleLbl="fgAcc0" presStyleIdx="1" presStyleCnt="2" custScaleX="115490" custScaleY="278283">
        <dgm:presLayoutVars>
          <dgm:chPref val="3"/>
        </dgm:presLayoutVars>
      </dgm:prSet>
      <dgm:spPr/>
    </dgm:pt>
    <dgm:pt modelId="{FABB2D14-FBAC-470C-AE79-19A154EA41DF}" type="pres">
      <dgm:prSet presAssocID="{848429E2-0300-4854-870F-12A6B7C3E8C5}" presName="hierChild2" presStyleCnt="0"/>
      <dgm:spPr/>
    </dgm:pt>
  </dgm:ptLst>
  <dgm:cxnLst>
    <dgm:cxn modelId="{8BE7D667-D7C5-4E81-BF8D-AC395F34337F}" srcId="{1D1C2106-C747-4776-AA02-4E6F1F4A1031}" destId="{B310407A-E694-48E1-9F78-A1EC37D9E718}" srcOrd="0" destOrd="0" parTransId="{92E4D78B-D456-4D27-8D03-BEC8F9CE573B}" sibTransId="{65ADE7C8-2625-46DC-BA86-909FB83B8EA7}"/>
    <dgm:cxn modelId="{6EF9FD71-0C99-4402-A449-6BF98D99E579}" type="presOf" srcId="{848429E2-0300-4854-870F-12A6B7C3E8C5}" destId="{1B24599D-3B8A-46DE-BDAE-FFFFFF7EA10A}" srcOrd="0" destOrd="0" presId="urn:microsoft.com/office/officeart/2005/8/layout/hierarchy1"/>
    <dgm:cxn modelId="{DB7512CA-E3D3-4CAF-B00F-CEAF1FB4D1CE}" type="presOf" srcId="{B310407A-E694-48E1-9F78-A1EC37D9E718}" destId="{B2EEEE26-FECC-401C-BBB7-C72E724F1858}" srcOrd="0" destOrd="0" presId="urn:microsoft.com/office/officeart/2005/8/layout/hierarchy1"/>
    <dgm:cxn modelId="{C66212D7-CFBC-49D6-82E4-A0CF0B03D7C1}" srcId="{1D1C2106-C747-4776-AA02-4E6F1F4A1031}" destId="{848429E2-0300-4854-870F-12A6B7C3E8C5}" srcOrd="1" destOrd="0" parTransId="{5FA77B6D-4170-4531-A126-70FEE1A56DAD}" sibTransId="{4DECAFC0-27D8-4CC5-99BC-6A9524BD0AFA}"/>
    <dgm:cxn modelId="{0641D4EE-A74C-4C26-A04B-11C452D787BE}" type="presOf" srcId="{1D1C2106-C747-4776-AA02-4E6F1F4A1031}" destId="{AF62F4D6-4C92-4BC1-8F9C-69E8C93DB45E}" srcOrd="0" destOrd="0" presId="urn:microsoft.com/office/officeart/2005/8/layout/hierarchy1"/>
    <dgm:cxn modelId="{CA2FB277-334A-47BD-A1F7-F75C5BF547A0}" type="presParOf" srcId="{AF62F4D6-4C92-4BC1-8F9C-69E8C93DB45E}" destId="{F32B8C38-1712-4798-BB30-852ED8F372DD}" srcOrd="0" destOrd="0" presId="urn:microsoft.com/office/officeart/2005/8/layout/hierarchy1"/>
    <dgm:cxn modelId="{00BA0199-CFD2-42F0-B10E-6EA378A19975}" type="presParOf" srcId="{F32B8C38-1712-4798-BB30-852ED8F372DD}" destId="{B49AFD7B-4175-4808-994C-0787292D0787}" srcOrd="0" destOrd="0" presId="urn:microsoft.com/office/officeart/2005/8/layout/hierarchy1"/>
    <dgm:cxn modelId="{6F46ED5D-1AFC-4005-A757-ACBA32CC0F2C}" type="presParOf" srcId="{B49AFD7B-4175-4808-994C-0787292D0787}" destId="{4E9B5EFB-72FD-4C52-A051-9633858D52DD}" srcOrd="0" destOrd="0" presId="urn:microsoft.com/office/officeart/2005/8/layout/hierarchy1"/>
    <dgm:cxn modelId="{2CE28D11-24B6-4503-8801-9D72AE80D16D}" type="presParOf" srcId="{B49AFD7B-4175-4808-994C-0787292D0787}" destId="{B2EEEE26-FECC-401C-BBB7-C72E724F1858}" srcOrd="1" destOrd="0" presId="urn:microsoft.com/office/officeart/2005/8/layout/hierarchy1"/>
    <dgm:cxn modelId="{B18E38B9-2252-40C6-8B28-D2C91C6DA881}" type="presParOf" srcId="{F32B8C38-1712-4798-BB30-852ED8F372DD}" destId="{11D88312-CBAC-4DFA-AE55-6264B5DAE524}" srcOrd="1" destOrd="0" presId="urn:microsoft.com/office/officeart/2005/8/layout/hierarchy1"/>
    <dgm:cxn modelId="{97076605-10B2-4A69-9248-288D18D41A25}" type="presParOf" srcId="{AF62F4D6-4C92-4BC1-8F9C-69E8C93DB45E}" destId="{F554AE0D-8D3C-415B-9B9F-32BD4395D90C}" srcOrd="1" destOrd="0" presId="urn:microsoft.com/office/officeart/2005/8/layout/hierarchy1"/>
    <dgm:cxn modelId="{3D71D0EA-4D6F-4F96-B902-06DF1D1951A5}" type="presParOf" srcId="{F554AE0D-8D3C-415B-9B9F-32BD4395D90C}" destId="{337B0A19-BE84-4D9A-97DA-D3E6785AFF8F}" srcOrd="0" destOrd="0" presId="urn:microsoft.com/office/officeart/2005/8/layout/hierarchy1"/>
    <dgm:cxn modelId="{C295E77A-05D6-433E-A180-550CDE93021A}" type="presParOf" srcId="{337B0A19-BE84-4D9A-97DA-D3E6785AFF8F}" destId="{05EE96F0-C065-4847-B6FA-50F0618892E1}" srcOrd="0" destOrd="0" presId="urn:microsoft.com/office/officeart/2005/8/layout/hierarchy1"/>
    <dgm:cxn modelId="{CDDA9A8B-2A23-43E7-A9AC-FE84920C8B6C}" type="presParOf" srcId="{337B0A19-BE84-4D9A-97DA-D3E6785AFF8F}" destId="{1B24599D-3B8A-46DE-BDAE-FFFFFF7EA10A}" srcOrd="1" destOrd="0" presId="urn:microsoft.com/office/officeart/2005/8/layout/hierarchy1"/>
    <dgm:cxn modelId="{73860E33-1B69-430F-B2D9-BFD492B8EF80}" type="presParOf" srcId="{F554AE0D-8D3C-415B-9B9F-32BD4395D90C}" destId="{FABB2D14-FBAC-470C-AE79-19A154EA41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B5EFB-72FD-4C52-A051-9633858D52DD}">
      <dsp:nvSpPr>
        <dsp:cNvPr id="0" name=""/>
        <dsp:cNvSpPr/>
      </dsp:nvSpPr>
      <dsp:spPr>
        <a:xfrm>
          <a:off x="88416" y="866"/>
          <a:ext cx="2422254" cy="3575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EEE26-FECC-401C-BBB7-C72E724F1858}">
      <dsp:nvSpPr>
        <dsp:cNvPr id="0" name=""/>
        <dsp:cNvSpPr/>
      </dsp:nvSpPr>
      <dsp:spPr>
        <a:xfrm>
          <a:off x="327493" y="227990"/>
          <a:ext cx="2422254" cy="3575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Ivan Lacković </a:t>
          </a:r>
          <a:r>
            <a:rPr lang="hr-HR" sz="2500" kern="1200" dirty="0" err="1"/>
            <a:t>Croata</a:t>
          </a:r>
          <a:r>
            <a:rPr lang="hr-HR" sz="2500" kern="1200" dirty="0"/>
            <a:t> rodio se u podravskom mjestu </a:t>
          </a:r>
          <a:r>
            <a:rPr lang="hr-HR" sz="2500" kern="1200" dirty="0" err="1"/>
            <a:t>Batinske</a:t>
          </a:r>
          <a:r>
            <a:rPr lang="hr-HR" sz="2500" kern="1200" dirty="0"/>
            <a:t> nedaleko od Kalinovca u težačkoj obitelji. </a:t>
          </a:r>
          <a:endParaRPr lang="en-US" sz="2500" kern="1200" dirty="0"/>
        </a:p>
      </dsp:txBody>
      <dsp:txXfrm>
        <a:off x="398438" y="298935"/>
        <a:ext cx="2280364" cy="3433110"/>
      </dsp:txXfrm>
    </dsp:sp>
    <dsp:sp modelId="{05EE96F0-C065-4847-B6FA-50F0618892E1}">
      <dsp:nvSpPr>
        <dsp:cNvPr id="0" name=""/>
        <dsp:cNvSpPr/>
      </dsp:nvSpPr>
      <dsp:spPr>
        <a:xfrm>
          <a:off x="2988825" y="866"/>
          <a:ext cx="2484997" cy="3802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4599D-3B8A-46DE-BDAE-FFFFFF7EA10A}">
      <dsp:nvSpPr>
        <dsp:cNvPr id="0" name=""/>
        <dsp:cNvSpPr/>
      </dsp:nvSpPr>
      <dsp:spPr>
        <a:xfrm>
          <a:off x="3227903" y="227990"/>
          <a:ext cx="2484997" cy="38022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Po završetku pučke škole radi na poljoprivredi, a potom se zapošljava kao šumarski radnik.</a:t>
          </a:r>
          <a:endParaRPr lang="en-US" sz="2500" kern="1200" dirty="0"/>
        </a:p>
      </dsp:txBody>
      <dsp:txXfrm>
        <a:off x="3300686" y="300773"/>
        <a:ext cx="2339431" cy="3656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9499BC-CD16-41D6-8D24-89D4C5620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B8D0C55-0DE2-4E05-B516-C5052446E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C6C6196-F2B6-4F93-86F9-D9D1362D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7514-BAC0-4817-BCAC-A493C12BDF69}" type="datetimeFigureOut">
              <a:rPr lang="hr-HR" smtClean="0"/>
              <a:t>5.2.2022.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195A105-3B91-444D-A6DA-C917178E0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B4658E0-D455-4374-9688-25DF1CCF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5E36-0D59-472D-8A47-55D3739A4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917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62CD49-0723-4655-B00A-CAD6A67D2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B6005A0A-C100-4463-BB99-82D15529E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A73A39-B82F-4ADC-9EA9-78D43120B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7514-BAC0-4817-BCAC-A493C12BDF69}" type="datetimeFigureOut">
              <a:rPr lang="hr-HR" smtClean="0"/>
              <a:t>5.2.2022.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A1D92D2-41B0-48EA-855C-D037743D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CBC0F0C-6A39-47D9-88D9-AC65D5A7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5E36-0D59-472D-8A47-55D3739A4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914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8A0DFD2-8CA0-4F52-A3F3-DA24B831C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26D10BA-307F-44D4-806D-6CCCC5784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0523BFA-4858-4925-9F31-18B86656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7514-BAC0-4817-BCAC-A493C12BDF69}" type="datetimeFigureOut">
              <a:rPr lang="hr-HR" smtClean="0"/>
              <a:t>5.2.2022.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BF169E0-7954-4D52-8A06-E7A75E89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04E682-8041-4186-A728-30E8429C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5E36-0D59-472D-8A47-55D3739A4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902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22B6E4-8099-472E-9B5B-2F3DF1540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683F61-3F90-41F3-BBB9-5CBCA41FF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104B731-DC63-4DE4-8C82-81B162CD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7514-BAC0-4817-BCAC-A493C12BDF69}" type="datetimeFigureOut">
              <a:rPr lang="hr-HR" smtClean="0"/>
              <a:t>5.2.2022.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FBFEFE0-D497-422D-BBDB-C91C8836C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1FBB08A-1908-49F5-8F70-9F16CA93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5E36-0D59-472D-8A47-55D3739A4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24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46D3B8-894E-4D53-87E3-2F9D61AE5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7361A89-50E9-40F6-97E5-391247D27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CBA6D3-D87E-451D-99D6-7BAB5328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7514-BAC0-4817-BCAC-A493C12BDF69}" type="datetimeFigureOut">
              <a:rPr lang="hr-HR" smtClean="0"/>
              <a:t>5.2.2022.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2BD84DB-F8EB-47F6-A907-5096AC7A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C6DB0E3-9709-4AA3-B3D7-514D1997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5E36-0D59-472D-8A47-55D3739A4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876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222CE8-BAFF-46D3-B53F-162E8F362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560435-8719-4727-A949-357DBE522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DF4B8C4-0CF4-4BEE-BB25-80B47706B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B39ADCB-CED8-49F8-9E6B-C9611A4B2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7514-BAC0-4817-BCAC-A493C12BDF69}" type="datetimeFigureOut">
              <a:rPr lang="hr-HR" smtClean="0"/>
              <a:t>5.2.2022.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F79D788-BD6C-4F3C-94C8-E2B9FE81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990E4E1-D28F-4160-856C-752A409A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5E36-0D59-472D-8A47-55D3739A4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359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235685-13B3-4C54-9300-4A3499A42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2B20FF3-907D-45D7-9824-E4845BD44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5EE2056-0F9D-48C0-9C06-96FA7F802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4825492-9105-4B99-8159-8D7AE0722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A23E20C-4999-4F51-9D42-871F85FA1B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957032B3-C4CD-4023-AAF4-7CB43DE60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7514-BAC0-4817-BCAC-A493C12BDF69}" type="datetimeFigureOut">
              <a:rPr lang="hr-HR" smtClean="0"/>
              <a:t>5.2.2022.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AA4AF11-2F9B-4C2B-A11A-B5B2510E8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B1577B8-7639-49BE-B7CB-756E9416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5E36-0D59-472D-8A47-55D3739A4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575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DB7239-21EA-4DFB-BDCC-E54F3F598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B7AAD0E-F4AB-49E8-ABF7-859E64F1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7514-BAC0-4817-BCAC-A493C12BDF69}" type="datetimeFigureOut">
              <a:rPr lang="hr-HR" smtClean="0"/>
              <a:t>5.2.2022.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A3166EB-7205-41FB-8C41-C86151D9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D9DC3E8-88F9-4F98-8C11-97D8943D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5E36-0D59-472D-8A47-55D3739A4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62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ADBD155-25C7-47F2-B526-5CCD2AFB7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7514-BAC0-4817-BCAC-A493C12BDF69}" type="datetimeFigureOut">
              <a:rPr lang="hr-HR" smtClean="0"/>
              <a:t>5.2.2022.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0082EB1-2F7B-41A8-A8D9-23604E41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1A778D0-0A27-41F3-8C3A-17F8A1EE2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5E36-0D59-472D-8A47-55D3739A4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547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946560-2330-453D-B755-AAE6204C0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93CA881-6B7C-4C08-BB62-E58C5AE1C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7C7A71E-79B8-4DE9-A08C-C0110C7F8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FB9127A-7D15-4846-9665-C442D19F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7514-BAC0-4817-BCAC-A493C12BDF69}" type="datetimeFigureOut">
              <a:rPr lang="hr-HR" smtClean="0"/>
              <a:t>5.2.2022.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39A9E9C-A656-4BD6-9300-789F4DB4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52E6C94-51CC-414C-A9F4-1E318BD8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5E36-0D59-472D-8A47-55D3739A4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945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0845E9-9751-41AE-8CBA-67048839E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4974DA3-13B3-474B-957A-16A581D4D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CCCD832-4809-4FA3-987D-7B9C61651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D246CD6-4B52-4B88-A3EA-9BBD0755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7514-BAC0-4817-BCAC-A493C12BDF69}" type="datetimeFigureOut">
              <a:rPr lang="hr-HR" smtClean="0"/>
              <a:t>5.2.2022.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A110DBD-2C8B-4FB0-9996-E15C4A51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4C04D53-5C88-4FF9-B6AC-B5D7A90DA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5E36-0D59-472D-8A47-55D3739A4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42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0792051-8509-4233-ACF2-9CB8B169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55AF0C7-2AF6-4CD9-8B56-DD25C7724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161FDE-44BB-40B3-A49E-78D04F509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E7514-BAC0-4817-BCAC-A493C12BDF69}" type="datetimeFigureOut">
              <a:rPr lang="hr-HR" smtClean="0"/>
              <a:t>5.2.2022.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A9C0B24-76D3-4BF2-81CB-E39BF05C7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DCF3412-EAF4-4B84-B25F-79267EF70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B5E36-0D59-472D-8A47-55D3739A4AD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42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21A4E3-DACA-44B5-A5DB-EF70719C8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hr-HR" sz="6600" dirty="0"/>
              <a:t>Ivan Lacković </a:t>
            </a:r>
            <a:r>
              <a:rPr lang="hr-HR" sz="6600" dirty="0" err="1"/>
              <a:t>Croata</a:t>
            </a:r>
            <a:endParaRPr lang="hr-HR" sz="6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194CDF9-6F87-4C94-AD7F-DAA2975B7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endParaRPr lang="hr-HR" sz="20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3A414FD-2144-459A-92E0-128147691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76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2933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757573-17B7-4C1F-A26E-07EE22A25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pl-PL" sz="3700"/>
              <a:t>1. siječnja 1932. – Zagreb, 29. kolovoza 2004.</a:t>
            </a:r>
            <a:endParaRPr lang="hr-HR" sz="3700"/>
          </a:p>
        </p:txBody>
      </p:sp>
      <p:graphicFrame>
        <p:nvGraphicFramePr>
          <p:cNvPr id="11" name="Rezervirano mjesto sadržaja 2">
            <a:extLst>
              <a:ext uri="{FF2B5EF4-FFF2-40B4-BE49-F238E27FC236}">
                <a16:creationId xmlns:a16="http://schemas.microsoft.com/office/drawing/2014/main" id="{8D573970-054A-4646-ACA7-E202C9A38E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360080"/>
              </p:ext>
            </p:extLst>
          </p:nvPr>
        </p:nvGraphicFramePr>
        <p:xfrm>
          <a:off x="781457" y="2369680"/>
          <a:ext cx="5801317" cy="4031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41B8A52-783C-401F-AF0E-EBDF95B7F1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6415" r="1" b="1346"/>
          <a:stretch/>
        </p:blipFill>
        <p:spPr>
          <a:xfrm>
            <a:off x="6582774" y="90661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9782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CD94A01-E86B-4649-8634-CD713D5BAE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C49778-FB01-4D74-85B1-016D041D2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38629"/>
            <a:ext cx="4355589" cy="5254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Bio je samouk slikar. Prve slike naslikao je 1944. godine vodenim bojama, a u njima prirodno izlaže doživljaje prirode i života na selu.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54692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C47311C-581B-4A64-83E2-9574EA1C0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48" b="5752"/>
          <a:stretch/>
        </p:blipFill>
        <p:spPr>
          <a:xfrm>
            <a:off x="0" y="-11422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181A9E-90FD-4984-ACF0-7FFABDED2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1944915"/>
            <a:ext cx="5193113" cy="4092498"/>
          </a:xfrm>
        </p:spPr>
        <p:txBody>
          <a:bodyPr anchor="ctr">
            <a:noAutofit/>
          </a:bodyPr>
          <a:lstStyle/>
          <a:p>
            <a:r>
              <a:rPr lang="hr-HR" sz="3600" dirty="0"/>
              <a:t>Preseljenjem u Kloštar Podravski, gdje živi od 1954. do 1957. godine, nastaju njegove prve slike. Godine 1957. seli u Zagreb, nakon što je završio večernju školu radi kao  poštanski službenik.</a:t>
            </a:r>
          </a:p>
        </p:txBody>
      </p:sp>
    </p:spTree>
    <p:extLst>
      <p:ext uri="{BB962C8B-B14F-4D97-AF65-F5344CB8AC3E}">
        <p14:creationId xmlns:p14="http://schemas.microsoft.com/office/powerpoint/2010/main" val="411116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19B3CEB-FFB7-4324-9BDB-E5147E63D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6" r="1" b="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15B440-AAF6-4FF0-BCF0-1903F85D8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115" y="1100243"/>
            <a:ext cx="4840010" cy="3843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600" dirty="0"/>
              <a:t>Godine 1968. napušta zagrebačku poštu i profesionalno se bavi slikarstvom. Tada postaje slobodni umjetnik čija djela javnost upoznaje na brojnim izložbama u Hrvatskoj i svijetu.</a:t>
            </a:r>
          </a:p>
        </p:txBody>
      </p:sp>
    </p:spTree>
    <p:extLst>
      <p:ext uri="{BB962C8B-B14F-4D97-AF65-F5344CB8AC3E}">
        <p14:creationId xmlns:p14="http://schemas.microsoft.com/office/powerpoint/2010/main" val="133046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C37EB43-D50A-4F44-9BCA-9213C6442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373" b="653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A253B8-17E9-44E9-AFB5-B8436524E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4" y="3752850"/>
            <a:ext cx="11363031" cy="245268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hr-HR" sz="3600" dirty="0"/>
              <a:t>Ivan Lacković </a:t>
            </a:r>
            <a:r>
              <a:rPr lang="hr-HR" sz="3600" dirty="0" err="1"/>
              <a:t>Croata</a:t>
            </a:r>
            <a:r>
              <a:rPr lang="hr-HR" sz="3600" dirty="0"/>
              <a:t> slikao je uljem na staklu, tradicionalnom tehnikom hrvatskih naivnih umjetnika sjevernih krajeva. Najčešće je crtao pejzaže, figuralne kompozicije, cvijeće i mrtve prirode. Portreti su vrlo rijetki. </a:t>
            </a:r>
          </a:p>
        </p:txBody>
      </p:sp>
    </p:spTree>
    <p:extLst>
      <p:ext uri="{BB962C8B-B14F-4D97-AF65-F5344CB8AC3E}">
        <p14:creationId xmlns:p14="http://schemas.microsoft.com/office/powerpoint/2010/main" val="2247959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35C691-67CC-490C-BDE0-CFC7B904E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4" y="2872899"/>
            <a:ext cx="5527963" cy="33206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3600" dirty="0"/>
              <a:t>Linija je na bijeloj plohi papira bila  osnovno njegovo izražajno sredstvo. U pejzažima je crtao prikaze zbivanja iz seoskog života; pričao je o ljudima koji su se slučajno pojavili samo u prolazu</a:t>
            </a:r>
            <a:r>
              <a:rPr lang="hr-HR" sz="2200" dirty="0"/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44A0C3B-F804-435E-B952-93AAF10FB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5" r="1" b="1"/>
          <a:stretch/>
        </p:blipFill>
        <p:spPr>
          <a:xfrm>
            <a:off x="5770278" y="457200"/>
            <a:ext cx="6420199" cy="640080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3282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2CDC583-1EAC-42E9-87D0-A56544B7A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08" y="1123527"/>
            <a:ext cx="9504779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211</Words>
  <Application>Microsoft Office PowerPoint</Application>
  <PresentationFormat>Široki zaslon</PresentationFormat>
  <Paragraphs>9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Ivan Lacković Croata</vt:lpstr>
      <vt:lpstr>1. siječnja 1932. – Zagreb, 29. kolovoza 2004.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Ivan Lacković Croata</dc:title>
  <dc:creator>Fani Vidović</dc:creator>
  <cp:lastModifiedBy>Fani Vidović</cp:lastModifiedBy>
  <cp:revision>1</cp:revision>
  <dcterms:created xsi:type="dcterms:W3CDTF">2022-02-05T13:00:19Z</dcterms:created>
  <dcterms:modified xsi:type="dcterms:W3CDTF">2022-02-05T13:34:36Z</dcterms:modified>
</cp:coreProperties>
</file>