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6" r:id="rId8"/>
    <p:sldId id="265" r:id="rId9"/>
    <p:sldId id="264" r:id="rId10"/>
    <p:sldId id="262" r:id="rId11"/>
    <p:sldId id="263" r:id="rId12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2758C05-B05D-47E3-9B88-57A3EFC56E2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211EBAD1-F693-4860-B252-7A432B20891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/>
              <a:t>Kliknite da biste uredili stil podnaslova matrice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4CF1C5D9-799D-4BE6-BC6A-E79CD487D4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B5E7F-9EC0-4607-B307-F531717A6170}" type="datetimeFigureOut">
              <a:rPr lang="hr-HR" smtClean="0"/>
              <a:t>30.3.2022.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9C7D9CFE-B944-4EB1-84A8-2D93CE0041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1BD8352F-133B-44BD-9779-8E2838B125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82950-9091-41E6-A267-174669C7AF4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46699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82DE704-052D-4239-B0DF-6326918D31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id="{3687FF2E-4C08-4CFD-8EA6-7D8ED340087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674E4BC3-443C-4EA3-B131-70E5ABEAF7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B5E7F-9EC0-4607-B307-F531717A6170}" type="datetimeFigureOut">
              <a:rPr lang="hr-HR" smtClean="0"/>
              <a:t>30.3.2022.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54BFBDD9-B706-4305-93D9-3F96313236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BF9782D7-FFE6-44D5-AF87-05CE05156E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82950-9091-41E6-A267-174669C7AF4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353634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>
            <a:extLst>
              <a:ext uri="{FF2B5EF4-FFF2-40B4-BE49-F238E27FC236}">
                <a16:creationId xmlns:a16="http://schemas.microsoft.com/office/drawing/2014/main" id="{80EDA2E4-BB99-4716-B39B-4CCD1B2FAA8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id="{22CC6FC1-A7B9-430F-8474-1096A26BE3F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586E6964-6D26-4507-B55C-E7ECDEA4C2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B5E7F-9EC0-4607-B307-F531717A6170}" type="datetimeFigureOut">
              <a:rPr lang="hr-HR" smtClean="0"/>
              <a:t>30.3.2022.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24B18953-5AE4-4B09-91B2-DDEDBA83F0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219A2793-EA38-4515-90D9-454E408D3C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82950-9091-41E6-A267-174669C7AF4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262177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32E885D-BFB8-4209-9F95-9FA0B5D880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97FB1D0C-31C3-4C28-84F8-276A1FBCB3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0EE0DBDE-EABF-47F1-9289-8010F6A94F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B5E7F-9EC0-4607-B307-F531717A6170}" type="datetimeFigureOut">
              <a:rPr lang="hr-HR" smtClean="0"/>
              <a:t>30.3.2022.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4F648D84-946A-41CF-8B83-0B5F939BB3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1F40C203-D5DF-4AD3-93EB-0B3BFACA2F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82950-9091-41E6-A267-174669C7AF4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603683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062A635-A099-470E-85C7-450C0B7AE4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850946E3-8D81-4FBD-802A-7B3B0CC791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DA759B3D-BA39-4E69-A0D8-B02A8EDE05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B5E7F-9EC0-4607-B307-F531717A6170}" type="datetimeFigureOut">
              <a:rPr lang="hr-HR" smtClean="0"/>
              <a:t>30.3.2022.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0E0AFC95-ED65-4CDF-9211-0CB565908B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3C57DE1F-AC0D-410A-A847-007BEBFB22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82950-9091-41E6-A267-174669C7AF4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249766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E22E75F-0450-4143-A1F4-0DB1B0089B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25B7B9CE-EAB5-4910-A074-5E9F14C2F7F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3DCD3173-2C25-4917-B641-B560BF8AD5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63F0FC58-BF10-4435-A0DC-985087FEBE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B5E7F-9EC0-4607-B307-F531717A6170}" type="datetimeFigureOut">
              <a:rPr lang="hr-HR" smtClean="0"/>
              <a:t>30.3.2022.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883E62C4-53D1-4BA1-A44B-A5181CF191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B9FE3C33-4132-4936-9F09-92938B3559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82950-9091-41E6-A267-174669C7AF4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098988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733AFC2-F0CD-49E7-922C-78FC4C130E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4328091C-F434-45AE-9430-A3067388F9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A43AB5E8-EEB1-493B-B7B6-3C0C00F023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zervirano mjesto teksta 4">
            <a:extLst>
              <a:ext uri="{FF2B5EF4-FFF2-40B4-BE49-F238E27FC236}">
                <a16:creationId xmlns:a16="http://schemas.microsoft.com/office/drawing/2014/main" id="{27D43E3A-42B0-40F3-8DAE-1ED4329D1C8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6" name="Rezervirano mjesto sadržaja 5">
            <a:extLst>
              <a:ext uri="{FF2B5EF4-FFF2-40B4-BE49-F238E27FC236}">
                <a16:creationId xmlns:a16="http://schemas.microsoft.com/office/drawing/2014/main" id="{B5DB017D-613C-474F-ABD0-23B036FCFE3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7" name="Rezervirano mjesto datuma 6">
            <a:extLst>
              <a:ext uri="{FF2B5EF4-FFF2-40B4-BE49-F238E27FC236}">
                <a16:creationId xmlns:a16="http://schemas.microsoft.com/office/drawing/2014/main" id="{78A9A1ED-C0F8-4599-8B56-CAA8461636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B5E7F-9EC0-4607-B307-F531717A6170}" type="datetimeFigureOut">
              <a:rPr lang="hr-HR" smtClean="0"/>
              <a:t>30.3.2022.</a:t>
            </a:fld>
            <a:endParaRPr lang="hr-HR"/>
          </a:p>
        </p:txBody>
      </p:sp>
      <p:sp>
        <p:nvSpPr>
          <p:cNvPr id="8" name="Rezervirano mjesto podnožja 7">
            <a:extLst>
              <a:ext uri="{FF2B5EF4-FFF2-40B4-BE49-F238E27FC236}">
                <a16:creationId xmlns:a16="http://schemas.microsoft.com/office/drawing/2014/main" id="{B0B55151-AA66-4AAC-B694-9A9718E91B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>
            <a:extLst>
              <a:ext uri="{FF2B5EF4-FFF2-40B4-BE49-F238E27FC236}">
                <a16:creationId xmlns:a16="http://schemas.microsoft.com/office/drawing/2014/main" id="{8EE1530D-78BF-45C8-9FED-0855F97ABD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82950-9091-41E6-A267-174669C7AF4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098070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A960688-F0B3-45C5-8DD8-BB21D5B5BC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datuma 2">
            <a:extLst>
              <a:ext uri="{FF2B5EF4-FFF2-40B4-BE49-F238E27FC236}">
                <a16:creationId xmlns:a16="http://schemas.microsoft.com/office/drawing/2014/main" id="{3F82157B-383F-42EA-8382-46EE6BD925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B5E7F-9EC0-4607-B307-F531717A6170}" type="datetimeFigureOut">
              <a:rPr lang="hr-HR" smtClean="0"/>
              <a:t>30.3.2022.</a:t>
            </a:fld>
            <a:endParaRPr lang="hr-HR"/>
          </a:p>
        </p:txBody>
      </p:sp>
      <p:sp>
        <p:nvSpPr>
          <p:cNvPr id="4" name="Rezervirano mjesto podnožja 3">
            <a:extLst>
              <a:ext uri="{FF2B5EF4-FFF2-40B4-BE49-F238E27FC236}">
                <a16:creationId xmlns:a16="http://schemas.microsoft.com/office/drawing/2014/main" id="{2513C5C5-9364-436E-9AE2-B933AAB0F4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>
            <a:extLst>
              <a:ext uri="{FF2B5EF4-FFF2-40B4-BE49-F238E27FC236}">
                <a16:creationId xmlns:a16="http://schemas.microsoft.com/office/drawing/2014/main" id="{30A467AA-38C9-4503-A33E-DCB6C29A7B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82950-9091-41E6-A267-174669C7AF4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489521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>
            <a:extLst>
              <a:ext uri="{FF2B5EF4-FFF2-40B4-BE49-F238E27FC236}">
                <a16:creationId xmlns:a16="http://schemas.microsoft.com/office/drawing/2014/main" id="{3C5153BB-FCE7-413E-B4D3-83FEE03482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B5E7F-9EC0-4607-B307-F531717A6170}" type="datetimeFigureOut">
              <a:rPr lang="hr-HR" smtClean="0"/>
              <a:t>30.3.2022.</a:t>
            </a:fld>
            <a:endParaRPr lang="hr-HR"/>
          </a:p>
        </p:txBody>
      </p:sp>
      <p:sp>
        <p:nvSpPr>
          <p:cNvPr id="3" name="Rezervirano mjesto podnožja 2">
            <a:extLst>
              <a:ext uri="{FF2B5EF4-FFF2-40B4-BE49-F238E27FC236}">
                <a16:creationId xmlns:a16="http://schemas.microsoft.com/office/drawing/2014/main" id="{08A42BD4-E375-4882-B60C-C9C5068911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>
            <a:extLst>
              <a:ext uri="{FF2B5EF4-FFF2-40B4-BE49-F238E27FC236}">
                <a16:creationId xmlns:a16="http://schemas.microsoft.com/office/drawing/2014/main" id="{BF0719F3-0016-4833-B129-BF4C05026C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82950-9091-41E6-A267-174669C7AF4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483173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EB445F0-8A42-4FB8-84A3-B95085D14C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F9F2963E-73BD-4CBE-B624-146C9C0710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C7B6879A-584F-4980-B1C1-3776395693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2E60C9B6-D132-439F-B02B-24C2EF7952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B5E7F-9EC0-4607-B307-F531717A6170}" type="datetimeFigureOut">
              <a:rPr lang="hr-HR" smtClean="0"/>
              <a:t>30.3.2022.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CF24BB02-A45A-43AD-9F09-980A115B9A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4D059C6D-3999-44FB-8EDE-A32A4A5096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82950-9091-41E6-A267-174669C7AF4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681970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3C31CCD-DA4B-452E-A612-B3A6F0B060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like 2">
            <a:extLst>
              <a:ext uri="{FF2B5EF4-FFF2-40B4-BE49-F238E27FC236}">
                <a16:creationId xmlns:a16="http://schemas.microsoft.com/office/drawing/2014/main" id="{FBFC01E2-3670-4760-BF8A-9BBDC6D0463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6C3333BF-F3F3-449A-B965-549E9F48BF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238043B8-7508-475D-9352-082047AA55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B5E7F-9EC0-4607-B307-F531717A6170}" type="datetimeFigureOut">
              <a:rPr lang="hr-HR" smtClean="0"/>
              <a:t>30.3.2022.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3A43A2BD-2454-4BDA-A5FF-6D931A1FA8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87BA98FC-8F2B-4B64-A0BD-726D045E89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82950-9091-41E6-A267-174669C7AF4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185309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>
            <a:extLst>
              <a:ext uri="{FF2B5EF4-FFF2-40B4-BE49-F238E27FC236}">
                <a16:creationId xmlns:a16="http://schemas.microsoft.com/office/drawing/2014/main" id="{4E79D759-B38F-418C-8CD0-9D2291171E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23299D53-C624-4722-A156-6D8AEE7EB5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F9F8193D-8A8D-4FD3-8ECC-56205CE3D04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EB5E7F-9EC0-4607-B307-F531717A6170}" type="datetimeFigureOut">
              <a:rPr lang="hr-HR" smtClean="0"/>
              <a:t>30.3.2022.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F4FBAB9D-949A-4E1E-85EC-C0B621776A2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6DE5DFB5-9429-4AE7-8D84-3FF4DEBFA24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D82950-9091-41E6-A267-174669C7AF4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360402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54FDADE-F49D-4C36-8B01-887AC6DE803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hr-HR" sz="4800" dirty="0"/>
              <a:t>U svijetu </a:t>
            </a:r>
            <a:r>
              <a:rPr lang="hr-HR" sz="4800"/>
              <a:t>likovnih umjetnika </a:t>
            </a:r>
            <a:r>
              <a:rPr lang="hr-HR" sz="4800" dirty="0"/>
              <a:t>4</a:t>
            </a:r>
            <a:br>
              <a:rPr lang="hr-HR" sz="4800" dirty="0"/>
            </a:br>
            <a:endParaRPr lang="hr-HR" sz="4800" dirty="0"/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7863280C-0DA2-48C2-9FC7-FC6FF8F1159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hr-HR" sz="4000" dirty="0" err="1"/>
              <a:t>Pablo</a:t>
            </a:r>
            <a:r>
              <a:rPr lang="hr-HR" sz="4000" dirty="0"/>
              <a:t> Picasso</a:t>
            </a:r>
          </a:p>
        </p:txBody>
      </p:sp>
      <p:pic>
        <p:nvPicPr>
          <p:cNvPr id="4" name="Slika 3">
            <a:extLst>
              <a:ext uri="{FF2B5EF4-FFF2-40B4-BE49-F238E27FC236}">
                <a16:creationId xmlns:a16="http://schemas.microsoft.com/office/drawing/2014/main" id="{B21AC69C-0449-4003-B9B8-62FE31CDCFE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34291" y="0"/>
            <a:ext cx="4157709" cy="2130311"/>
          </a:xfrm>
          <a:prstGeom prst="rect">
            <a:avLst/>
          </a:prstGeom>
        </p:spPr>
      </p:pic>
      <p:pic>
        <p:nvPicPr>
          <p:cNvPr id="5" name="Slika 4">
            <a:extLst>
              <a:ext uri="{FF2B5EF4-FFF2-40B4-BE49-F238E27FC236}">
                <a16:creationId xmlns:a16="http://schemas.microsoft.com/office/drawing/2014/main" id="{379E908B-43A0-4211-8A4D-B91B6E04B72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41903" y="4552950"/>
            <a:ext cx="1828800" cy="704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7234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2A86923-9A72-43EC-9721-6073A5712D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64114154-8F5C-435D-9E92-C00B128086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898361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0C24869-E165-4422-B835-A9C48DF131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E1D9F9F6-C56F-4876-9476-1B29BE7B89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819775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E39AB1B-7006-4439-9E34-915C5FB1D5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PABLO PICASSO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5020EC98-1944-459A-B13A-2169DF2C6C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249EE88F-E62B-43FA-BFF4-B7A64222B226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hr-HR" sz="2000" dirty="0"/>
              <a:t>-</a:t>
            </a:r>
            <a:r>
              <a:rPr lang="hr-HR" sz="2000" dirty="0" err="1"/>
              <a:t>Pablo</a:t>
            </a:r>
            <a:r>
              <a:rPr lang="hr-HR" sz="2000" dirty="0"/>
              <a:t> Diego José Francisco de Paula Juan </a:t>
            </a:r>
            <a:r>
              <a:rPr lang="hr-HR" sz="2000" dirty="0" err="1"/>
              <a:t>Nepomuceno</a:t>
            </a:r>
            <a:r>
              <a:rPr lang="hr-HR" sz="2000" dirty="0"/>
              <a:t> María de los </a:t>
            </a:r>
            <a:r>
              <a:rPr lang="hr-HR" sz="2000" dirty="0" err="1"/>
              <a:t>Remedios</a:t>
            </a:r>
            <a:r>
              <a:rPr lang="hr-HR" sz="2000" dirty="0"/>
              <a:t> </a:t>
            </a:r>
            <a:r>
              <a:rPr lang="hr-HR" sz="2000" dirty="0" err="1"/>
              <a:t>Cipriano</a:t>
            </a:r>
            <a:r>
              <a:rPr lang="hr-HR" sz="2000" dirty="0"/>
              <a:t> de la </a:t>
            </a:r>
            <a:r>
              <a:rPr lang="hr-HR" sz="2000" dirty="0" err="1"/>
              <a:t>Santísima</a:t>
            </a:r>
            <a:r>
              <a:rPr lang="hr-HR" sz="2000" dirty="0"/>
              <a:t> Trinidad </a:t>
            </a:r>
            <a:r>
              <a:rPr lang="hr-HR" sz="2000" dirty="0" err="1"/>
              <a:t>Clito</a:t>
            </a:r>
            <a:r>
              <a:rPr lang="hr-HR" sz="2000" dirty="0"/>
              <a:t> </a:t>
            </a:r>
            <a:r>
              <a:rPr lang="hr-HR" sz="2000" dirty="0" err="1"/>
              <a:t>Ruiz</a:t>
            </a:r>
            <a:r>
              <a:rPr lang="hr-HR" sz="2000" dirty="0"/>
              <a:t> y Picasso poznatiji samo kao </a:t>
            </a:r>
            <a:r>
              <a:rPr lang="hr-HR" sz="2000" dirty="0" err="1"/>
              <a:t>Pablo</a:t>
            </a:r>
            <a:r>
              <a:rPr lang="hr-HR" sz="2000" dirty="0"/>
              <a:t> Picasso</a:t>
            </a:r>
          </a:p>
          <a:p>
            <a:r>
              <a:rPr lang="hr-HR" sz="2000" dirty="0"/>
              <a:t>-rođen je 25. listopada 1881.(Malaga-Španjolska)</a:t>
            </a:r>
          </a:p>
          <a:p>
            <a:r>
              <a:rPr lang="hr-HR" sz="2000" dirty="0"/>
              <a:t>-umro-8. travnja 1973.</a:t>
            </a:r>
          </a:p>
          <a:p>
            <a:r>
              <a:rPr lang="hr-HR" sz="2000" dirty="0"/>
              <a:t>-jedan od najpoznatijih umjetnika 20.st.</a:t>
            </a:r>
          </a:p>
        </p:txBody>
      </p:sp>
      <p:pic>
        <p:nvPicPr>
          <p:cNvPr id="5" name="Slika 4">
            <a:extLst>
              <a:ext uri="{FF2B5EF4-FFF2-40B4-BE49-F238E27FC236}">
                <a16:creationId xmlns:a16="http://schemas.microsoft.com/office/drawing/2014/main" id="{3F1254E8-438E-4BDC-A85F-DDE86D3DBA8C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9262" y="1752599"/>
            <a:ext cx="4500979" cy="3600636"/>
          </a:xfrm>
          <a:prstGeom prst="rect">
            <a:avLst/>
          </a:prstGeom>
          <a:noFill/>
        </p:spPr>
      </p:pic>
      <p:pic>
        <p:nvPicPr>
          <p:cNvPr id="6" name="Slika 5">
            <a:extLst>
              <a:ext uri="{FF2B5EF4-FFF2-40B4-BE49-F238E27FC236}">
                <a16:creationId xmlns:a16="http://schemas.microsoft.com/office/drawing/2014/main" id="{A5AB86D1-3C23-46C9-8A58-0D7242A3F15A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8099" y="5254718"/>
            <a:ext cx="1828800" cy="7048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4787414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1375A13-10DD-4D4A-8180-074D7BE0E0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PABLO PICASSO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A58DF03B-5EB5-4CB1-A846-A3DE5A7103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hr-HR" dirty="0"/>
              <a:t>-kada se rodio nije mogao disati, pa je njegova majka pomislila da je mrtav i ostavila ga je na stolu. Spasio ga je njegov ujak Salvador koji je bio liječnik. “Doktori su u to vrijeme pušili cigare, a ni moj ujak nije bio iznimka. Kada me vidio kako ležim tamo, otpuhnuo mi je dim u lice i ja sam odmah došao do sebe” - rekao je jednom prilikom Picasso</a:t>
            </a:r>
          </a:p>
          <a:p>
            <a:pPr marL="0" indent="0">
              <a:buNone/>
            </a:pPr>
            <a:r>
              <a:rPr lang="hr-HR" dirty="0"/>
              <a:t>-njegova je darovitost bila izuzetna od najranijeg djetinjstva</a:t>
            </a:r>
          </a:p>
          <a:p>
            <a:pPr marL="0" indent="0">
              <a:buNone/>
            </a:pPr>
            <a:r>
              <a:rPr lang="hr-HR" dirty="0"/>
              <a:t>-njegova prva riječ bila je „</a:t>
            </a:r>
            <a:r>
              <a:rPr lang="hr-HR" dirty="0" err="1"/>
              <a:t>piz</a:t>
            </a:r>
            <a:r>
              <a:rPr lang="hr-HR" dirty="0"/>
              <a:t>”, skraćeno od </a:t>
            </a:r>
            <a:r>
              <a:rPr lang="hr-HR" dirty="0" err="1"/>
              <a:t>lápiz</a:t>
            </a:r>
            <a:r>
              <a:rPr lang="hr-HR" dirty="0"/>
              <a:t> (španjolska riječ za olovku)</a:t>
            </a:r>
          </a:p>
          <a:p>
            <a:pPr marL="0" indent="0">
              <a:buNone/>
            </a:pPr>
            <a:r>
              <a:rPr lang="hr-HR" dirty="0"/>
              <a:t>-nakon što je, igrom slučaja, dovršio očevu sliku golubova, otac mu je predao sve svoje kistove, boje i palete i nikada više nije slikao iz razloga što je slika bila zadivljujuće lijepa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3759829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DBAA608-1DDE-4C5B-B971-F40101A849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Najpoznatija umjetnička djela: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3E8B9AAC-6C67-4A9E-918B-709C79ABFE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dirty="0"/>
              <a:t>                                         </a:t>
            </a:r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r>
              <a:rPr lang="hr-HR" dirty="0"/>
              <a:t>                                                        </a:t>
            </a:r>
          </a:p>
          <a:p>
            <a:pPr marL="0" indent="0">
              <a:buNone/>
            </a:pPr>
            <a:r>
              <a:rPr lang="hr-HR" dirty="0"/>
              <a:t>                      </a:t>
            </a:r>
            <a:r>
              <a:rPr lang="hr-HR" sz="1600" dirty="0"/>
              <a:t>Žena koja plače (1937.)                                                                                   </a:t>
            </a:r>
          </a:p>
          <a:p>
            <a:pPr marL="0" indent="0">
              <a:buNone/>
            </a:pPr>
            <a:r>
              <a:rPr lang="hr-HR" dirty="0"/>
              <a:t>                                                                                                </a:t>
            </a:r>
            <a:r>
              <a:rPr lang="hr-HR" sz="1600" dirty="0" err="1"/>
              <a:t>Guernica</a:t>
            </a:r>
            <a:r>
              <a:rPr lang="hr-HR" sz="1600" dirty="0"/>
              <a:t> (1937.)</a:t>
            </a:r>
          </a:p>
          <a:p>
            <a:pPr marL="0" indent="0">
              <a:buNone/>
            </a:pPr>
            <a:r>
              <a:rPr lang="hr-HR" dirty="0"/>
              <a:t>                                                                                    </a:t>
            </a:r>
          </a:p>
          <a:p>
            <a:pPr marL="0" indent="0">
              <a:buNone/>
            </a:pPr>
            <a:r>
              <a:rPr lang="hr-HR" dirty="0"/>
              <a:t>                       </a:t>
            </a:r>
            <a:r>
              <a:rPr lang="hr-HR" sz="1600" dirty="0"/>
              <a:t>Portret Dore </a:t>
            </a:r>
            <a:r>
              <a:rPr lang="hr-HR" sz="1600" dirty="0" err="1"/>
              <a:t>Maar</a:t>
            </a:r>
            <a:r>
              <a:rPr lang="hr-HR" sz="1600" dirty="0"/>
              <a:t>, 1937                                                                        Djevojčica s golubom</a:t>
            </a:r>
          </a:p>
        </p:txBody>
      </p:sp>
      <p:pic>
        <p:nvPicPr>
          <p:cNvPr id="4" name="Slika 3">
            <a:extLst>
              <a:ext uri="{FF2B5EF4-FFF2-40B4-BE49-F238E27FC236}">
                <a16:creationId xmlns:a16="http://schemas.microsoft.com/office/drawing/2014/main" id="{106A2244-D943-458B-9474-C6AF61218588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3602" y="1825625"/>
            <a:ext cx="3810000" cy="1714500"/>
          </a:xfrm>
          <a:prstGeom prst="rect">
            <a:avLst/>
          </a:prstGeom>
          <a:noFill/>
        </p:spPr>
      </p:pic>
      <p:pic>
        <p:nvPicPr>
          <p:cNvPr id="5" name="Slika 4">
            <a:extLst>
              <a:ext uri="{FF2B5EF4-FFF2-40B4-BE49-F238E27FC236}">
                <a16:creationId xmlns:a16="http://schemas.microsoft.com/office/drawing/2014/main" id="{CEB55438-5397-4BA1-8FAD-17F5F88D38A1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1" y="4635500"/>
            <a:ext cx="2466975" cy="1857375"/>
          </a:xfrm>
          <a:prstGeom prst="rect">
            <a:avLst/>
          </a:prstGeom>
          <a:noFill/>
        </p:spPr>
      </p:pic>
      <p:pic>
        <p:nvPicPr>
          <p:cNvPr id="6" name="Slika 5">
            <a:extLst>
              <a:ext uri="{FF2B5EF4-FFF2-40B4-BE49-F238E27FC236}">
                <a16:creationId xmlns:a16="http://schemas.microsoft.com/office/drawing/2014/main" id="{4462F990-E542-42DB-B950-B82A909B3705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435" y="1747838"/>
            <a:ext cx="1933575" cy="2362200"/>
          </a:xfrm>
          <a:prstGeom prst="rect">
            <a:avLst/>
          </a:prstGeom>
          <a:noFill/>
        </p:spPr>
      </p:pic>
      <p:pic>
        <p:nvPicPr>
          <p:cNvPr id="7" name="Slika 6">
            <a:extLst>
              <a:ext uri="{FF2B5EF4-FFF2-40B4-BE49-F238E27FC236}">
                <a16:creationId xmlns:a16="http://schemas.microsoft.com/office/drawing/2014/main" id="{5DE38CA6-F3C5-4E5D-B72D-C0F01A7E6622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1359" y="4493457"/>
            <a:ext cx="2828925" cy="16192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2021084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F60FC8F-0065-4D61-9FCE-F2607053E4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Zanimljivosti iz </a:t>
            </a:r>
            <a:r>
              <a:rPr lang="hr-HR" dirty="0" err="1"/>
              <a:t>Picassovog</a:t>
            </a:r>
            <a:r>
              <a:rPr lang="hr-HR" dirty="0"/>
              <a:t> života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6F212556-873B-4283-999D-075398D867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dirty="0"/>
              <a:t>-ženio se dva puta i imao je mnogo ljubavnica</a:t>
            </a:r>
          </a:p>
          <a:p>
            <a:pPr marL="0" indent="0">
              <a:buNone/>
            </a:pPr>
            <a:r>
              <a:rPr lang="hr-HR" dirty="0"/>
              <a:t>-imao je četvero djece, a posljednje dijete, Paloma, rođena je kada je on imao 68 godina </a:t>
            </a:r>
          </a:p>
          <a:p>
            <a:pPr marL="0" indent="0">
              <a:buNone/>
            </a:pPr>
            <a:r>
              <a:rPr lang="hr-HR" dirty="0"/>
              <a:t>-među ljubavnicama, bila je i Dora </a:t>
            </a:r>
            <a:r>
              <a:rPr lang="hr-HR" dirty="0" err="1"/>
              <a:t>Maar</a:t>
            </a:r>
            <a:r>
              <a:rPr lang="hr-HR" dirty="0"/>
              <a:t>, </a:t>
            </a:r>
          </a:p>
          <a:p>
            <a:pPr marL="0" indent="0">
              <a:buNone/>
            </a:pPr>
            <a:r>
              <a:rPr lang="hr-HR" dirty="0"/>
              <a:t> Francuskinja hrvatskog podrijetla (na njegovoj slici Žena koja plače).</a:t>
            </a:r>
          </a:p>
          <a:p>
            <a:pPr marL="0" indent="0">
              <a:buNone/>
            </a:pPr>
            <a:r>
              <a:rPr lang="hr-HR" dirty="0"/>
              <a:t>-Picasso već od 1920-tih mogao skupo prodavati svoja djela, mogao si je priuštiti da većinu djela zadrži u svom vlasništvu, tako je posjedovao oko 50.000 vlastitih djela</a:t>
            </a:r>
          </a:p>
          <a:p>
            <a:pPr marL="0" indent="0">
              <a:buNone/>
            </a:pPr>
            <a:endParaRPr lang="hr-HR" dirty="0"/>
          </a:p>
        </p:txBody>
      </p:sp>
      <p:sp>
        <p:nvSpPr>
          <p:cNvPr id="4" name="Pravokutnik 3">
            <a:extLst>
              <a:ext uri="{FF2B5EF4-FFF2-40B4-BE49-F238E27FC236}">
                <a16:creationId xmlns:a16="http://schemas.microsoft.com/office/drawing/2014/main" id="{7CD092AC-4CD9-401C-9DFD-6D44D1E6CEBF}"/>
              </a:ext>
            </a:extLst>
          </p:cNvPr>
          <p:cNvSpPr/>
          <p:nvPr/>
        </p:nvSpPr>
        <p:spPr>
          <a:xfrm>
            <a:off x="3382392" y="1720839"/>
            <a:ext cx="576160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hr-HR" sz="1600" dirty="0">
              <a:solidFill>
                <a:srgbClr val="202122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92492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>
            <a:extLst>
              <a:ext uri="{FF2B5EF4-FFF2-40B4-BE49-F238E27FC236}">
                <a16:creationId xmlns:a16="http://schemas.microsoft.com/office/drawing/2014/main" id="{9D06B28B-41F8-446D-9F55-0A4B4A673D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Slikamo po uzoru na Picassa</a:t>
            </a:r>
          </a:p>
        </p:txBody>
      </p:sp>
      <p:sp>
        <p:nvSpPr>
          <p:cNvPr id="6" name="Rezervirano mjesto sadržaja 5">
            <a:extLst>
              <a:ext uri="{FF2B5EF4-FFF2-40B4-BE49-F238E27FC236}">
                <a16:creationId xmlns:a16="http://schemas.microsoft.com/office/drawing/2014/main" id="{4FB1EA65-24B1-4387-8978-BA83EED4ED92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hr-HR" dirty="0"/>
          </a:p>
          <a:p>
            <a:r>
              <a:rPr lang="hr-HR" dirty="0"/>
              <a:t>MOTIV</a:t>
            </a:r>
            <a:r>
              <a:rPr lang="hr-HR"/>
              <a:t>: portret</a:t>
            </a:r>
            <a:endParaRPr lang="hr-HR" dirty="0"/>
          </a:p>
          <a:p>
            <a:r>
              <a:rPr lang="hr-HR" dirty="0"/>
              <a:t>LIKOVNA TEHNIKA: pastelne bojice</a:t>
            </a:r>
          </a:p>
          <a:p>
            <a:r>
              <a:rPr lang="hr-HR" dirty="0"/>
              <a:t>LIKOVNI PROBLEM:  vrste crte, komplementarni kontrast, proporcija, portret</a:t>
            </a:r>
          </a:p>
          <a:p>
            <a:pPr marL="0" indent="0">
              <a:buNone/>
            </a:pPr>
            <a:endParaRPr lang="hr-HR" dirty="0"/>
          </a:p>
        </p:txBody>
      </p:sp>
      <p:pic>
        <p:nvPicPr>
          <p:cNvPr id="1026" name="Picture 2" descr="Pablo Picasso – Wikipedija">
            <a:extLst>
              <a:ext uri="{FF2B5EF4-FFF2-40B4-BE49-F238E27FC236}">
                <a16:creationId xmlns:a16="http://schemas.microsoft.com/office/drawing/2014/main" id="{099F003A-C8CF-40D9-AB8E-258EAC74F730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5736" y="2192783"/>
            <a:ext cx="2813389" cy="35421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655294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6B67DC3-CD62-4302-B69D-6D3C5EB064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319D04F4-51D7-4E22-AECC-830271D635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956209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F969FFA-4CF0-4354-B9D7-9906931994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938D1461-7859-46BE-A7DB-3670C11707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768678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D863AA3-E465-446B-B9BD-24C567C391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B8DE5583-4B83-4BAD-8EF3-DE5E4039C2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6360920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</TotalTime>
  <Words>348</Words>
  <Application>Microsoft Office PowerPoint</Application>
  <PresentationFormat>Široki zaslon</PresentationFormat>
  <Paragraphs>31</Paragraphs>
  <Slides>11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Tema sustava Office</vt:lpstr>
      <vt:lpstr>U svijetu likovnih umjetnika 4 </vt:lpstr>
      <vt:lpstr>PABLO PICASSO</vt:lpstr>
      <vt:lpstr>PABLO PICASSO</vt:lpstr>
      <vt:lpstr>Najpoznatija umjetnička djela:</vt:lpstr>
      <vt:lpstr>Zanimljivosti iz Picassovog života</vt:lpstr>
      <vt:lpstr>Slikamo po uzoru na Picassa</vt:lpstr>
      <vt:lpstr>PowerPoint prezentacija</vt:lpstr>
      <vt:lpstr>PowerPoint prezentacija</vt:lpstr>
      <vt:lpstr>PowerPoint prezentacija</vt:lpstr>
      <vt:lpstr>PowerPoint prezentacija</vt:lpstr>
      <vt:lpstr>PowerPoint prezentacija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 svijetu likovnih umjetnosti 4</dc:title>
  <dc:creator>Korisnik</dc:creator>
  <cp:lastModifiedBy>Korisnik</cp:lastModifiedBy>
  <cp:revision>17</cp:revision>
  <dcterms:created xsi:type="dcterms:W3CDTF">2022-01-10T18:26:59Z</dcterms:created>
  <dcterms:modified xsi:type="dcterms:W3CDTF">2022-03-30T19:08:48Z</dcterms:modified>
</cp:coreProperties>
</file>