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384ec0e8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384ec0e8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384ec0e8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384ec0e8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384ec0e8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384ec0e8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384ec0e8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384ec0e8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384ec0e8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384ec0e8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384ec0e8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384ec0e8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384ec0e8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384ec0e8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384ec0e8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384ec0e8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384ec0e8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384ec0e8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r.wikipedia.org/wiki/28._sije%C4%8Dnja" TargetMode="External"/><Relationship Id="rId4" Type="http://schemas.openxmlformats.org/officeDocument/2006/relationships/hyperlink" Target="https://hr.wikipedia.org/wiki/1912" TargetMode="External"/><Relationship Id="rId9" Type="http://schemas.openxmlformats.org/officeDocument/2006/relationships/image" Target="../media/image1.jpg"/><Relationship Id="rId5" Type="http://schemas.openxmlformats.org/officeDocument/2006/relationships/hyperlink" Target="https://hr.wikipedia.org/wiki/11._kolovoza" TargetMode="External"/><Relationship Id="rId6" Type="http://schemas.openxmlformats.org/officeDocument/2006/relationships/hyperlink" Target="https://hr.wikipedia.org/wiki/1956" TargetMode="External"/><Relationship Id="rId7" Type="http://schemas.openxmlformats.org/officeDocument/2006/relationships/hyperlink" Target="https://hr.wikipedia.org/wiki/Arizona" TargetMode="External"/><Relationship Id="rId8" Type="http://schemas.openxmlformats.org/officeDocument/2006/relationships/hyperlink" Target="https://hr.wikipedia.org/wiki/Kalifornij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r.wikipedia.org/wiki/Los_Angeles" TargetMode="External"/><Relationship Id="rId4" Type="http://schemas.openxmlformats.org/officeDocument/2006/relationships/hyperlink" Target="https://hr.wikipedia.org/wiki/New_York" TargetMode="External"/><Relationship Id="rId9" Type="http://schemas.openxmlformats.org/officeDocument/2006/relationships/hyperlink" Target="https://hr.wikipedia.org/wiki/Picasso" TargetMode="External"/><Relationship Id="rId5" Type="http://schemas.openxmlformats.org/officeDocument/2006/relationships/hyperlink" Target="https://hr.wikipedia.org/wiki/Thomas_Hart_Benton" TargetMode="External"/><Relationship Id="rId6" Type="http://schemas.openxmlformats.org/officeDocument/2006/relationships/hyperlink" Target="https://hr.wikipedia.org/wiki/Mural" TargetMode="External"/><Relationship Id="rId7" Type="http://schemas.openxmlformats.org/officeDocument/2006/relationships/hyperlink" Target="https://hr.wikipedia.org/wiki/Simbolizam" TargetMode="External"/><Relationship Id="rId8" Type="http://schemas.openxmlformats.org/officeDocument/2006/relationships/hyperlink" Target="https://hr.wikipedia.org/wiki/Nadrealiza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r.wikipedia.org/w/index.php?title=%C5%A0tagalj&amp;action=edit&amp;redlink=1" TargetMode="External"/><Relationship Id="rId4" Type="http://schemas.openxmlformats.org/officeDocument/2006/relationships/hyperlink" Target="https://hr.wikipedia.org/w/index.php?title=Slikarski_atelijer&amp;action=edit&amp;redlink=1" TargetMode="External"/><Relationship Id="rId5" Type="http://schemas.openxmlformats.org/officeDocument/2006/relationships/hyperlink" Target="https://hr.wikipedia.org/wiki/Pijesa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r.wikipedia.org/w/index.php?title=Dripping&amp;action=edit&amp;redlink=1" TargetMode="External"/><Relationship Id="rId4" Type="http://schemas.openxmlformats.org/officeDocument/2006/relationships/hyperlink" Target="https://hr.wikipedia.org/w/index.php?title=Betty_Parsons&amp;action=edit&amp;redlink=1" TargetMode="External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r" sz="4150">
                <a:latin typeface="Georgia"/>
                <a:ea typeface="Georgia"/>
                <a:cs typeface="Georgia"/>
                <a:sym typeface="Georgia"/>
              </a:rPr>
              <a:t>         </a:t>
            </a:r>
            <a:r>
              <a:rPr lang="hr" sz="4150">
                <a:latin typeface="Georgia"/>
                <a:ea typeface="Georgia"/>
                <a:cs typeface="Georgia"/>
                <a:sym typeface="Georgia"/>
              </a:rPr>
              <a:t>Jackson Pollock</a:t>
            </a:r>
            <a:endParaRPr sz="415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američki slikar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1276350"/>
            <a:ext cx="66675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19431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0"/>
            <a:ext cx="18192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2155" y="94650"/>
            <a:ext cx="2058974" cy="296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Paul Jackson Pollock</a:t>
            </a:r>
            <a:r>
              <a:rPr lang="hr"/>
              <a:t> </a:t>
            </a:r>
            <a:r>
              <a:rPr lang="hr" sz="1600"/>
              <a:t>(Cody, </a:t>
            </a:r>
            <a:r>
              <a:rPr lang="hr" sz="1600">
                <a:uFill>
                  <a:noFill/>
                </a:uFill>
                <a:hlinkClick r:id="rId3"/>
              </a:rPr>
              <a:t>28. siječnja</a:t>
            </a:r>
            <a:r>
              <a:rPr lang="hr" sz="1600"/>
              <a:t> </a:t>
            </a:r>
            <a:r>
              <a:rPr lang="hr" sz="1600">
                <a:uFill>
                  <a:noFill/>
                </a:uFill>
                <a:hlinkClick r:id="rId4"/>
              </a:rPr>
              <a:t>1912</a:t>
            </a:r>
            <a:r>
              <a:rPr lang="hr" sz="1600"/>
              <a:t>. - Springs, </a:t>
            </a:r>
            <a:r>
              <a:rPr lang="hr" sz="1600">
                <a:uFill>
                  <a:noFill/>
                </a:uFill>
                <a:hlinkClick r:id="rId5"/>
              </a:rPr>
              <a:t>11. kolovoza</a:t>
            </a:r>
            <a:r>
              <a:rPr lang="hr" sz="1600"/>
              <a:t> </a:t>
            </a:r>
            <a:r>
              <a:rPr lang="hr" sz="1600">
                <a:uFill>
                  <a:noFill/>
                </a:uFill>
                <a:hlinkClick r:id="rId6"/>
              </a:rPr>
              <a:t>1956</a:t>
            </a:r>
            <a:r>
              <a:rPr lang="hr" sz="1600"/>
              <a:t>.)</a:t>
            </a:r>
            <a:endParaRPr sz="1600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2375"/>
            <a:ext cx="5463000" cy="3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hr" sz="13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Rodio se 28. siječnja 1912. na ranču Watkins u gradiću Cody, na sjeverozapadu države Wyoming, kao najmlađi od petorice sinova farmera LeRova McLurea Pollocka i kućanice Stelle May. Dok su se u potrazi za boljim životom selili u </a:t>
            </a:r>
            <a:r>
              <a:rPr lang="hr" sz="13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Arizonu</a:t>
            </a:r>
            <a:r>
              <a:rPr lang="hr" sz="13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hr" sz="13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Californiju</a:t>
            </a:r>
            <a:r>
              <a:rPr lang="hr" sz="13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majka se nadala kako joj sinovi neće završiti kao priprosti farmeri poput njenog muža. Suvremenici su kasnije za Pollockov problematičan karakter - nekonvencionalno odijevanje, nošenje duge kose, koja nije bila primjerena dobrim mladićima u to vrijeme, i stalno opiranje autoritetima - razloge nalazili u majčinom utjecaju. Naime, iako je sanjala da će joj sinovi postati umjetnici, nije im poklanjala niti dovoljno vremena, niti majčinske ljubavi. Osim toga, kako su se često selili, Jackson niti u jednom gradu nije stigao naći dobre prijatelje. U prvih deset godina njegova života, obitelj se, naime, selila deset puta, svaki put u drugi grad.</a:t>
            </a:r>
            <a:endParaRPr sz="2100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89175" y="1262375"/>
            <a:ext cx="2943134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 sz="16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Kad je nakon srednje škole Jackson Pollock rekao da želi studirati na Visokoj umjetničkoj školi Manual Arts u </a:t>
            </a:r>
            <a:r>
              <a:rPr lang="hr" sz="16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Los Angelesu</a:t>
            </a:r>
            <a:r>
              <a:rPr lang="hr" sz="16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majka je bila presretna. No, prije Los Angelesa, Jackson je s bratom Charlesom, koji je također želio postati slikar, otišao u </a:t>
            </a:r>
            <a:r>
              <a:rPr lang="hr" sz="16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 York</a:t>
            </a:r>
            <a:r>
              <a:rPr lang="hr" sz="16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i ondje ostao. Zajedno s bratom, 1930. upisao se u radionicu slikara </a:t>
            </a:r>
            <a:r>
              <a:rPr lang="hr" sz="16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Thomasa Harta Bentona</a:t>
            </a:r>
            <a:r>
              <a:rPr lang="hr" sz="16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koji je dosta utjecao na mladog slikara, kojemu su se sviđali i meksički </a:t>
            </a:r>
            <a:r>
              <a:rPr lang="hr" sz="16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muralisti</a:t>
            </a:r>
            <a:r>
              <a:rPr lang="hr" sz="16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ali sve više i </a:t>
            </a:r>
            <a:r>
              <a:rPr lang="hr" sz="16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simbolisti</a:t>
            </a:r>
            <a:r>
              <a:rPr lang="hr" sz="16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te </a:t>
            </a:r>
            <a:r>
              <a:rPr lang="hr" sz="16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nadrealisti</a:t>
            </a:r>
            <a:r>
              <a:rPr lang="hr" sz="16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osobito nakon što je posjetio jednu </a:t>
            </a:r>
            <a:r>
              <a:rPr lang="hr" sz="16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Picassovu</a:t>
            </a:r>
            <a:r>
              <a:rPr lang="hr" sz="16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izložbu u New Yorku.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915100"/>
            <a:ext cx="8520600" cy="3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 listopadu 1945. Pollock i slikarica  Lee Krasner su se vjenčali. Živjeli su u drvenoj kući, a </a:t>
            </a:r>
            <a:r>
              <a:rPr lang="hr" sz="1400">
                <a:solidFill>
                  <a:srgbClr val="A55858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štagalj</a:t>
            </a:r>
            <a:r>
              <a:rPr lang="hr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 velikom dvorištu Pollock je preuredio u </a:t>
            </a:r>
            <a:r>
              <a:rPr lang="hr" sz="1400">
                <a:solidFill>
                  <a:srgbClr val="A55858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slikarski atelijer</a:t>
            </a:r>
            <a:r>
              <a:rPr lang="hr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 kojem je provodio cijele dane, ali sve češće i noći.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Iako je uvijek bila stroga kritičarka njegova rada, zanemarila je svoju karijeru i sve svoje vrijeme posvetila suprugu. Ohrabren, on je slikao sve više i sve bolje, te je, kao nikad do tad, počeo tražiti vlastiti stil. Pronašao ga je, kažu neki, sasvim slučajno. Prilikom oslikavanja nekog murala, zagledao se u kapi boje koje su s kista padale na pod i oduševio se onim što je nastalo.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i="1" lang="hr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Takva slika živi svojim životom</a:t>
            </a:r>
            <a:r>
              <a:rPr lang="hr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tvrdio je te odlučio pokušati napraviti sliku na isti način. Po podu je počeo postavljati ogromna platna i po njima izlijevao i nanosio boje, ponekad ih miješajući s materijalima poput </a:t>
            </a:r>
            <a:r>
              <a:rPr lang="hr" sz="14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pijeska</a:t>
            </a:r>
            <a:r>
              <a:rPr lang="hr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ili smrvljenog stakla. Za slikanje je, osim šake i zgloba, koristio cijelo svoje tijelo, uz samo jedno pravilo: kistove, palete i ostali slikarski alat izbacio je iz upotrebe te se počeo služiti štapovima, zidarskim žlicama i kuhinjskim noževima.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i="1" lang="hr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 podu je sve jednostavnije, osjećam se bližim slici, kao njezin sastavni dio jer se na taj način mogu kretati oko nje, raditi sa sve četiri strane i, doslovno, ući u sliku</a:t>
            </a:r>
            <a:r>
              <a:rPr lang="hr" sz="14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objasnio je.</a:t>
            </a:r>
            <a:endParaRPr sz="14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Tehnika “dripping”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hr" sz="13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Djela nastala tehnikom </a:t>
            </a:r>
            <a:r>
              <a:rPr lang="hr" sz="1300">
                <a:solidFill>
                  <a:srgbClr val="A55858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drippinga</a:t>
            </a:r>
            <a:r>
              <a:rPr lang="hr" sz="13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(kapanja) prikazana su prvi put na izložbi u galeriji </a:t>
            </a:r>
            <a:r>
              <a:rPr lang="hr" sz="1300">
                <a:solidFill>
                  <a:srgbClr val="A55858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Betty Parsons</a:t>
            </a:r>
            <a:r>
              <a:rPr lang="hr" sz="13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1949. Nova slikarska tehnika zaintrigirala je i publiku i stručnjake, pa iako su mnogi konzervativni kritičari tvrdili kako "to što on radi - nije slikarstvo", čak je i ugledni časopis Life objavio o njemu veliki afirmativan tekst pod naslovom " Je li on najveći živući slikar u Americi?"</a:t>
            </a:r>
            <a:endParaRPr sz="13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3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4225" y="2438500"/>
            <a:ext cx="29146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976" y="0"/>
            <a:ext cx="651204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393" y="689238"/>
            <a:ext cx="5713206" cy="37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053" y="0"/>
            <a:ext cx="46858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637" y="1210712"/>
            <a:ext cx="4578725" cy="27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