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1" r:id="rId10"/>
    <p:sldId id="268" r:id="rId11"/>
    <p:sldId id="269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ranka Jelisavac" initials="JJ" lastIdx="1" clrIdx="0">
    <p:extLst>
      <p:ext uri="{19B8F6BF-5375-455C-9EA6-DF929625EA0E}">
        <p15:presenceInfo xmlns:p15="http://schemas.microsoft.com/office/powerpoint/2012/main" userId="Jadranka Jelisav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5T20:59:16.02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690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5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40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723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132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409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769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17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16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350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676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88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12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438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25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FEB2-404E-44C3-9389-79E64F35B22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9F0E14-55E2-46E8-97A9-EB42A3BFC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0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70FEE9-DC44-4D34-BAD6-D0AE5EDDE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493" y="2197994"/>
            <a:ext cx="7766936" cy="1646302"/>
          </a:xfrm>
        </p:spPr>
        <p:txBody>
          <a:bodyPr/>
          <a:lstStyle/>
          <a:p>
            <a:r>
              <a:rPr lang="hr-HR" b="1" dirty="0">
                <a:effectLst/>
              </a:rPr>
              <a:t>Vincent van Gogh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C8BE22A-A46F-459B-87C4-1BFF2D817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1140" y="4441531"/>
            <a:ext cx="7670184" cy="1096899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3.d 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OŠ NIKOLE HRIBARA</a:t>
            </a:r>
          </a:p>
          <a:p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Jadranka </a:t>
            </a:r>
            <a:r>
              <a:rPr lang="hr-HR" sz="2000" b="1" dirty="0" err="1">
                <a:solidFill>
                  <a:schemeClr val="accent2">
                    <a:lumMod val="75000"/>
                  </a:schemeClr>
                </a:solidFill>
              </a:rPr>
              <a:t>Jelisavac</a:t>
            </a:r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4" name="Slika 3" descr="Slikovni rezultat za etwinning prijava">
            <a:extLst>
              <a:ext uri="{FF2B5EF4-FFF2-40B4-BE49-F238E27FC236}">
                <a16:creationId xmlns:a16="http://schemas.microsoft.com/office/drawing/2014/main" id="{1F4760B8-FCD1-4BDB-B72B-ADDD8F7C0C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62" y="623817"/>
            <a:ext cx="2906145" cy="1367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5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 Gogh - Giardino Fiorito Reprodukcija umjetnosti - plakat, poster, slika  na Europosteri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02" y="2656299"/>
            <a:ext cx="4359913" cy="34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F7F83C-B753-4402-AD03-879F6C0820C7}"/>
              </a:ext>
            </a:extLst>
          </p:cNvPr>
          <p:cNvSpPr txBox="1">
            <a:spLocks/>
          </p:cNvSpPr>
          <p:nvPr/>
        </p:nvSpPr>
        <p:spPr>
          <a:xfrm>
            <a:off x="5874897" y="2439600"/>
            <a:ext cx="5355598" cy="38807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6BF12CFB-810C-43C3-94F5-ADC8F322B0B9}"/>
              </a:ext>
            </a:extLst>
          </p:cNvPr>
          <p:cNvSpPr txBox="1">
            <a:spLocks/>
          </p:cNvSpPr>
          <p:nvPr/>
        </p:nvSpPr>
        <p:spPr>
          <a:xfrm>
            <a:off x="605521" y="260465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Komplementarni kontrast boja</a:t>
            </a:r>
            <a:endParaRPr lang="hr-HR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A2F7F83C-B753-4402-AD03-879F6C0820C7}"/>
              </a:ext>
            </a:extLst>
          </p:cNvPr>
          <p:cNvSpPr txBox="1">
            <a:spLocks/>
          </p:cNvSpPr>
          <p:nvPr/>
        </p:nvSpPr>
        <p:spPr>
          <a:xfrm>
            <a:off x="1030778" y="995680"/>
            <a:ext cx="8678487" cy="38807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tx1"/>
                </a:solidFill>
              </a:rPr>
              <a:t>MOTIV: vizualni – CVJETNA LIVADA</a:t>
            </a:r>
          </a:p>
          <a:p>
            <a:r>
              <a:rPr lang="hr-HR" b="1" dirty="0" smtClean="0">
                <a:solidFill>
                  <a:schemeClr val="tx1"/>
                </a:solidFill>
              </a:rPr>
              <a:t>NASTAVNO PODRUČJE: oblikovanje na plohi-slikanje</a:t>
            </a:r>
          </a:p>
          <a:p>
            <a:r>
              <a:rPr lang="hr-HR" b="1" dirty="0" smtClean="0">
                <a:solidFill>
                  <a:schemeClr val="tx1"/>
                </a:solidFill>
              </a:rPr>
              <a:t>LIKOVNI PROBLEM: komplementarni kontrast</a:t>
            </a:r>
          </a:p>
          <a:p>
            <a:r>
              <a:rPr lang="hr-HR" b="1" dirty="0" smtClean="0">
                <a:solidFill>
                  <a:schemeClr val="tx1"/>
                </a:solidFill>
              </a:rPr>
              <a:t>LIKOVNO - TEHNIČKA SREDSTVA I LIKOVNE TEHNIKE: vodene boje 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809702" y="6167739"/>
            <a:ext cx="445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Cvjetni vrt sa stazom, Vincent van Gogh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86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3">
            <a:extLst>
              <a:ext uri="{FF2B5EF4-FFF2-40B4-BE49-F238E27FC236}">
                <a16:creationId xmlns:a16="http://schemas.microsoft.com/office/drawing/2014/main" id="{FE8558F3-2D8D-4165-B42A-93BE6C7E0713}"/>
              </a:ext>
            </a:extLst>
          </p:cNvPr>
          <p:cNvSpPr txBox="1">
            <a:spLocks/>
          </p:cNvSpPr>
          <p:nvPr/>
        </p:nvSpPr>
        <p:spPr>
          <a:xfrm>
            <a:off x="1371601" y="1072343"/>
            <a:ext cx="7165569" cy="5220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chemeClr val="tx1"/>
                </a:solidFill>
              </a:rPr>
              <a:t>Komplementarnim kontrastom boja slikamo cvjetnu livadu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      PROMATRANJE I ANALIZA SLIKE </a:t>
            </a:r>
            <a:r>
              <a:rPr lang="pl-PL" b="1" i="1" dirty="0" smtClean="0">
                <a:solidFill>
                  <a:srgbClr val="00B050"/>
                </a:solidFill>
              </a:rPr>
              <a:t>CVJETNI VRT SA STAZOM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Pronalazimo na slici gdje se nalazi crvena i zelena boja, te ostale parove boja koje se dopunjuju (plave se mrlje na jednome mjestu nalaze uz narančaste).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Boje koje se dopunjuju: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                               CRVENA</a:t>
            </a:r>
            <a:r>
              <a:rPr lang="pl-PL" b="1" dirty="0" smtClean="0">
                <a:solidFill>
                  <a:schemeClr val="tx1"/>
                </a:solidFill>
              </a:rPr>
              <a:t> – </a:t>
            </a:r>
            <a:r>
              <a:rPr lang="pl-PL" b="1" dirty="0" smtClean="0">
                <a:solidFill>
                  <a:srgbClr val="00B050"/>
                </a:solidFill>
              </a:rPr>
              <a:t>ZELENA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smtClean="0">
                <a:solidFill>
                  <a:srgbClr val="00B050"/>
                </a:solidFill>
              </a:rPr>
              <a:t>                                 </a:t>
            </a:r>
            <a:r>
              <a:rPr lang="pl-PL" b="1" dirty="0" smtClean="0">
                <a:solidFill>
                  <a:schemeClr val="accent1"/>
                </a:solidFill>
              </a:rPr>
              <a:t>ŽUTA</a:t>
            </a:r>
            <a:r>
              <a:rPr lang="pl-PL" b="1" dirty="0" smtClean="0">
                <a:solidFill>
                  <a:schemeClr val="tx1"/>
                </a:solidFill>
              </a:rPr>
              <a:t> – </a:t>
            </a:r>
            <a:r>
              <a:rPr lang="pl-PL" b="1" dirty="0" smtClean="0">
                <a:solidFill>
                  <a:srgbClr val="7030A0"/>
                </a:solidFill>
              </a:rPr>
              <a:t>LJUBIČASTA</a:t>
            </a:r>
          </a:p>
          <a:p>
            <a:pPr marL="0" indent="0">
              <a:buNone/>
            </a:pPr>
            <a:r>
              <a:rPr lang="pl-PL" b="1" dirty="0">
                <a:solidFill>
                  <a:srgbClr val="7030A0"/>
                </a:solidFill>
              </a:rPr>
              <a:t> </a:t>
            </a:r>
            <a:r>
              <a:rPr lang="pl-PL" b="1" dirty="0" smtClean="0">
                <a:solidFill>
                  <a:srgbClr val="7030A0"/>
                </a:solidFill>
              </a:rPr>
              <a:t>                                 </a:t>
            </a:r>
            <a:r>
              <a:rPr lang="pl-PL" b="1" dirty="0" smtClean="0">
                <a:solidFill>
                  <a:srgbClr val="0070C0"/>
                </a:solidFill>
              </a:rPr>
              <a:t>PLAVA</a:t>
            </a:r>
            <a:r>
              <a:rPr lang="pl-PL" b="1" dirty="0" smtClean="0">
                <a:solidFill>
                  <a:schemeClr val="tx1"/>
                </a:solidFill>
              </a:rPr>
              <a:t> - </a:t>
            </a:r>
            <a:r>
              <a:rPr lang="pl-PL" b="1" dirty="0" smtClean="0">
                <a:solidFill>
                  <a:schemeClr val="accent2"/>
                </a:solidFill>
              </a:rPr>
              <a:t>NARANČASTA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Slikamo vodenim bojama i upotrebljavamo meki kist.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Kist najprije umočimo u vodu zatim u boju.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Boju nanosimo na hrapavu stranu papira.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Više vode daje svjetliju, a manje vode tamniju boju.</a:t>
            </a:r>
          </a:p>
          <a:p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EABAA610-6342-4583-9020-C85FD223B513}"/>
              </a:ext>
            </a:extLst>
          </p:cNvPr>
          <p:cNvSpPr txBox="1">
            <a:spLocks/>
          </p:cNvSpPr>
          <p:nvPr/>
        </p:nvSpPr>
        <p:spPr>
          <a:xfrm>
            <a:off x="2564324" y="343592"/>
            <a:ext cx="501688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 smtClean="0"/>
              <a:t>Zadatak za učenike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51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67" y="892496"/>
            <a:ext cx="3232349" cy="233335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66" y="3377682"/>
            <a:ext cx="3232349" cy="277119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92" y="892496"/>
            <a:ext cx="3270698" cy="23333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92" y="3377682"/>
            <a:ext cx="3270698" cy="277119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978443" y="155887"/>
            <a:ext cx="4064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2"/>
                </a:solidFill>
              </a:rPr>
              <a:t>Cvjetne livade 3.d</a:t>
            </a:r>
            <a:endParaRPr lang="hr-HR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78" y="676384"/>
            <a:ext cx="3808288" cy="268484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78" y="3574472"/>
            <a:ext cx="3808288" cy="295695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32" y="664295"/>
            <a:ext cx="3747941" cy="270902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31" y="3572681"/>
            <a:ext cx="3747941" cy="29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2" y="379007"/>
            <a:ext cx="3706856" cy="272453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16" y="379007"/>
            <a:ext cx="3914816" cy="27256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2" y="3416531"/>
            <a:ext cx="3706856" cy="29454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16" y="3416531"/>
            <a:ext cx="3937068" cy="29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12CFB-810C-43C3-94F5-ADC8F322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Djetinjstvo </a:t>
            </a:r>
            <a:r>
              <a:rPr lang="hr-HR" dirty="0"/>
              <a:t>V</a:t>
            </a:r>
            <a:r>
              <a:rPr lang="hr-HR" dirty="0" smtClean="0"/>
              <a:t>incent van Gogha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3D125F5-6E83-4133-A628-F90D71000F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615717"/>
            <a:ext cx="2918809" cy="4425645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DA3179B-5114-4D0A-8B03-3D69C1DFA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0836" y="1778204"/>
            <a:ext cx="4184034" cy="388077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  <a:effectLst/>
                <a:latin typeface="Source Sans Pro" panose="020B0604020202020204" pitchFamily="34" charset="0"/>
              </a:rPr>
              <a:t>Rođen je u Nizozemskoj, u dijelu zemlje koji je bio poznat po rudnicima i teškom životu. Otac mu je bio protestantski pastor ( jedna vrsta svećenika</a:t>
            </a:r>
            <a:r>
              <a:rPr lang="hr-HR" b="1" dirty="0" smtClean="0">
                <a:solidFill>
                  <a:schemeClr val="tx1"/>
                </a:solidFill>
                <a:effectLst/>
                <a:latin typeface="Source Sans Pro" panose="020B0604020202020204" pitchFamily="34" charset="0"/>
              </a:rPr>
              <a:t>), a </a:t>
            </a:r>
            <a:r>
              <a:rPr lang="hr-HR" b="1" dirty="0">
                <a:solidFill>
                  <a:schemeClr val="tx1"/>
                </a:solidFill>
                <a:effectLst/>
                <a:latin typeface="Source Sans Pro" panose="020B0604020202020204" pitchFamily="34" charset="0"/>
              </a:rPr>
              <a:t>majka domaćica. Imao je još dva brata i tri sestre.</a:t>
            </a:r>
            <a:endParaRPr lang="hr-HR" dirty="0">
              <a:solidFill>
                <a:schemeClr val="tx1"/>
              </a:solidFill>
              <a:effectLst/>
              <a:latin typeface="Source Sans Pro" panose="020B0604020202020204" pitchFamily="34" charset="0"/>
            </a:endParaRPr>
          </a:p>
          <a:p>
            <a:r>
              <a:rPr lang="hr-HR" b="1" dirty="0">
                <a:solidFill>
                  <a:schemeClr val="tx1"/>
                </a:solidFill>
                <a:effectLst/>
                <a:latin typeface="Source Sans Pro" panose="020B0604020202020204" pitchFamily="34" charset="0"/>
              </a:rPr>
              <a:t>Kao dječak bio je tih i povučen. Vrijeme je provodio promatrajući nizozemski krajolik. Sa 16 godina je odlučio postati slikar.</a:t>
            </a:r>
            <a:endParaRPr lang="hr-HR" dirty="0">
              <a:solidFill>
                <a:schemeClr val="tx1"/>
              </a:solidFill>
              <a:effectLst/>
              <a:latin typeface="Source Sans Pro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20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F7F83C-B753-4402-AD03-879F6C082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816" y="968247"/>
            <a:ext cx="6403001" cy="3880772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  <a:effectLst/>
              </a:rPr>
              <a:t>Nije imao novca za boje, pa je u početku crtao ugljenom  ili uljenim </a:t>
            </a:r>
            <a:r>
              <a:rPr lang="hr-HR" b="1" dirty="0" smtClean="0">
                <a:solidFill>
                  <a:schemeClr val="tx1"/>
                </a:solidFill>
                <a:effectLst/>
              </a:rPr>
              <a:t>bojama, bez </a:t>
            </a:r>
            <a:r>
              <a:rPr lang="hr-HR" b="1" dirty="0">
                <a:solidFill>
                  <a:schemeClr val="tx1"/>
                </a:solidFill>
                <a:effectLst/>
              </a:rPr>
              <a:t>puno boja</a:t>
            </a:r>
            <a:r>
              <a:rPr lang="hr-HR" b="1" dirty="0" smtClean="0">
                <a:solidFill>
                  <a:schemeClr val="tx1"/>
                </a:solidFill>
                <a:effectLst/>
              </a:rPr>
              <a:t>.</a:t>
            </a:r>
          </a:p>
          <a:p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D277428-134F-49BD-BD22-095E1504E5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98" y="2053244"/>
            <a:ext cx="2076041" cy="2546394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DE5FC16-4BC4-48FB-9A2D-220E8F842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97" y="2513663"/>
            <a:ext cx="25622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1A1325-B60B-413D-8BF3-61350B548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3" y="830553"/>
            <a:ext cx="7701894" cy="798742"/>
          </a:xfrm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/>
              </a:rPr>
              <a:t>Često je slikao autoportrete jer nije imao </a:t>
            </a:r>
            <a:r>
              <a:rPr lang="pl-PL" b="1" dirty="0" smtClean="0">
                <a:solidFill>
                  <a:schemeClr val="tx1"/>
                </a:solidFill>
                <a:effectLst/>
              </a:rPr>
              <a:t>novaca </a:t>
            </a:r>
            <a:r>
              <a:rPr lang="pl-PL" b="1" dirty="0">
                <a:solidFill>
                  <a:schemeClr val="tx1"/>
                </a:solidFill>
                <a:effectLst/>
              </a:rPr>
              <a:t>za modele.</a:t>
            </a:r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C32F352-03BC-4762-A4DA-8519F2470F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23" y="1750521"/>
            <a:ext cx="3074405" cy="3881437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1BB3829-FCCF-4E9C-AADE-D5B3D243D6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2" y="1750521"/>
            <a:ext cx="316769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CB8BF5A-9FFE-4B8D-917D-1071DA2C18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49" y="1927832"/>
            <a:ext cx="3026461" cy="3881437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54F012C-83C5-402F-BE6F-72A1D4FFC1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09" y="2223459"/>
            <a:ext cx="4184650" cy="3290181"/>
          </a:xfrm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8A1A1325-B60B-413D-8BF3-61350B5483F3}"/>
              </a:ext>
            </a:extLst>
          </p:cNvPr>
          <p:cNvSpPr txBox="1">
            <a:spLocks/>
          </p:cNvSpPr>
          <p:nvPr/>
        </p:nvSpPr>
        <p:spPr>
          <a:xfrm>
            <a:off x="702273" y="830553"/>
            <a:ext cx="7859836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A1A1325-B60B-413D-8BF3-61350B5483F3}"/>
              </a:ext>
            </a:extLst>
          </p:cNvPr>
          <p:cNvSpPr txBox="1">
            <a:spLocks/>
          </p:cNvSpPr>
          <p:nvPr/>
        </p:nvSpPr>
        <p:spPr>
          <a:xfrm>
            <a:off x="854673" y="982953"/>
            <a:ext cx="7574432" cy="101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chemeClr val="tx1"/>
                </a:solidFill>
              </a:rPr>
              <a:t>Dolaskom u </a:t>
            </a:r>
            <a:r>
              <a:rPr lang="pl-PL" b="1" dirty="0" smtClean="0">
                <a:solidFill>
                  <a:schemeClr val="tx1"/>
                </a:solidFill>
              </a:rPr>
              <a:t>Francusku </a:t>
            </a:r>
            <a:r>
              <a:rPr lang="pl-PL" b="1" dirty="0" smtClean="0">
                <a:solidFill>
                  <a:schemeClr val="tx1"/>
                </a:solidFill>
              </a:rPr>
              <a:t>počinje koristiti boje...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6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B49223-6616-4C5A-97FF-E0224F685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643" y="706583"/>
            <a:ext cx="8495608" cy="2064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solidFill>
                <a:srgbClr val="000F33"/>
              </a:solidFill>
              <a:effectLst/>
            </a:endParaRPr>
          </a:p>
          <a:p>
            <a:r>
              <a:rPr lang="hr-HR" b="1" dirty="0">
                <a:solidFill>
                  <a:srgbClr val="000F33"/>
                </a:solidFill>
                <a:effectLst/>
              </a:rPr>
              <a:t>Na slici Zvjezdana noć možemo vidjeti slikarev rukopis i pratiti njegove poteze kistom.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2DD55DD-6289-4727-AEC2-0FA14B70D1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95" y="2340306"/>
            <a:ext cx="4435360" cy="3535616"/>
          </a:xfrm>
        </p:spPr>
      </p:pic>
    </p:spTree>
    <p:extLst>
      <p:ext uri="{BB962C8B-B14F-4D97-AF65-F5344CB8AC3E}">
        <p14:creationId xmlns:p14="http://schemas.microsoft.com/office/powerpoint/2010/main" val="28044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BAA610-6342-4583-9020-C85FD223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89" y="750916"/>
            <a:ext cx="9173248" cy="1320800"/>
          </a:xfrm>
        </p:spPr>
        <p:txBody>
          <a:bodyPr/>
          <a:lstStyle/>
          <a:p>
            <a:r>
              <a:rPr lang="hr-HR" b="1" dirty="0"/>
              <a:t>Č</a:t>
            </a:r>
            <a:r>
              <a:rPr lang="hr-HR" b="1" dirty="0" smtClean="0"/>
              <a:t>esto </a:t>
            </a:r>
            <a:r>
              <a:rPr lang="hr-HR" b="1" dirty="0"/>
              <a:t>je slikao cvijeće </a:t>
            </a:r>
            <a:r>
              <a:rPr lang="hr-HR" b="1" dirty="0" smtClean="0"/>
              <a:t>i cvjetne livade…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B05561B-6439-40A2-9B0A-2C67DF0F7F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82" y="1930400"/>
            <a:ext cx="4184650" cy="3200026"/>
          </a:xfrm>
        </p:spPr>
      </p:pic>
      <p:pic>
        <p:nvPicPr>
          <p:cNvPr id="3074" name="Picture 2" descr="Blooming Garden by Vincent Van Gogh ❤️ - Van Gogh Vin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56" y="1780252"/>
            <a:ext cx="3161204" cy="40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768E81A-16CF-4439-A61B-79917A3E64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69" y="2915444"/>
            <a:ext cx="1924050" cy="2371725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236959FC-DC11-4970-AA68-5F1E739071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80" y="507080"/>
            <a:ext cx="3311459" cy="2616052"/>
          </a:xfrm>
        </p:spPr>
      </p:pic>
      <p:pic>
        <p:nvPicPr>
          <p:cNvPr id="2050" name="Picture 2" descr="Giardino fiorito di Vincent van Gogh : Amazon.it: Casa e cuc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4" y="881153"/>
            <a:ext cx="3390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zervirano mjesto sadržaja 7">
            <a:extLst>
              <a:ext uri="{FF2B5EF4-FFF2-40B4-BE49-F238E27FC236}">
                <a16:creationId xmlns:a16="http://schemas.microsoft.com/office/drawing/2014/main" id="{B2089F16-A7AC-48BE-8805-73FB8739D5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15" y="3374968"/>
            <a:ext cx="2175187" cy="26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14" y="988117"/>
            <a:ext cx="5880879" cy="4476210"/>
          </a:xfrm>
        </p:spPr>
      </p:pic>
    </p:spTree>
    <p:extLst>
      <p:ext uri="{BB962C8B-B14F-4D97-AF65-F5344CB8AC3E}">
        <p14:creationId xmlns:p14="http://schemas.microsoft.com/office/powerpoint/2010/main" val="19800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Žut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270</Words>
  <Application>Microsoft Office PowerPoint</Application>
  <PresentationFormat>Široki zaslon</PresentationFormat>
  <Paragraphs>31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Source Sans Pro</vt:lpstr>
      <vt:lpstr>Trebuchet MS</vt:lpstr>
      <vt:lpstr>Wingdings 3</vt:lpstr>
      <vt:lpstr>Faseta</vt:lpstr>
      <vt:lpstr>Vincent van Gogh</vt:lpstr>
      <vt:lpstr>Djetinjstvo Vincent van Gogha</vt:lpstr>
      <vt:lpstr>PowerPoint prezentacija</vt:lpstr>
      <vt:lpstr>PowerPoint prezentacija</vt:lpstr>
      <vt:lpstr>PowerPoint prezentacija</vt:lpstr>
      <vt:lpstr>PowerPoint prezentacija</vt:lpstr>
      <vt:lpstr>Često je slikao cvijeće i cvjetne livade…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van Gogh</dc:title>
  <dc:creator>Irena Fabekovac</dc:creator>
  <cp:lastModifiedBy>Jadranka Jelisavac</cp:lastModifiedBy>
  <cp:revision>13</cp:revision>
  <dcterms:created xsi:type="dcterms:W3CDTF">2021-04-18T16:27:32Z</dcterms:created>
  <dcterms:modified xsi:type="dcterms:W3CDTF">2022-05-25T19:28:53Z</dcterms:modified>
</cp:coreProperties>
</file>