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21" r:id="rId2"/>
    <p:sldId id="256" r:id="rId3"/>
    <p:sldId id="257" r:id="rId4"/>
    <p:sldId id="258" r:id="rId5"/>
    <p:sldId id="259" r:id="rId6"/>
    <p:sldId id="260" r:id="rId7"/>
    <p:sldId id="261" r:id="rId8"/>
    <p:sldId id="262" r:id="rId9"/>
    <p:sldId id="322" r:id="rId10"/>
    <p:sldId id="319" r:id="rId11"/>
    <p:sldId id="289"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32" y="-2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8C540A-F2B4-4495-AEC0-2266D1450AD0}" type="datetimeFigureOut">
              <a:rPr lang="en-US" smtClean="0"/>
              <a:t>7/24/2019</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95A62-5E7F-4BE2-B7D2-3FE01F8F944C}" type="slidenum">
              <a:rPr lang="en-US" smtClean="0"/>
              <a:t>‹#›</a:t>
            </a:fld>
            <a:endParaRPr lang="en-US"/>
          </a:p>
        </p:txBody>
      </p:sp>
    </p:spTree>
    <p:extLst>
      <p:ext uri="{BB962C8B-B14F-4D97-AF65-F5344CB8AC3E}">
        <p14:creationId xmlns:p14="http://schemas.microsoft.com/office/powerpoint/2010/main" val="261308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Να ερμηνευθούν σε σχόλιο στα Αγγλικά οι όροι: </a:t>
            </a:r>
            <a:r>
              <a:rPr lang="en-US" sz="1200" b="1" dirty="0"/>
              <a:t>judicial</a:t>
            </a:r>
            <a:r>
              <a:rPr lang="el-GR" sz="1200" b="1" dirty="0"/>
              <a:t>, </a:t>
            </a:r>
            <a:r>
              <a:rPr lang="en-US" sz="1200" b="1" dirty="0"/>
              <a:t>judiciary</a:t>
            </a:r>
            <a:endParaRPr lang="el-GR" dirty="0"/>
          </a:p>
          <a:p>
            <a:endParaRPr lang="en-US" dirty="0"/>
          </a:p>
        </p:txBody>
      </p:sp>
      <p:sp>
        <p:nvSpPr>
          <p:cNvPr id="4" name="Θέση αριθμού διαφάνειας 3"/>
          <p:cNvSpPr>
            <a:spLocks noGrp="1"/>
          </p:cNvSpPr>
          <p:nvPr>
            <p:ph type="sldNum" sz="quarter" idx="5"/>
          </p:nvPr>
        </p:nvSpPr>
        <p:spPr/>
        <p:txBody>
          <a:bodyPr/>
          <a:lstStyle/>
          <a:p>
            <a:fld id="{2CF95A62-5E7F-4BE2-B7D2-3FE01F8F944C}" type="slidenum">
              <a:rPr lang="en-US" smtClean="0"/>
              <a:t>3</a:t>
            </a:fld>
            <a:endParaRPr lang="en-US"/>
          </a:p>
        </p:txBody>
      </p:sp>
    </p:spTree>
    <p:extLst>
      <p:ext uri="{BB962C8B-B14F-4D97-AF65-F5344CB8AC3E}">
        <p14:creationId xmlns:p14="http://schemas.microsoft.com/office/powerpoint/2010/main" val="2177131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Να ερμηνευθούν σε σχόλιο στα Αγγλικά οι όροι: </a:t>
            </a:r>
            <a:r>
              <a:rPr lang="en-US" sz="1200" b="1" dirty="0"/>
              <a:t>preliminary rulings</a:t>
            </a:r>
            <a:r>
              <a:rPr lang="el-GR" sz="1200" b="1" dirty="0"/>
              <a:t>, </a:t>
            </a:r>
            <a:r>
              <a:rPr lang="en-US" sz="1200" b="1" dirty="0"/>
              <a:t>annulment</a:t>
            </a:r>
            <a:r>
              <a:rPr lang="el-GR" sz="1200" b="1" dirty="0"/>
              <a:t>, </a:t>
            </a:r>
            <a:r>
              <a:rPr lang="en-US" sz="1200" b="1" dirty="0"/>
              <a:t>appeal</a:t>
            </a:r>
            <a:r>
              <a:rPr lang="el-GR" sz="1200" b="1" dirty="0"/>
              <a:t>, </a:t>
            </a:r>
            <a:r>
              <a:rPr lang="en-US" sz="1200" b="1" dirty="0"/>
              <a:t>advocate</a:t>
            </a:r>
            <a:r>
              <a:rPr lang="el-GR" sz="1200" b="1" dirty="0"/>
              <a:t>, </a:t>
            </a:r>
            <a:r>
              <a:rPr lang="en-US" sz="1200" b="1" dirty="0"/>
              <a:t>Competition Law</a:t>
            </a:r>
            <a:r>
              <a:rPr lang="el-GR" sz="1200" b="1" dirty="0"/>
              <a:t>, </a:t>
            </a:r>
            <a:r>
              <a:rPr lang="en-US" sz="1200" b="1" dirty="0"/>
              <a:t>Trademark</a:t>
            </a:r>
            <a:endParaRPr lang="en-US" dirty="0"/>
          </a:p>
        </p:txBody>
      </p:sp>
      <p:sp>
        <p:nvSpPr>
          <p:cNvPr id="4" name="Θέση αριθμού διαφάνειας 3"/>
          <p:cNvSpPr>
            <a:spLocks noGrp="1"/>
          </p:cNvSpPr>
          <p:nvPr>
            <p:ph type="sldNum" sz="quarter" idx="5"/>
          </p:nvPr>
        </p:nvSpPr>
        <p:spPr/>
        <p:txBody>
          <a:bodyPr/>
          <a:lstStyle/>
          <a:p>
            <a:fld id="{2CF95A62-5E7F-4BE2-B7D2-3FE01F8F944C}" type="slidenum">
              <a:rPr lang="en-US" smtClean="0"/>
              <a:t>4</a:t>
            </a:fld>
            <a:endParaRPr lang="en-US"/>
          </a:p>
        </p:txBody>
      </p:sp>
    </p:spTree>
    <p:extLst>
      <p:ext uri="{BB962C8B-B14F-4D97-AF65-F5344CB8AC3E}">
        <p14:creationId xmlns:p14="http://schemas.microsoft.com/office/powerpoint/2010/main" val="3071866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Να ερμηνευθούν σε σχόλιο στα Αγγλικά οι όροι: </a:t>
            </a:r>
            <a:r>
              <a:rPr lang="en-US" sz="1200" b="1" dirty="0"/>
              <a:t>ruling, validity, compatible, </a:t>
            </a:r>
            <a:r>
              <a:rPr lang="en-US" sz="1200" b="1" dirty="0">
                <a:solidFill>
                  <a:schemeClr val="accent6">
                    <a:lumMod val="75000"/>
                  </a:schemeClr>
                </a:solidFill>
              </a:rPr>
              <a:t>Infringement, </a:t>
            </a:r>
            <a:r>
              <a:rPr lang="en-US" sz="1200" b="1" dirty="0"/>
              <a:t>comply, violate</a:t>
            </a:r>
            <a:endParaRPr lang="en-US" dirty="0"/>
          </a:p>
        </p:txBody>
      </p:sp>
      <p:sp>
        <p:nvSpPr>
          <p:cNvPr id="4" name="Θέση αριθμού διαφάνειας 3"/>
          <p:cNvSpPr>
            <a:spLocks noGrp="1"/>
          </p:cNvSpPr>
          <p:nvPr>
            <p:ph type="sldNum" sz="quarter" idx="5"/>
          </p:nvPr>
        </p:nvSpPr>
        <p:spPr/>
        <p:txBody>
          <a:bodyPr/>
          <a:lstStyle/>
          <a:p>
            <a:fld id="{2CF95A62-5E7F-4BE2-B7D2-3FE01F8F944C}" type="slidenum">
              <a:rPr lang="en-US" smtClean="0"/>
              <a:t>5</a:t>
            </a:fld>
            <a:endParaRPr lang="en-US"/>
          </a:p>
        </p:txBody>
      </p:sp>
    </p:spTree>
    <p:extLst>
      <p:ext uri="{BB962C8B-B14F-4D97-AF65-F5344CB8AC3E}">
        <p14:creationId xmlns:p14="http://schemas.microsoft.com/office/powerpoint/2010/main" val="4084863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Να ερμηνευθούν σε σχόλιο στα Αγγλικά οι όροι:</a:t>
            </a:r>
            <a:r>
              <a:rPr lang="en-US" dirty="0"/>
              <a:t> </a:t>
            </a:r>
            <a:r>
              <a:rPr lang="en-US" sz="1200" b="1" dirty="0"/>
              <a:t>sanctioning, action, inaction</a:t>
            </a:r>
            <a:endParaRPr lang="en-US" dirty="0"/>
          </a:p>
        </p:txBody>
      </p:sp>
      <p:sp>
        <p:nvSpPr>
          <p:cNvPr id="4" name="Θέση αριθμού διαφάνειας 3"/>
          <p:cNvSpPr>
            <a:spLocks noGrp="1"/>
          </p:cNvSpPr>
          <p:nvPr>
            <p:ph type="sldNum" sz="quarter" idx="5"/>
          </p:nvPr>
        </p:nvSpPr>
        <p:spPr/>
        <p:txBody>
          <a:bodyPr/>
          <a:lstStyle/>
          <a:p>
            <a:fld id="{2CF95A62-5E7F-4BE2-B7D2-3FE01F8F944C}" type="slidenum">
              <a:rPr lang="en-US" smtClean="0"/>
              <a:t>6</a:t>
            </a:fld>
            <a:endParaRPr lang="en-US"/>
          </a:p>
        </p:txBody>
      </p:sp>
    </p:spTree>
    <p:extLst>
      <p:ext uri="{BB962C8B-B14F-4D97-AF65-F5344CB8AC3E}">
        <p14:creationId xmlns:p14="http://schemas.microsoft.com/office/powerpoint/2010/main" val="846062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Να ερμηνευθούν σε σχόλιο στα Αγγλικά οι όροι:</a:t>
            </a:r>
            <a:r>
              <a:rPr lang="en-US" dirty="0"/>
              <a:t> </a:t>
            </a:r>
            <a:r>
              <a:rPr lang="en-US" sz="1200" b="1" dirty="0"/>
              <a:t>sanctioning, action, inaction, </a:t>
            </a:r>
            <a:r>
              <a:rPr lang="en-US" sz="1200" b="1" dirty="0">
                <a:solidFill>
                  <a:schemeClr val="accent6">
                    <a:lumMod val="75000"/>
                  </a:schemeClr>
                </a:solidFill>
              </a:rPr>
              <a:t>public hearing, </a:t>
            </a:r>
            <a:r>
              <a:rPr lang="en-US" sz="1200" b="1" dirty="0">
                <a:solidFill>
                  <a:schemeClr val="tx1"/>
                </a:solidFill>
              </a:rPr>
              <a:t>deliberate, verdict</a:t>
            </a:r>
            <a:endParaRPr lang="en-US" dirty="0"/>
          </a:p>
          <a:p>
            <a:endParaRPr lang="en-US" dirty="0"/>
          </a:p>
        </p:txBody>
      </p:sp>
      <p:sp>
        <p:nvSpPr>
          <p:cNvPr id="4" name="Θέση αριθμού διαφάνειας 3"/>
          <p:cNvSpPr>
            <a:spLocks noGrp="1"/>
          </p:cNvSpPr>
          <p:nvPr>
            <p:ph type="sldNum" sz="quarter" idx="5"/>
          </p:nvPr>
        </p:nvSpPr>
        <p:spPr/>
        <p:txBody>
          <a:bodyPr/>
          <a:lstStyle/>
          <a:p>
            <a:fld id="{2CF95A62-5E7F-4BE2-B7D2-3FE01F8F944C}" type="slidenum">
              <a:rPr lang="en-US" smtClean="0"/>
              <a:t>7</a:t>
            </a:fld>
            <a:endParaRPr lang="en-US"/>
          </a:p>
        </p:txBody>
      </p:sp>
    </p:spTree>
    <p:extLst>
      <p:ext uri="{BB962C8B-B14F-4D97-AF65-F5344CB8AC3E}">
        <p14:creationId xmlns:p14="http://schemas.microsoft.com/office/powerpoint/2010/main" val="992678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Να ερμηνευθούν σε σχόλιο στα Αγγλικά οι όροι:</a:t>
            </a:r>
            <a:r>
              <a:rPr lang="en-US" dirty="0"/>
              <a:t> </a:t>
            </a:r>
            <a:r>
              <a:rPr lang="en-US" sz="1200" b="1" dirty="0">
                <a:solidFill>
                  <a:schemeClr val="accent6">
                    <a:lumMod val="75000"/>
                  </a:schemeClr>
                </a:solidFill>
              </a:rPr>
              <a:t>the official complaints procedure</a:t>
            </a:r>
            <a:endParaRPr lang="en-US" dirty="0"/>
          </a:p>
        </p:txBody>
      </p:sp>
      <p:sp>
        <p:nvSpPr>
          <p:cNvPr id="4" name="Θέση αριθμού διαφάνειας 3"/>
          <p:cNvSpPr>
            <a:spLocks noGrp="1"/>
          </p:cNvSpPr>
          <p:nvPr>
            <p:ph type="sldNum" sz="quarter" idx="5"/>
          </p:nvPr>
        </p:nvSpPr>
        <p:spPr/>
        <p:txBody>
          <a:bodyPr/>
          <a:lstStyle/>
          <a:p>
            <a:fld id="{2CF95A62-5E7F-4BE2-B7D2-3FE01F8F944C}" type="slidenum">
              <a:rPr lang="en-US" smtClean="0"/>
              <a:t>8</a:t>
            </a:fld>
            <a:endParaRPr lang="en-US"/>
          </a:p>
        </p:txBody>
      </p:sp>
    </p:spTree>
    <p:extLst>
      <p:ext uri="{BB962C8B-B14F-4D97-AF65-F5344CB8AC3E}">
        <p14:creationId xmlns:p14="http://schemas.microsoft.com/office/powerpoint/2010/main" val="1655056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27BAD52-B6D2-4F4C-AAB8-FFD7780C368B}" type="datetimeFigureOut">
              <a:rPr lang="el-GR" smtClean="0"/>
              <a:t>24/7/2019</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2D4C14A-105E-4DBA-A23B-FE87D6D081BF}"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27BAD52-B6D2-4F4C-AAB8-FFD7780C368B}" type="datetimeFigureOut">
              <a:rPr lang="el-GR" smtClean="0"/>
              <a:t>24/7/2019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D4C14A-105E-4DBA-A23B-FE87D6D081B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p>
            <a:fld id="{227BAD52-B6D2-4F4C-AAB8-FFD7780C368B}" type="datetimeFigureOut">
              <a:rPr lang="el-GR" smtClean="0"/>
              <a:t>24/7/2019</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2D4C14A-105E-4DBA-A23B-FE87D6D081BF}"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457172" y="1455837"/>
            <a:ext cx="8228763" cy="614142"/>
          </a:xfrm>
          <a:prstGeom prst="rect">
            <a:avLst/>
          </a:prstGeom>
        </p:spPr>
        <p:txBody>
          <a:bodyPr lIns="0" tIns="0" rIns="0" bIns="0" anchor="ctr">
            <a:spAutoFit/>
          </a:bodyPr>
          <a:lstStyle/>
          <a:p>
            <a:pPr algn="ctr"/>
            <a:endParaRPr lang="el-GR" sz="3991" b="0" strike="noStrike" spc="-1">
              <a:latin typeface="Arial"/>
            </a:endParaRPr>
          </a:p>
        </p:txBody>
      </p:sp>
      <p:sp>
        <p:nvSpPr>
          <p:cNvPr id="196" name="PlaceHolder 2"/>
          <p:cNvSpPr>
            <a:spLocks noGrp="1"/>
          </p:cNvSpPr>
          <p:nvPr>
            <p:ph type="body"/>
          </p:nvPr>
        </p:nvSpPr>
        <p:spPr>
          <a:xfrm>
            <a:off x="457172" y="2873626"/>
            <a:ext cx="8228763" cy="5998395"/>
          </a:xfrm>
          <a:prstGeom prst="rect">
            <a:avLst/>
          </a:prstGeom>
        </p:spPr>
        <p:txBody>
          <a:bodyPr lIns="0" tIns="0" rIns="0" bIns="0">
            <a:normAutofit/>
          </a:bodyPr>
          <a:lstStyle/>
          <a:p>
            <a:endParaRPr lang="el-GR" sz="2903" b="0" strike="noStrike" spc="-1">
              <a:latin typeface="Arial"/>
            </a:endParaRPr>
          </a:p>
        </p:txBody>
      </p:sp>
    </p:spTree>
    <p:extLst>
      <p:ext uri="{BB962C8B-B14F-4D97-AF65-F5344CB8AC3E}">
        <p14:creationId xmlns:p14="http://schemas.microsoft.com/office/powerpoint/2010/main" val="125507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27BAD52-B6D2-4F4C-AAB8-FFD7780C368B}" type="datetimeFigureOut">
              <a:rPr lang="el-GR" smtClean="0"/>
              <a:t>24/7/2019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D4C14A-105E-4DBA-A23B-FE87D6D081B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27BAD52-B6D2-4F4C-AAB8-FFD7780C368B}" type="datetimeFigureOut">
              <a:rPr lang="el-GR" smtClean="0"/>
              <a:t>24/7/2019</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p>
            <a:fld id="{32D4C14A-105E-4DBA-A23B-FE87D6D081BF}"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27BAD52-B6D2-4F4C-AAB8-FFD7780C368B}" type="datetimeFigureOut">
              <a:rPr lang="el-GR" smtClean="0"/>
              <a:t>24/7/2019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D4C14A-105E-4DBA-A23B-FE87D6D081B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227BAD52-B6D2-4F4C-AAB8-FFD7780C368B}" type="datetimeFigureOut">
              <a:rPr lang="el-GR" smtClean="0"/>
              <a:t>24/7/2019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2D4C14A-105E-4DBA-A23B-FE87D6D081B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27BAD52-B6D2-4F4C-AAB8-FFD7780C368B}" type="datetimeFigureOut">
              <a:rPr lang="el-GR" smtClean="0"/>
              <a:t>24/7/2019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2D4C14A-105E-4DBA-A23B-FE87D6D081B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227BAD52-B6D2-4F4C-AAB8-FFD7780C368B}" type="datetimeFigureOut">
              <a:rPr lang="el-GR" smtClean="0"/>
              <a:t>24/7/2019</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p>
            <a:fld id="{32D4C14A-105E-4DBA-A23B-FE87D6D081B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27BAD52-B6D2-4F4C-AAB8-FFD7780C368B}" type="datetimeFigureOut">
              <a:rPr lang="el-GR" smtClean="0"/>
              <a:t>24/7/2019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D4C14A-105E-4DBA-A23B-FE87D6D081B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27BAD52-B6D2-4F4C-AAB8-FFD7780C368B}" type="datetimeFigureOut">
              <a:rPr lang="el-GR" smtClean="0"/>
              <a:t>24/7/2019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D4C14A-105E-4DBA-A23B-FE87D6D081BF}" type="slidenum">
              <a:rPr lang="el-GR" smtClean="0"/>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l-GR"/>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27BAD52-B6D2-4F4C-AAB8-FFD7780C368B}" type="datetimeFigureOut">
              <a:rPr lang="el-GR" smtClean="0"/>
              <a:t>24/7/2019</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2D4C14A-105E-4DBA-A23B-FE87D6D081BF}"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uropa.eu/european-union/about-eu/institutions-bodies/court-justice_el" TargetMode="External"/><Relationship Id="rId2" Type="http://schemas.openxmlformats.org/officeDocument/2006/relationships/hyperlink" Target="https://curia.europa.eu/jcms/jcms/Jo2_7052/e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ED0BF9E-BFC6-4AB7-A5AC-D57D30142C3A}"/>
              </a:ext>
            </a:extLst>
          </p:cNvPr>
          <p:cNvSpPr>
            <a:spLocks noGrp="1"/>
          </p:cNvSpPr>
          <p:nvPr>
            <p:ph type="ctrTitle"/>
          </p:nvPr>
        </p:nvSpPr>
        <p:spPr/>
        <p:txBody>
          <a:bodyPr/>
          <a:lstStyle/>
          <a:p>
            <a:r>
              <a:rPr lang="en-US" sz="4000" dirty="0"/>
              <a:t>ΕRASMUS+/KA2 </a:t>
            </a:r>
            <a:br>
              <a:rPr lang="en-US" sz="4000" dirty="0"/>
            </a:br>
            <a:r>
              <a:rPr lang="en-US" sz="4000" dirty="0"/>
              <a:t>Strategic Partnerships for Schools</a:t>
            </a:r>
          </a:p>
        </p:txBody>
      </p:sp>
      <p:sp>
        <p:nvSpPr>
          <p:cNvPr id="5" name="Υπότιτλος 4">
            <a:extLst>
              <a:ext uri="{FF2B5EF4-FFF2-40B4-BE49-F238E27FC236}">
                <a16:creationId xmlns:a16="http://schemas.microsoft.com/office/drawing/2014/main" id="{13AD585D-4AF1-4CF6-9E5D-A27D8DABB286}"/>
              </a:ext>
            </a:extLst>
          </p:cNvPr>
          <p:cNvSpPr>
            <a:spLocks noGrp="1"/>
          </p:cNvSpPr>
          <p:nvPr>
            <p:ph type="subTitle" idx="1"/>
          </p:nvPr>
        </p:nvSpPr>
        <p:spPr/>
        <p:txBody>
          <a:bodyPr>
            <a:normAutofit fontScale="62500" lnSpcReduction="20000"/>
          </a:bodyPr>
          <a:lstStyle/>
          <a:p>
            <a:endParaRPr lang="en-US" dirty="0"/>
          </a:p>
          <a:p>
            <a:r>
              <a:rPr lang="en-US" sz="3400" dirty="0"/>
              <a:t>Project Title: </a:t>
            </a:r>
          </a:p>
          <a:p>
            <a:r>
              <a:rPr lang="en-US" sz="3400" dirty="0"/>
              <a:t>«S(t)</a:t>
            </a:r>
            <a:r>
              <a:rPr lang="en-US" sz="3400" dirty="0" err="1"/>
              <a:t>imulating</a:t>
            </a:r>
            <a:r>
              <a:rPr lang="en-US" sz="3400" dirty="0"/>
              <a:t> European Identity _ </a:t>
            </a:r>
            <a:r>
              <a:rPr lang="en-US" sz="3400" dirty="0" err="1"/>
              <a:t>EUSId</a:t>
            </a:r>
            <a:r>
              <a:rPr lang="en-US" sz="3400" dirty="0"/>
              <a:t>»</a:t>
            </a:r>
          </a:p>
          <a:p>
            <a:endParaRPr lang="en-US" dirty="0"/>
          </a:p>
        </p:txBody>
      </p:sp>
      <p:pic>
        <p:nvPicPr>
          <p:cNvPr id="6" name="Picture 2">
            <a:extLst>
              <a:ext uri="{FF2B5EF4-FFF2-40B4-BE49-F238E27FC236}">
                <a16:creationId xmlns:a16="http://schemas.microsoft.com/office/drawing/2014/main" id="{D046EF2F-8BAA-4290-B24D-308CE185759E}"/>
              </a:ext>
            </a:extLst>
          </p:cNvPr>
          <p:cNvPicPr>
            <a:picLocks noChangeAspect="1" noChangeArrowheads="1"/>
          </p:cNvPicPr>
          <p:nvPr/>
        </p:nvPicPr>
        <p:blipFill>
          <a:blip r:embed="rId2" cstate="print"/>
          <a:srcRect/>
          <a:stretch>
            <a:fillRect/>
          </a:stretch>
        </p:blipFill>
        <p:spPr bwMode="auto">
          <a:xfrm>
            <a:off x="0" y="0"/>
            <a:ext cx="2653382" cy="908720"/>
          </a:xfrm>
          <a:prstGeom prst="rect">
            <a:avLst/>
          </a:prstGeom>
          <a:noFill/>
          <a:ln w="9525" algn="ctr">
            <a:noFill/>
            <a:miter lim="800000"/>
            <a:headEnd/>
            <a:tailEnd/>
          </a:ln>
        </p:spPr>
      </p:pic>
      <p:pic>
        <p:nvPicPr>
          <p:cNvPr id="7" name="Εικόνα 6">
            <a:extLst>
              <a:ext uri="{FF2B5EF4-FFF2-40B4-BE49-F238E27FC236}">
                <a16:creationId xmlns:a16="http://schemas.microsoft.com/office/drawing/2014/main" id="{473678C4-6524-483D-B319-D4B77CE184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934472"/>
            <a:ext cx="2653382" cy="1326691"/>
          </a:xfrm>
          <a:prstGeom prst="rect">
            <a:avLst/>
          </a:prstGeom>
        </p:spPr>
      </p:pic>
      <p:sp>
        <p:nvSpPr>
          <p:cNvPr id="8" name="TextBox 7">
            <a:extLst>
              <a:ext uri="{FF2B5EF4-FFF2-40B4-BE49-F238E27FC236}">
                <a16:creationId xmlns:a16="http://schemas.microsoft.com/office/drawing/2014/main" id="{B07CE5B1-F661-4A9A-86DD-9A9FB150E03B}"/>
              </a:ext>
            </a:extLst>
          </p:cNvPr>
          <p:cNvSpPr txBox="1"/>
          <p:nvPr/>
        </p:nvSpPr>
        <p:spPr>
          <a:xfrm>
            <a:off x="2653382" y="5616624"/>
            <a:ext cx="6490618" cy="646331"/>
          </a:xfrm>
          <a:prstGeom prst="rect">
            <a:avLst/>
          </a:prstGeom>
          <a:noFill/>
        </p:spPr>
        <p:txBody>
          <a:bodyPr wrap="square" rtlCol="0">
            <a:spAutoFit/>
          </a:bodyPr>
          <a:lstStyle/>
          <a:p>
            <a:pPr algn="ctr"/>
            <a:r>
              <a:rPr lang="en-US" dirty="0" err="1">
                <a:solidFill>
                  <a:schemeClr val="bg1"/>
                </a:solidFill>
              </a:rPr>
              <a:t>Piramatiko</a:t>
            </a:r>
            <a:r>
              <a:rPr lang="en-US" dirty="0">
                <a:solidFill>
                  <a:schemeClr val="bg1"/>
                </a:solidFill>
              </a:rPr>
              <a:t> </a:t>
            </a:r>
            <a:r>
              <a:rPr lang="en-US" dirty="0" err="1">
                <a:solidFill>
                  <a:schemeClr val="bg1"/>
                </a:solidFill>
              </a:rPr>
              <a:t>Geniko</a:t>
            </a:r>
            <a:r>
              <a:rPr lang="en-US" dirty="0">
                <a:solidFill>
                  <a:schemeClr val="bg1"/>
                </a:solidFill>
              </a:rPr>
              <a:t> </a:t>
            </a:r>
            <a:r>
              <a:rPr lang="en-US" dirty="0" err="1">
                <a:solidFill>
                  <a:schemeClr val="bg1"/>
                </a:solidFill>
              </a:rPr>
              <a:t>Likio</a:t>
            </a:r>
            <a:r>
              <a:rPr lang="en-US" dirty="0">
                <a:solidFill>
                  <a:schemeClr val="bg1"/>
                </a:solidFill>
              </a:rPr>
              <a:t> </a:t>
            </a:r>
            <a:r>
              <a:rPr lang="en-US" dirty="0" err="1">
                <a:solidFill>
                  <a:schemeClr val="bg1"/>
                </a:solidFill>
              </a:rPr>
              <a:t>Panepistimiou</a:t>
            </a:r>
            <a:r>
              <a:rPr lang="en-US" dirty="0">
                <a:solidFill>
                  <a:schemeClr val="bg1"/>
                </a:solidFill>
              </a:rPr>
              <a:t> </a:t>
            </a:r>
            <a:r>
              <a:rPr lang="en-US" dirty="0" err="1">
                <a:solidFill>
                  <a:schemeClr val="bg1"/>
                </a:solidFill>
              </a:rPr>
              <a:t>Kritis</a:t>
            </a:r>
            <a:r>
              <a:rPr lang="en-US" dirty="0">
                <a:solidFill>
                  <a:schemeClr val="bg1"/>
                </a:solidFill>
              </a:rPr>
              <a:t> (</a:t>
            </a:r>
            <a:r>
              <a:rPr lang="en-US" dirty="0" err="1">
                <a:solidFill>
                  <a:schemeClr val="bg1"/>
                </a:solidFill>
              </a:rPr>
              <a:t>Rethymno</a:t>
            </a:r>
            <a:r>
              <a:rPr lang="en-US" dirty="0">
                <a:solidFill>
                  <a:schemeClr val="bg1"/>
                </a:solidFill>
              </a:rPr>
              <a:t>)</a:t>
            </a:r>
          </a:p>
          <a:p>
            <a:pPr algn="ctr"/>
            <a:r>
              <a:rPr lang="en-US" dirty="0">
                <a:solidFill>
                  <a:schemeClr val="bg1"/>
                </a:solidFill>
              </a:rPr>
              <a:t>October 2019 </a:t>
            </a:r>
          </a:p>
        </p:txBody>
      </p:sp>
    </p:spTree>
    <p:extLst>
      <p:ext uri="{BB962C8B-B14F-4D97-AF65-F5344CB8AC3E}">
        <p14:creationId xmlns:p14="http://schemas.microsoft.com/office/powerpoint/2010/main" val="4128481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975" y="2636912"/>
            <a:ext cx="7560409" cy="3382616"/>
          </a:xfrm>
        </p:spPr>
        <p:txBody>
          <a:bodyPr/>
          <a:lstStyle/>
          <a:p>
            <a:pPr algn="just">
              <a:buNone/>
            </a:pPr>
            <a:r>
              <a:rPr lang="en-US" b="1"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l-GR" dirty="0"/>
          </a:p>
          <a:p>
            <a:endParaRPr lang="el-GR" dirty="0"/>
          </a:p>
        </p:txBody>
      </p:sp>
      <p:pic>
        <p:nvPicPr>
          <p:cNvPr id="4" name="Εικόνα 1" descr="C:\Users\Natasa\AppData\Local\Temp\eu_flag_co_funded_pos_rgb_left.jpg"/>
          <p:cNvPicPr/>
          <p:nvPr/>
        </p:nvPicPr>
        <p:blipFill>
          <a:blip r:embed="rId2" cstate="print"/>
          <a:srcRect/>
          <a:stretch>
            <a:fillRect/>
          </a:stretch>
        </p:blipFill>
        <p:spPr bwMode="auto">
          <a:xfrm>
            <a:off x="1857642" y="714642"/>
            <a:ext cx="5524086" cy="1778923"/>
          </a:xfrm>
          <a:prstGeom prst="rect">
            <a:avLst/>
          </a:prstGeom>
          <a:noFill/>
          <a:ln w="9525">
            <a:noFill/>
            <a:miter lim="800000"/>
            <a:headEnd/>
            <a:tailEnd/>
          </a:ln>
        </p:spPr>
      </p:pic>
    </p:spTree>
    <p:extLst>
      <p:ext uri="{BB962C8B-B14F-4D97-AF65-F5344CB8AC3E}">
        <p14:creationId xmlns:p14="http://schemas.microsoft.com/office/powerpoint/2010/main" val="1925345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TextShape 1"/>
          <p:cNvSpPr txBox="1"/>
          <p:nvPr/>
        </p:nvSpPr>
        <p:spPr>
          <a:xfrm>
            <a:off x="457172" y="1474919"/>
            <a:ext cx="7715228" cy="677108"/>
          </a:xfrm>
          <a:prstGeom prst="rect">
            <a:avLst/>
          </a:prstGeom>
          <a:noFill/>
          <a:ln>
            <a:noFill/>
          </a:ln>
        </p:spPr>
        <p:txBody>
          <a:bodyPr wrap="square" lIns="0" tIns="0" rIns="0" bIns="0" anchor="ctr">
            <a:spAutoFit/>
          </a:bodyPr>
          <a:lstStyle/>
          <a:p>
            <a:pPr algn="ctr"/>
            <a:r>
              <a:rPr lang="el-GR" sz="4400" spc="-1" dirty="0">
                <a:latin typeface="+mj-lt"/>
                <a:ea typeface="DejaVu Sans" panose="020B0603030804020204" pitchFamily="34" charset="0"/>
                <a:cs typeface="DejaVu Sans" panose="020B0603030804020204" pitchFamily="34" charset="0"/>
              </a:rPr>
              <a:t>THE END</a:t>
            </a:r>
          </a:p>
        </p:txBody>
      </p:sp>
      <p:sp>
        <p:nvSpPr>
          <p:cNvPr id="263" name="TextShape 2"/>
          <p:cNvSpPr txBox="1"/>
          <p:nvPr/>
        </p:nvSpPr>
        <p:spPr>
          <a:xfrm>
            <a:off x="452816" y="2492896"/>
            <a:ext cx="7715228" cy="3312368"/>
          </a:xfrm>
          <a:prstGeom prst="rect">
            <a:avLst/>
          </a:prstGeom>
          <a:noFill/>
          <a:ln>
            <a:noFill/>
          </a:ln>
        </p:spPr>
        <p:txBody>
          <a:bodyPr lIns="0" tIns="0" rIns="0" bIns="0">
            <a:normAutofit/>
          </a:bodyPr>
          <a:lstStyle/>
          <a:p>
            <a:pPr algn="ctr"/>
            <a:endParaRPr lang="en-US" sz="3200" spc="-1" dirty="0">
              <a:latin typeface="+mj-lt"/>
              <a:ea typeface="DejaVu Sans" panose="020B0603030804020204" pitchFamily="34" charset="0"/>
              <a:cs typeface="DejaVu Sans" panose="020B0603030804020204" pitchFamily="34" charset="0"/>
            </a:endParaRPr>
          </a:p>
          <a:p>
            <a:pPr algn="ctr"/>
            <a:r>
              <a:rPr lang="en-US" sz="3200" spc="-1" dirty="0">
                <a:latin typeface="+mj-lt"/>
                <a:ea typeface="DejaVu Sans" panose="020B0603030804020204" pitchFamily="34" charset="0"/>
                <a:cs typeface="DejaVu Sans" panose="020B0603030804020204" pitchFamily="34" charset="0"/>
              </a:rPr>
              <a:t>Thank you very much for your attention!</a:t>
            </a:r>
            <a:endParaRPr lang="el-GR" sz="3200" spc="-1" dirty="0">
              <a:latin typeface="+mj-lt"/>
              <a:ea typeface="DejaVu Sans" panose="020B0603030804020204" pitchFamily="34" charset="0"/>
              <a:cs typeface="DejaVu Sans" panose="020B0603030804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366868" y="285728"/>
            <a:ext cx="5105400" cy="1714512"/>
          </a:xfrm>
        </p:spPr>
        <p:txBody>
          <a:bodyPr/>
          <a:lstStyle/>
          <a:p>
            <a:pPr algn="ctr"/>
            <a:r>
              <a:rPr lang="en-US" sz="3200" dirty="0"/>
              <a:t>THE Court of Justice of the European Union</a:t>
            </a:r>
            <a:br>
              <a:rPr lang="en-US" sz="3200" dirty="0"/>
            </a:br>
            <a:r>
              <a:rPr lang="en-US" sz="3200" dirty="0"/>
              <a:t>(CJEU)</a:t>
            </a:r>
            <a:endParaRPr lang="el-GR" sz="3200" dirty="0"/>
          </a:p>
        </p:txBody>
      </p:sp>
      <p:pic>
        <p:nvPicPr>
          <p:cNvPr id="4" name="Picture 4" descr="ÎÏÎ¿ÏÎ­Î»ÎµÏÎ¼Î± ÎµÎ¹ÎºÏÎ½Î±Ï Î³Î¹Î± ÎµÏÏÏÏÎ±Î¹ÎºÎ¿ Î´Î¹ÎºÎ±ÏÏÎ·ÏÎ¹Î¿"/>
          <p:cNvPicPr>
            <a:picLocks noChangeAspect="1" noChangeArrowheads="1"/>
          </p:cNvPicPr>
          <p:nvPr/>
        </p:nvPicPr>
        <p:blipFill>
          <a:blip r:embed="rId2" cstate="print"/>
          <a:srcRect/>
          <a:stretch>
            <a:fillRect/>
          </a:stretch>
        </p:blipFill>
        <p:spPr bwMode="auto">
          <a:xfrm>
            <a:off x="3438427" y="2924944"/>
            <a:ext cx="4962282" cy="2791283"/>
          </a:xfrm>
          <a:prstGeom prst="rect">
            <a:avLst/>
          </a:prstGeom>
          <a:noFill/>
        </p:spPr>
      </p:pic>
      <p:sp>
        <p:nvSpPr>
          <p:cNvPr id="6" name="TextBox 5">
            <a:extLst>
              <a:ext uri="{FF2B5EF4-FFF2-40B4-BE49-F238E27FC236}">
                <a16:creationId xmlns:a16="http://schemas.microsoft.com/office/drawing/2014/main" id="{C6BA9985-503F-4099-9A43-CBB182B83F97}"/>
              </a:ext>
            </a:extLst>
          </p:cNvPr>
          <p:cNvSpPr txBox="1"/>
          <p:nvPr/>
        </p:nvSpPr>
        <p:spPr>
          <a:xfrm>
            <a:off x="4047360" y="2277926"/>
            <a:ext cx="3744416" cy="369332"/>
          </a:xfrm>
          <a:prstGeom prst="rect">
            <a:avLst/>
          </a:prstGeom>
          <a:noFill/>
        </p:spPr>
        <p:txBody>
          <a:bodyPr wrap="square" rtlCol="0">
            <a:spAutoFit/>
          </a:bodyPr>
          <a:lstStyle/>
          <a:p>
            <a:pPr algn="ctr"/>
            <a:r>
              <a:rPr lang="en-US" dirty="0">
                <a:solidFill>
                  <a:schemeClr val="bg1"/>
                </a:solidFill>
              </a:rPr>
              <a:t>By George </a:t>
            </a:r>
            <a:r>
              <a:rPr lang="en-US" dirty="0" err="1">
                <a:solidFill>
                  <a:schemeClr val="bg1"/>
                </a:solidFill>
              </a:rPr>
              <a:t>Fragkidis</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42852"/>
            <a:ext cx="7643866" cy="1214446"/>
          </a:xfrm>
        </p:spPr>
        <p:txBody>
          <a:bodyPr>
            <a:normAutofit/>
          </a:bodyPr>
          <a:lstStyle/>
          <a:p>
            <a:r>
              <a:rPr lang="en-US" sz="3100" dirty="0" err="1"/>
              <a:t>oVERVIEW</a:t>
            </a:r>
            <a:br>
              <a:rPr lang="en-US" sz="4000" dirty="0"/>
            </a:br>
            <a:endParaRPr lang="el-GR" dirty="0"/>
          </a:p>
        </p:txBody>
      </p:sp>
      <p:sp>
        <p:nvSpPr>
          <p:cNvPr id="3" name="2 - Θέση περιεχομένου"/>
          <p:cNvSpPr>
            <a:spLocks noGrp="1"/>
          </p:cNvSpPr>
          <p:nvPr>
            <p:ph idx="1"/>
          </p:nvPr>
        </p:nvSpPr>
        <p:spPr>
          <a:xfrm>
            <a:off x="457200" y="1000108"/>
            <a:ext cx="7239000" cy="5455628"/>
          </a:xfrm>
        </p:spPr>
        <p:txBody>
          <a:bodyPr>
            <a:normAutofit/>
          </a:bodyPr>
          <a:lstStyle/>
          <a:p>
            <a:pPr algn="just"/>
            <a:r>
              <a:rPr lang="en-US" sz="1600" b="1" dirty="0"/>
              <a:t>The Court of Justice of the European Union (CJEU) is the chief judicial authority of the E.U. that:</a:t>
            </a:r>
          </a:p>
          <a:p>
            <a:pPr lvl="1" algn="just"/>
            <a:r>
              <a:rPr lang="en-US" sz="1300" b="1" dirty="0"/>
              <a:t>oversees the uniform application and interpretation of European Union law, in co-operation with the national judiciary of the member states;</a:t>
            </a:r>
          </a:p>
          <a:p>
            <a:pPr lvl="1" algn="just"/>
            <a:r>
              <a:rPr lang="en-US" sz="1300" b="1" dirty="0"/>
              <a:t>interprets E.U. law to make sure it is applied in the same way in all E.U. countries, and settles legal disputes between national governments and E.U. institutions;</a:t>
            </a:r>
          </a:p>
          <a:p>
            <a:pPr lvl="1" algn="just"/>
            <a:r>
              <a:rPr lang="en-US" sz="1300" b="1" dirty="0"/>
              <a:t>can also, in certain circumstances, be used by individuals, companies or organisations to take action against an E.U. institution, if they feel it has somehow infringed their rights.</a:t>
            </a:r>
          </a:p>
          <a:p>
            <a:r>
              <a:rPr lang="en-US" sz="1600" b="1" dirty="0"/>
              <a:t>It was established in1952.</a:t>
            </a:r>
          </a:p>
          <a:p>
            <a:r>
              <a:rPr lang="en-US" sz="1600" b="1" dirty="0"/>
              <a:t>It is located in Luxembourg.</a:t>
            </a:r>
          </a:p>
          <a:p>
            <a:pPr>
              <a:buNone/>
            </a:pPr>
            <a:endParaRPr lang="en-US" sz="1600" b="1" dirty="0"/>
          </a:p>
          <a:p>
            <a:pPr>
              <a:buNone/>
            </a:pPr>
            <a:endParaRPr lang="el-GR" sz="1600" b="1" dirty="0"/>
          </a:p>
        </p:txBody>
      </p:sp>
      <p:pic>
        <p:nvPicPr>
          <p:cNvPr id="4" name="Picture 2" descr="ÎÏÎ¿ÏÎ­Î»ÎµÏÎ¼Î± ÎµÎ¹ÎºÏÎ½Î±Ï Î³Î¹Î± ÎµÏÏÏÏÎ±Î¹ÎºÎ¿ Î´Î¹ÎºÎ±ÏÏÎ·ÏÎ¹Î¿"/>
          <p:cNvPicPr>
            <a:picLocks noChangeAspect="1" noChangeArrowheads="1"/>
          </p:cNvPicPr>
          <p:nvPr/>
        </p:nvPicPr>
        <p:blipFill>
          <a:blip r:embed="rId3" cstate="print"/>
          <a:srcRect/>
          <a:stretch>
            <a:fillRect/>
          </a:stretch>
        </p:blipFill>
        <p:spPr bwMode="auto">
          <a:xfrm>
            <a:off x="2297838" y="4149080"/>
            <a:ext cx="4548324" cy="214314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composition</a:t>
            </a:r>
            <a:endParaRPr lang="el-GR" dirty="0"/>
          </a:p>
        </p:txBody>
      </p:sp>
      <p:sp>
        <p:nvSpPr>
          <p:cNvPr id="3" name="2 - Θέση περιεχομένου"/>
          <p:cNvSpPr>
            <a:spLocks noGrp="1"/>
          </p:cNvSpPr>
          <p:nvPr>
            <p:ph idx="1"/>
          </p:nvPr>
        </p:nvSpPr>
        <p:spPr/>
        <p:txBody>
          <a:bodyPr>
            <a:normAutofit/>
          </a:bodyPr>
          <a:lstStyle/>
          <a:p>
            <a:pPr>
              <a:buNone/>
            </a:pPr>
            <a:r>
              <a:rPr lang="en-US" sz="1600" b="1" dirty="0"/>
              <a:t>The CJEU is divided into 2 courts:</a:t>
            </a:r>
          </a:p>
          <a:p>
            <a:pPr>
              <a:buFont typeface="Wingdings" panose="05000000000000000000" pitchFamily="2" charset="2"/>
              <a:buChar char="v"/>
            </a:pPr>
            <a:r>
              <a:rPr lang="en-US" sz="1600" b="1" dirty="0"/>
              <a:t>the</a:t>
            </a:r>
            <a:r>
              <a:rPr lang="en-US" sz="1600" b="1" dirty="0">
                <a:solidFill>
                  <a:schemeClr val="accent6">
                    <a:lumMod val="75000"/>
                  </a:schemeClr>
                </a:solidFill>
              </a:rPr>
              <a:t> Court of Justice;</a:t>
            </a:r>
          </a:p>
          <a:p>
            <a:pPr>
              <a:buFont typeface="Wingdings" panose="05000000000000000000" pitchFamily="2" charset="2"/>
              <a:buChar char="v"/>
            </a:pPr>
            <a:r>
              <a:rPr lang="en-US" sz="1600" b="1" dirty="0"/>
              <a:t>the</a:t>
            </a:r>
            <a:r>
              <a:rPr lang="en-US" sz="1600" b="1" dirty="0">
                <a:solidFill>
                  <a:schemeClr val="accent6">
                    <a:lumMod val="75000"/>
                  </a:schemeClr>
                </a:solidFill>
              </a:rPr>
              <a:t> General Court.</a:t>
            </a:r>
            <a:endParaRPr lang="en-US" sz="1600" b="1" dirty="0"/>
          </a:p>
          <a:p>
            <a:pPr marL="0" indent="0" algn="just">
              <a:buNone/>
            </a:pPr>
            <a:r>
              <a:rPr lang="en-US" sz="1500" b="1" dirty="0"/>
              <a:t>The</a:t>
            </a:r>
            <a:r>
              <a:rPr lang="en-US" sz="1500" b="1" dirty="0">
                <a:solidFill>
                  <a:schemeClr val="accent6">
                    <a:lumMod val="75000"/>
                  </a:schemeClr>
                </a:solidFill>
              </a:rPr>
              <a:t> Court of Justice</a:t>
            </a:r>
            <a:r>
              <a:rPr lang="en-US" sz="1600" b="1" dirty="0"/>
              <a:t> deals with requests for preliminary rulings from national courts, certain actions for annulment and appeals. It has 1 judge per each E.U. country, plus 11 advocates general. Each Judge and Advocate General is appointed for a renewable 6-year term, jointly by national governments. </a:t>
            </a:r>
          </a:p>
          <a:p>
            <a:pPr marL="0" indent="0" algn="just">
              <a:buNone/>
            </a:pPr>
            <a:r>
              <a:rPr lang="en-US" sz="1600" b="1" dirty="0">
                <a:solidFill>
                  <a:schemeClr val="accent6">
                    <a:lumMod val="75000"/>
                  </a:schemeClr>
                </a:solidFill>
              </a:rPr>
              <a:t>The General Court</a:t>
            </a:r>
            <a:r>
              <a:rPr lang="en-US" sz="1600" b="1" dirty="0"/>
              <a:t> rules on actions for annulment brought by individuals, companies and, in some cases, E.U. governments. In practice, this means that this court deals mainly with Competition Law, State Aid, Trade, Agriculture and Trademarks. It has 47 judges. In 2019 this will be increased to 56 (2 judges from each E.U. country).</a:t>
            </a:r>
          </a:p>
          <a:p>
            <a:pPr marL="0" indent="0" algn="just">
              <a:buNone/>
            </a:pPr>
            <a:r>
              <a:rPr lang="en-US" sz="1600" b="1" dirty="0"/>
              <a:t>In each Court, the judges select a President who serves a renewable term of 3 years.</a:t>
            </a:r>
          </a:p>
          <a:p>
            <a:pPr marL="0" indent="0" algn="just">
              <a:buNone/>
            </a:pPr>
            <a:endParaRPr lang="en-US" sz="1600" b="1" dirty="0"/>
          </a:p>
          <a:p>
            <a:pPr>
              <a:buNone/>
            </a:pPr>
            <a:endParaRPr lang="en-US" sz="1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44" y="214290"/>
            <a:ext cx="7786742" cy="642942"/>
          </a:xfrm>
        </p:spPr>
        <p:txBody>
          <a:bodyPr>
            <a:normAutofit/>
          </a:bodyPr>
          <a:lstStyle/>
          <a:p>
            <a:r>
              <a:rPr lang="en-US" sz="3100" dirty="0"/>
              <a:t>Types of cases</a:t>
            </a:r>
            <a:endParaRPr lang="el-GR" dirty="0"/>
          </a:p>
        </p:txBody>
      </p:sp>
      <p:sp>
        <p:nvSpPr>
          <p:cNvPr id="3" name="2 - Θέση περιεχομένου"/>
          <p:cNvSpPr>
            <a:spLocks noGrp="1"/>
          </p:cNvSpPr>
          <p:nvPr>
            <p:ph idx="1"/>
          </p:nvPr>
        </p:nvSpPr>
        <p:spPr>
          <a:xfrm>
            <a:off x="500034" y="1000108"/>
            <a:ext cx="7239000" cy="4929222"/>
          </a:xfrm>
        </p:spPr>
        <p:txBody>
          <a:bodyPr>
            <a:normAutofit fontScale="85000" lnSpcReduction="10000"/>
          </a:bodyPr>
          <a:lstStyle/>
          <a:p>
            <a:pPr marL="0" indent="0" algn="just">
              <a:buNone/>
            </a:pPr>
            <a:r>
              <a:rPr lang="en-US" sz="1900" b="1" dirty="0"/>
              <a:t>The CJEU gives rulings on cases brought before it, the most common types of which are:</a:t>
            </a:r>
          </a:p>
          <a:p>
            <a:pPr algn="just">
              <a:buFont typeface="Wingdings" pitchFamily="2" charset="2"/>
              <a:buChar char="q"/>
            </a:pPr>
            <a:r>
              <a:rPr lang="en-US" sz="1900" b="1" dirty="0">
                <a:solidFill>
                  <a:schemeClr val="accent6">
                    <a:lumMod val="75000"/>
                  </a:schemeClr>
                </a:solidFill>
              </a:rPr>
              <a:t>Preliminary Rulings </a:t>
            </a:r>
            <a:r>
              <a:rPr lang="en-US" sz="1900" b="1" dirty="0"/>
              <a:t>(i.e. law interpretation): National courts of E.U. countries are required to ensure E.U. law is properly applied, but courts in different countries might interpret it differently. If a national court is in doubt about the interpretation or validity of an E.U. law, it can ask the Court for clarification. The same mechanism can be used to determine whether a national law or practice is compatible with E.U. law.</a:t>
            </a:r>
          </a:p>
          <a:p>
            <a:pPr algn="just">
              <a:buFont typeface="Wingdings" pitchFamily="2" charset="2"/>
              <a:buChar char="q"/>
            </a:pPr>
            <a:r>
              <a:rPr lang="en-US" sz="1900" b="1" dirty="0">
                <a:solidFill>
                  <a:schemeClr val="accent6">
                    <a:lumMod val="75000"/>
                  </a:schemeClr>
                </a:solidFill>
              </a:rPr>
              <a:t>Infringement Proceedings </a:t>
            </a:r>
            <a:r>
              <a:rPr lang="en-US" sz="1900" b="1" dirty="0"/>
              <a:t>(i.e. law enforcement): This type of cases are taken against a national government for failing to comply with E.U. law. Such a case can be started by the European Commission or another E.U. country. If the country is found to be at fault, it must put things right at once or risk a second case being brought which may result in a fine.</a:t>
            </a:r>
          </a:p>
          <a:p>
            <a:pPr algn="just">
              <a:buFont typeface="Wingdings" pitchFamily="2" charset="2"/>
              <a:buChar char="q"/>
            </a:pPr>
            <a:r>
              <a:rPr lang="en-US" sz="1900" b="1" dirty="0">
                <a:solidFill>
                  <a:schemeClr val="accent6">
                    <a:lumMod val="75000"/>
                  </a:schemeClr>
                </a:solidFill>
              </a:rPr>
              <a:t>Actions for Annulment </a:t>
            </a:r>
            <a:r>
              <a:rPr lang="en-US" sz="1900" b="1" dirty="0"/>
              <a:t>(i.e. E.U. legal act annulment): If an E.U. Act is believed to violate E.U. treaties or fundamental rights, the Court can be asked to annul it by an E.U. government, the Council of the E.U., the European Commission or - in some cases - the European Parliament. Private individuals can also ask the Court to annul an E.U. Act that directly concerns them.</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320040"/>
            <a:ext cx="7643866" cy="680068"/>
          </a:xfrm>
        </p:spPr>
        <p:txBody>
          <a:bodyPr>
            <a:normAutofit/>
          </a:bodyPr>
          <a:lstStyle/>
          <a:p>
            <a:pPr algn="ctr"/>
            <a:r>
              <a:rPr lang="en-US" sz="3100" dirty="0"/>
              <a:t>…</a:t>
            </a:r>
            <a:endParaRPr lang="el-GR" dirty="0"/>
          </a:p>
        </p:txBody>
      </p:sp>
      <p:sp>
        <p:nvSpPr>
          <p:cNvPr id="3" name="2 - Θέση περιεχομένου"/>
          <p:cNvSpPr>
            <a:spLocks noGrp="1"/>
          </p:cNvSpPr>
          <p:nvPr>
            <p:ph idx="1"/>
          </p:nvPr>
        </p:nvSpPr>
        <p:spPr>
          <a:xfrm>
            <a:off x="457200" y="1071546"/>
            <a:ext cx="7239000" cy="5384190"/>
          </a:xfrm>
        </p:spPr>
        <p:txBody>
          <a:bodyPr>
            <a:normAutofit/>
          </a:bodyPr>
          <a:lstStyle/>
          <a:p>
            <a:pPr algn="just"/>
            <a:r>
              <a:rPr lang="en-US" sz="1600" b="1" dirty="0">
                <a:solidFill>
                  <a:schemeClr val="accent6">
                    <a:lumMod val="75000"/>
                  </a:schemeClr>
                </a:solidFill>
              </a:rPr>
              <a:t>Actions for failure to act </a:t>
            </a:r>
            <a:r>
              <a:rPr lang="en-US" sz="1600" b="1" dirty="0"/>
              <a:t>which ensure that the E.U. takes action: The Parliament, Council and Commission must make certain decisions under certain circumstances. If they don't, E.U. governments, other E.U. institutions or – in some cases - individuals or companies can complain to the Court.</a:t>
            </a:r>
          </a:p>
          <a:p>
            <a:pPr algn="just"/>
            <a:r>
              <a:rPr lang="en-US" sz="1600" b="1" dirty="0">
                <a:solidFill>
                  <a:schemeClr val="accent6">
                    <a:lumMod val="75000"/>
                  </a:schemeClr>
                </a:solidFill>
              </a:rPr>
              <a:t>Actions for damages</a:t>
            </a:r>
            <a:r>
              <a:rPr lang="en-US" sz="1600" b="1" dirty="0"/>
              <a:t> (i.e. E.U. institution sanctioning): Any person or company who has had their interests harmed as a result of the action or inaction of the E.U. or its staff can take action against them through the Court.</a:t>
            </a:r>
          </a:p>
          <a:p>
            <a:endParaRPr lang="el-GR" dirty="0"/>
          </a:p>
        </p:txBody>
      </p:sp>
      <p:sp>
        <p:nvSpPr>
          <p:cNvPr id="1026" name="AutoShape 2" descr="ÎÏÎ¿ÏÎ­Î»ÎµÏÎ¼Î± ÎµÎ¹ÎºÏÎ½Î±Ï Î³Î¹Î± Court of Justice of the European Un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8" name="AutoShape 4" descr="ÎÏÎ¿ÏÎ­Î»ÎµÏÎ¼Î± ÎµÎ¹ÎºÏÎ½Î±Ï Î³Î¹Î± Court of Justice of the European Un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6" name="Picture 4" descr="ÎÏÎ¿ÏÎ­Î»ÎµÏÎ¼Î± ÎµÎ¹ÎºÏÎ½Î±Ï Î³Î¹Î± ÎµÏÏÏÏÎ±Î¹ÎºÎ¿ Î´Î¹ÎºÎ±ÏÏÎ·ÏÎ¹Î¿"/>
          <p:cNvPicPr>
            <a:picLocks noChangeAspect="1" noChangeArrowheads="1"/>
          </p:cNvPicPr>
          <p:nvPr/>
        </p:nvPicPr>
        <p:blipFill>
          <a:blip r:embed="rId3" cstate="print"/>
          <a:srcRect/>
          <a:stretch>
            <a:fillRect/>
          </a:stretch>
        </p:blipFill>
        <p:spPr bwMode="auto">
          <a:xfrm>
            <a:off x="1961584" y="3573016"/>
            <a:ext cx="4230232" cy="261406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80068"/>
          </a:xfrm>
        </p:spPr>
        <p:txBody>
          <a:bodyPr/>
          <a:lstStyle/>
          <a:p>
            <a:r>
              <a:rPr lang="en-US" dirty="0"/>
              <a:t>Procedure </a:t>
            </a:r>
            <a:endParaRPr lang="el-GR" dirty="0"/>
          </a:p>
        </p:txBody>
      </p:sp>
      <p:sp>
        <p:nvSpPr>
          <p:cNvPr id="3" name="2 - Θέση περιεχομένου"/>
          <p:cNvSpPr>
            <a:spLocks noGrp="1"/>
          </p:cNvSpPr>
          <p:nvPr>
            <p:ph idx="1"/>
          </p:nvPr>
        </p:nvSpPr>
        <p:spPr>
          <a:xfrm>
            <a:off x="457200" y="1214422"/>
            <a:ext cx="7239000" cy="5241314"/>
          </a:xfrm>
        </p:spPr>
        <p:txBody>
          <a:bodyPr>
            <a:normAutofit fontScale="92500" lnSpcReduction="10000"/>
          </a:bodyPr>
          <a:lstStyle/>
          <a:p>
            <a:pPr marL="0" indent="0" algn="just">
              <a:buNone/>
            </a:pPr>
            <a:r>
              <a:rPr lang="en-US" sz="1600" b="1" dirty="0"/>
              <a:t>In </a:t>
            </a:r>
            <a:r>
              <a:rPr lang="en-US" sz="1600" b="1" dirty="0">
                <a:solidFill>
                  <a:schemeClr val="accent6">
                    <a:lumMod val="75000"/>
                  </a:schemeClr>
                </a:solidFill>
              </a:rPr>
              <a:t>the Court of Justice</a:t>
            </a:r>
            <a:r>
              <a:rPr lang="en-US" sz="1600" b="1" dirty="0"/>
              <a:t>, each case is assigned 1 judge (the “Judge-Rapporteur") and 1 Advocate General. Cases are processed in 2 stages:</a:t>
            </a:r>
          </a:p>
          <a:p>
            <a:pPr algn="just"/>
            <a:r>
              <a:rPr lang="en-US" sz="1600" b="1" dirty="0">
                <a:solidFill>
                  <a:schemeClr val="accent6">
                    <a:lumMod val="75000"/>
                  </a:schemeClr>
                </a:solidFill>
              </a:rPr>
              <a:t>Written stage</a:t>
            </a:r>
          </a:p>
          <a:p>
            <a:pPr lvl="1" algn="just"/>
            <a:r>
              <a:rPr lang="en-US" sz="1600" b="1" dirty="0">
                <a:solidFill>
                  <a:schemeClr val="tx1"/>
                </a:solidFill>
              </a:rPr>
              <a:t>The parties give written statements to the Court; observations can also be submitted by national authorities, E.U. institutions and sometimes private individuals.</a:t>
            </a:r>
          </a:p>
          <a:p>
            <a:pPr lvl="1" algn="just"/>
            <a:r>
              <a:rPr lang="en-US" sz="1600" b="1" dirty="0">
                <a:solidFill>
                  <a:schemeClr val="tx1"/>
                </a:solidFill>
              </a:rPr>
              <a:t>All of this is summarised by the Judge-Rapporteur and then discussed at the Court’s general meeting, which decides:</a:t>
            </a:r>
          </a:p>
          <a:p>
            <a:pPr lvl="2" algn="just"/>
            <a:r>
              <a:rPr lang="en-US" sz="1600" b="1" dirty="0"/>
              <a:t>How many judges will deal with the case depending on its importance and complexity. It is very rare for the whole Court to hear the case.</a:t>
            </a:r>
          </a:p>
          <a:p>
            <a:pPr lvl="2" algn="just"/>
            <a:r>
              <a:rPr lang="en-US" sz="1600" b="1" dirty="0"/>
              <a:t>Whether a hearing, i.e. the oral stage, needs to be held and whether an official opinion from the Advocate General is necessary.</a:t>
            </a:r>
          </a:p>
          <a:p>
            <a:pPr algn="just"/>
            <a:r>
              <a:rPr lang="en-US" sz="1600" b="1" dirty="0">
                <a:solidFill>
                  <a:schemeClr val="accent6">
                    <a:lumMod val="75000"/>
                  </a:schemeClr>
                </a:solidFill>
              </a:rPr>
              <a:t>Oral stage (i.e. a public hearing)</a:t>
            </a:r>
          </a:p>
          <a:p>
            <a:pPr lvl="1" algn="just"/>
            <a:r>
              <a:rPr lang="en-US" sz="1600" b="1" dirty="0">
                <a:solidFill>
                  <a:schemeClr val="tx1"/>
                </a:solidFill>
              </a:rPr>
              <a:t>Lawyers from both sides can put their case to the judges and Advocate General, who can question them.</a:t>
            </a:r>
          </a:p>
          <a:p>
            <a:pPr lvl="1" algn="just"/>
            <a:r>
              <a:rPr lang="en-US" sz="1600" b="1" dirty="0">
                <a:solidFill>
                  <a:schemeClr val="tx1"/>
                </a:solidFill>
              </a:rPr>
              <a:t>If the Court has decided an Opinion of the Advocate General is necessary, this is given some weeks after the hearing.</a:t>
            </a:r>
          </a:p>
          <a:p>
            <a:pPr lvl="1" algn="just"/>
            <a:r>
              <a:rPr lang="en-US" sz="1600" b="1" dirty="0">
                <a:solidFill>
                  <a:schemeClr val="tx1"/>
                </a:solidFill>
              </a:rPr>
              <a:t>The judges then deliberate and give their verdict.</a:t>
            </a:r>
          </a:p>
          <a:p>
            <a:pPr marL="0" indent="0" algn="just">
              <a:buNone/>
            </a:pPr>
            <a:endParaRPr lang="en-US" sz="1600" b="1" dirty="0"/>
          </a:p>
          <a:p>
            <a:pPr marL="0" indent="0" algn="just">
              <a:buNone/>
            </a:pPr>
            <a:r>
              <a:rPr lang="en-US" sz="1600" b="1" dirty="0">
                <a:solidFill>
                  <a:schemeClr val="accent6">
                    <a:lumMod val="75000"/>
                  </a:schemeClr>
                </a:solidFill>
              </a:rPr>
              <a:t>General Court </a:t>
            </a:r>
            <a:r>
              <a:rPr lang="en-US" sz="1600" b="1" dirty="0"/>
              <a:t>procedure is similar, except that most cases are heard by 3 judges and there are no advocates general.</a:t>
            </a:r>
            <a:endParaRPr lang="el-GR"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a:t>Brief information about </a:t>
            </a:r>
            <a:br>
              <a:rPr lang="en-US" dirty="0"/>
            </a:br>
            <a:r>
              <a:rPr lang="en-US" dirty="0"/>
              <a:t>WHAT The CJEU CAN DO FOR you</a:t>
            </a:r>
            <a:endParaRPr lang="el-GR" dirty="0"/>
          </a:p>
        </p:txBody>
      </p:sp>
      <p:sp>
        <p:nvSpPr>
          <p:cNvPr id="3" name="2 - Θέση περιεχομένου"/>
          <p:cNvSpPr>
            <a:spLocks noGrp="1"/>
          </p:cNvSpPr>
          <p:nvPr>
            <p:ph idx="1"/>
          </p:nvPr>
        </p:nvSpPr>
        <p:spPr>
          <a:xfrm>
            <a:off x="457200" y="1609416"/>
            <a:ext cx="7239000" cy="4846320"/>
          </a:xfrm>
        </p:spPr>
        <p:txBody>
          <a:bodyPr>
            <a:normAutofit/>
          </a:bodyPr>
          <a:lstStyle/>
          <a:p>
            <a:pPr marL="0" indent="0" algn="just">
              <a:buNone/>
            </a:pPr>
            <a:r>
              <a:rPr lang="en-US" sz="1600" b="1" dirty="0"/>
              <a:t>If you – as a private individual or as a company – have suffered damage as a result of action or inaction by an E.U.  institution or its staff, you can take action against them in the Court, in one of 2 ways:</a:t>
            </a:r>
          </a:p>
          <a:p>
            <a:pPr algn="just"/>
            <a:r>
              <a:rPr lang="en-US" sz="1600" b="1" dirty="0">
                <a:solidFill>
                  <a:schemeClr val="accent6">
                    <a:lumMod val="75000"/>
                  </a:schemeClr>
                </a:solidFill>
              </a:rPr>
              <a:t>indirectly through national courts </a:t>
            </a:r>
            <a:r>
              <a:rPr lang="en-US" sz="1600" b="1" dirty="0"/>
              <a:t>which may decide to refer the case to the Court of Justice;</a:t>
            </a:r>
          </a:p>
          <a:p>
            <a:pPr algn="just"/>
            <a:r>
              <a:rPr lang="en-US" sz="1600" b="1" dirty="0">
                <a:solidFill>
                  <a:schemeClr val="accent6">
                    <a:lumMod val="75000"/>
                  </a:schemeClr>
                </a:solidFill>
              </a:rPr>
              <a:t>directly before the General Court </a:t>
            </a:r>
            <a:r>
              <a:rPr lang="en-US" sz="1600" b="1" dirty="0"/>
              <a:t>– if a decision by an E.U. institution has affected you directly and individually.</a:t>
            </a:r>
          </a:p>
          <a:p>
            <a:pPr marL="0" indent="0" algn="just">
              <a:buNone/>
            </a:pPr>
            <a:r>
              <a:rPr lang="en-US" sz="1600" b="1" dirty="0"/>
              <a:t>If you feel that the authorities in any country have infringed E.U. law, you must follow </a:t>
            </a:r>
            <a:r>
              <a:rPr lang="en-US" sz="1600" b="1" dirty="0">
                <a:solidFill>
                  <a:schemeClr val="accent6">
                    <a:lumMod val="75000"/>
                  </a:schemeClr>
                </a:solidFill>
              </a:rPr>
              <a:t>the official complaints procedure</a:t>
            </a:r>
            <a:r>
              <a:rPr lang="en-US" sz="1600" b="1" dirty="0"/>
              <a:t>.</a:t>
            </a:r>
            <a:endParaRPr lang="el-GR" sz="1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1AA109-2793-420C-8E90-61DBCE3E1246}"/>
              </a:ext>
            </a:extLst>
          </p:cNvPr>
          <p:cNvSpPr>
            <a:spLocks noGrp="1"/>
          </p:cNvSpPr>
          <p:nvPr>
            <p:ph type="title"/>
          </p:nvPr>
        </p:nvSpPr>
        <p:spPr/>
        <p:txBody>
          <a:bodyPr/>
          <a:lstStyle/>
          <a:p>
            <a:r>
              <a:rPr lang="en-US" dirty="0"/>
              <a:t>References</a:t>
            </a:r>
          </a:p>
        </p:txBody>
      </p:sp>
      <p:sp>
        <p:nvSpPr>
          <p:cNvPr id="3" name="Θέση περιεχομένου 2">
            <a:extLst>
              <a:ext uri="{FF2B5EF4-FFF2-40B4-BE49-F238E27FC236}">
                <a16:creationId xmlns:a16="http://schemas.microsoft.com/office/drawing/2014/main" id="{DE85C40E-729C-4FEC-AB09-E9BC8A0E6219}"/>
              </a:ext>
            </a:extLst>
          </p:cNvPr>
          <p:cNvSpPr>
            <a:spLocks noGrp="1"/>
          </p:cNvSpPr>
          <p:nvPr>
            <p:ph idx="1"/>
          </p:nvPr>
        </p:nvSpPr>
        <p:spPr/>
        <p:txBody>
          <a:bodyPr/>
          <a:lstStyle/>
          <a:p>
            <a:pPr algn="just"/>
            <a:r>
              <a:rPr lang="en-US" dirty="0"/>
              <a:t>The Court of Justice of the European Union. Retrieved July 16, 2019, from </a:t>
            </a:r>
            <a:r>
              <a:rPr lang="en-US" b="1" dirty="0">
                <a:solidFill>
                  <a:schemeClr val="accent6">
                    <a:lumMod val="75000"/>
                  </a:schemeClr>
                </a:solidFill>
                <a:hlinkClick r:id="rId2">
                  <a:extLst>
                    <a:ext uri="{A12FA001-AC4F-418D-AE19-62706E023703}">
                      <ahyp:hlinkClr xmlns:ahyp="http://schemas.microsoft.com/office/drawing/2018/hyperlinkcolor" val="tx"/>
                    </a:ext>
                  </a:extLst>
                </a:hlinkClick>
              </a:rPr>
              <a:t>https://curia.europa.eu/jcms/jcms/Jo2_7052/el/</a:t>
            </a:r>
            <a:endParaRPr lang="en-US" b="1" dirty="0">
              <a:solidFill>
                <a:schemeClr val="accent6">
                  <a:lumMod val="75000"/>
                </a:schemeClr>
              </a:solidFill>
            </a:endParaRPr>
          </a:p>
          <a:p>
            <a:pPr algn="just"/>
            <a:r>
              <a:rPr lang="en-US" dirty="0"/>
              <a:t>Court of Justice of the European Union (CJEU). Retrieved July 16, 2019, from </a:t>
            </a:r>
            <a:r>
              <a:rPr lang="en-US" b="1" dirty="0">
                <a:solidFill>
                  <a:schemeClr val="accent6">
                    <a:lumMod val="75000"/>
                  </a:schemeClr>
                </a:solidFill>
                <a:hlinkClick r:id="rId3">
                  <a:extLst>
                    <a:ext uri="{A12FA001-AC4F-418D-AE19-62706E023703}">
                      <ahyp:hlinkClr xmlns:ahyp="http://schemas.microsoft.com/office/drawing/2018/hyperlinkcolor" val="tx"/>
                    </a:ext>
                  </a:extLst>
                </a:hlinkClick>
              </a:rPr>
              <a:t>https://europa.eu/european-union/about-eu/institutions-bodies/court-justice_el</a:t>
            </a:r>
            <a:endParaRPr lang="en-US" b="1" dirty="0">
              <a:solidFill>
                <a:schemeClr val="accent6">
                  <a:lumMod val="75000"/>
                </a:schemeClr>
              </a:solidFill>
            </a:endParaRPr>
          </a:p>
          <a:p>
            <a:pPr algn="just"/>
            <a:endParaRPr lang="en-US" sz="1600" b="1" dirty="0">
              <a:solidFill>
                <a:schemeClr val="accent6">
                  <a:lumMod val="75000"/>
                </a:schemeClr>
              </a:solidFill>
            </a:endParaRPr>
          </a:p>
          <a:p>
            <a:pPr marL="0" indent="0">
              <a:buNone/>
            </a:pPr>
            <a:endParaRPr lang="en-US" dirty="0"/>
          </a:p>
        </p:txBody>
      </p:sp>
    </p:spTree>
    <p:extLst>
      <p:ext uri="{BB962C8B-B14F-4D97-AF65-F5344CB8AC3E}">
        <p14:creationId xmlns:p14="http://schemas.microsoft.com/office/powerpoint/2010/main" val="32425439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337</TotalTime>
  <Words>699</Words>
  <Application>Microsoft Office PowerPoint</Application>
  <PresentationFormat>Προβολή στην οθόνη (4:3)</PresentationFormat>
  <Paragraphs>67</Paragraphs>
  <Slides>11</Slides>
  <Notes>6</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11</vt:i4>
      </vt:variant>
    </vt:vector>
  </HeadingPairs>
  <TitlesOfParts>
    <vt:vector size="17" baseType="lpstr">
      <vt:lpstr>Arial</vt:lpstr>
      <vt:lpstr>Calibri</vt:lpstr>
      <vt:lpstr>Trebuchet MS</vt:lpstr>
      <vt:lpstr>Wingdings</vt:lpstr>
      <vt:lpstr>Wingdings 2</vt:lpstr>
      <vt:lpstr>Αφθονία</vt:lpstr>
      <vt:lpstr>ΕRASMUS+/KA2  Strategic Partnerships for Schools</vt:lpstr>
      <vt:lpstr>THE Court of Justice of the European Union (CJEU)</vt:lpstr>
      <vt:lpstr>oVERVIEW </vt:lpstr>
      <vt:lpstr>composition</vt:lpstr>
      <vt:lpstr>Types of cases</vt:lpstr>
      <vt:lpstr>…</vt:lpstr>
      <vt:lpstr>Procedure </vt:lpstr>
      <vt:lpstr>Brief information about  WHAT The CJEU CAN DO FOR you</vt:lpstr>
      <vt:lpstr>References</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 of Justice of the European Union</dc:title>
  <dc:creator>user</dc:creator>
  <cp:lastModifiedBy>ΑΜΑΛΙΑ ΧΟΜΠΗ</cp:lastModifiedBy>
  <cp:revision>46</cp:revision>
  <dcterms:created xsi:type="dcterms:W3CDTF">2019-07-23T14:46:41Z</dcterms:created>
  <dcterms:modified xsi:type="dcterms:W3CDTF">2019-07-24T12:21:20Z</dcterms:modified>
</cp:coreProperties>
</file>