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4" r:id="rId2"/>
    <p:sldId id="274" r:id="rId3"/>
    <p:sldId id="285" r:id="rId4"/>
    <p:sldId id="304" r:id="rId5"/>
    <p:sldId id="286" r:id="rId6"/>
    <p:sldId id="287" r:id="rId7"/>
    <p:sldId id="288" r:id="rId8"/>
    <p:sldId id="289" r:id="rId9"/>
    <p:sldId id="293" r:id="rId10"/>
    <p:sldId id="292" r:id="rId11"/>
    <p:sldId id="291" r:id="rId12"/>
    <p:sldId id="294" r:id="rId13"/>
    <p:sldId id="303" r:id="rId14"/>
    <p:sldId id="302" r:id="rId15"/>
    <p:sldId id="301" r:id="rId16"/>
    <p:sldId id="300" r:id="rId17"/>
    <p:sldId id="299" r:id="rId18"/>
    <p:sldId id="298" r:id="rId19"/>
    <p:sldId id="297" r:id="rId20"/>
    <p:sldId id="296" r:id="rId21"/>
  </p:sldIdLst>
  <p:sldSz cx="9144000" cy="6858000" type="screen4x3"/>
  <p:notesSz cx="6743700" cy="9875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Dias" userId="707b6998f2b520a9" providerId="LiveId" clId="{4B5333E6-1023-784F-8804-89BC18AD1ED7}"/>
    <pc:docChg chg="undo custSel modSld">
      <pc:chgData name="Jessica Dias" userId="707b6998f2b520a9" providerId="LiveId" clId="{4B5333E6-1023-784F-8804-89BC18AD1ED7}" dt="2019-03-08T15:26:41.191" v="88" actId="20577"/>
      <pc:docMkLst>
        <pc:docMk/>
      </pc:docMkLst>
      <pc:sldChg chg="modSp">
        <pc:chgData name="Jessica Dias" userId="707b6998f2b520a9" providerId="LiveId" clId="{4B5333E6-1023-784F-8804-89BC18AD1ED7}" dt="2019-03-08T15:24:48.604" v="40" actId="20577"/>
        <pc:sldMkLst>
          <pc:docMk/>
          <pc:sldMk cId="750305179" sldId="284"/>
        </pc:sldMkLst>
        <pc:spChg chg="mod">
          <ac:chgData name="Jessica Dias" userId="707b6998f2b520a9" providerId="LiveId" clId="{4B5333E6-1023-784F-8804-89BC18AD1ED7}" dt="2019-03-08T15:24:48.604" v="40" actId="20577"/>
          <ac:spMkLst>
            <pc:docMk/>
            <pc:sldMk cId="750305179" sldId="284"/>
            <ac:spMk id="3" creationId="{00000000-0000-0000-0000-000000000000}"/>
          </ac:spMkLst>
        </pc:spChg>
      </pc:sldChg>
      <pc:sldChg chg="modSp">
        <pc:chgData name="Jessica Dias" userId="707b6998f2b520a9" providerId="LiveId" clId="{4B5333E6-1023-784F-8804-89BC18AD1ED7}" dt="2019-03-08T15:26:41.191" v="88" actId="20577"/>
        <pc:sldMkLst>
          <pc:docMk/>
          <pc:sldMk cId="3132773488" sldId="296"/>
        </pc:sldMkLst>
        <pc:spChg chg="mod">
          <ac:chgData name="Jessica Dias" userId="707b6998f2b520a9" providerId="LiveId" clId="{4B5333E6-1023-784F-8804-89BC18AD1ED7}" dt="2019-03-08T15:26:41.191" v="88" actId="20577"/>
          <ac:spMkLst>
            <pc:docMk/>
            <pc:sldMk cId="3132773488" sldId="296"/>
            <ac:spMk id="7" creationId="{0C831BB8-2642-445B-BEA1-0475FC0A5B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CB5D-30E2-4290-B13C-04BF44D04FE0}" type="datetimeFigureOut">
              <a:rPr lang="pt-PT" smtClean="0"/>
              <a:pPr/>
              <a:t>10/03/2019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4688" y="4691063"/>
            <a:ext cx="539432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19525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7138C-C846-4722-8577-ADF11D6FD988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09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029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6435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959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9146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4151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0711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534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2337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4449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21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4271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550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294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66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958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582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820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0659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38C-C846-4722-8577-ADF11D6FD988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40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34DD-EB98-45A2-ABB3-4EBDE4B17832}" type="datetimeFigureOut">
              <a:rPr lang="pt-PT" smtClean="0"/>
              <a:pPr/>
              <a:t>10/03/2019</a:t>
            </a:fld>
            <a:endParaRPr lang="pt-PT" dirty="0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1B7C-6C8F-4AE3-86A6-3AF3AD3C612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34DD-EB98-45A2-ABB3-4EBDE4B17832}" type="datetimeFigureOut">
              <a:rPr lang="pt-PT" smtClean="0"/>
              <a:pPr/>
              <a:t>10/03/2019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1B7C-6C8F-4AE3-86A6-3AF3AD3C612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34DD-EB98-45A2-ABB3-4EBDE4B17832}" type="datetimeFigureOut">
              <a:rPr lang="pt-PT" smtClean="0"/>
              <a:pPr/>
              <a:t>10/03/2019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1B7C-6C8F-4AE3-86A6-3AF3AD3C612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34DD-EB98-45A2-ABB3-4EBDE4B17832}" type="datetimeFigureOut">
              <a:rPr lang="pt-PT" smtClean="0"/>
              <a:pPr/>
              <a:t>10/03/2019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1B7C-6C8F-4AE3-86A6-3AF3AD3C612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34DD-EB98-45A2-ABB3-4EBDE4B17832}" type="datetimeFigureOut">
              <a:rPr lang="pt-PT" smtClean="0"/>
              <a:pPr/>
              <a:t>10/03/2019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1B7C-6C8F-4AE3-86A6-3AF3AD3C612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34DD-EB98-45A2-ABB3-4EBDE4B17832}" type="datetimeFigureOut">
              <a:rPr lang="pt-PT" smtClean="0"/>
              <a:pPr/>
              <a:t>10/03/2019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1B7C-6C8F-4AE3-86A6-3AF3AD3C612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34DD-EB98-45A2-ABB3-4EBDE4B17832}" type="datetimeFigureOut">
              <a:rPr lang="pt-PT" smtClean="0"/>
              <a:pPr/>
              <a:t>10/03/2019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1B7C-6C8F-4AE3-86A6-3AF3AD3C612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34DD-EB98-45A2-ABB3-4EBDE4B17832}" type="datetimeFigureOut">
              <a:rPr lang="pt-PT" smtClean="0"/>
              <a:pPr/>
              <a:t>10/03/2019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1B7C-6C8F-4AE3-86A6-3AF3AD3C612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34DD-EB98-45A2-ABB3-4EBDE4B17832}" type="datetimeFigureOut">
              <a:rPr lang="pt-PT" smtClean="0"/>
              <a:pPr/>
              <a:t>10/03/2019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1B7C-6C8F-4AE3-86A6-3AF3AD3C612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34DD-EB98-45A2-ABB3-4EBDE4B17832}" type="datetimeFigureOut">
              <a:rPr lang="pt-PT" smtClean="0"/>
              <a:pPr/>
              <a:t>10/03/2019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1B7C-6C8F-4AE3-86A6-3AF3AD3C612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34DD-EB98-45A2-ABB3-4EBDE4B17832}" type="datetimeFigureOut">
              <a:rPr lang="pt-PT" smtClean="0"/>
              <a:pPr/>
              <a:t>10/03/2019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851B7C-6C8F-4AE3-86A6-3AF3AD3C612C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B734DD-EB98-45A2-ABB3-4EBDE4B17832}" type="datetimeFigureOut">
              <a:rPr lang="pt-PT" smtClean="0"/>
              <a:pPr/>
              <a:t>10/03/2019</a:t>
            </a:fld>
            <a:endParaRPr lang="pt-PT" dirty="0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851B7C-6C8F-4AE3-86A6-3AF3AD3C612C}" type="slidenum">
              <a:rPr lang="pt-PT" smtClean="0"/>
              <a:pPr/>
              <a:t>‹nº›</a:t>
            </a:fld>
            <a:endParaRPr lang="pt-PT" dirty="0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3122237" y="0"/>
            <a:ext cx="6021763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-92441" y="0"/>
            <a:ext cx="321467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prstClr val="white"/>
              </a:solidFill>
            </a:endParaRPr>
          </a:p>
        </p:txBody>
      </p:sp>
      <p:pic>
        <p:nvPicPr>
          <p:cNvPr id="14" name="Imagem 1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928670"/>
            <a:ext cx="2123700" cy="7079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95936" y="1131848"/>
            <a:ext cx="3807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Romania, </a:t>
            </a:r>
            <a:r>
              <a:rPr lang="pt-PT" sz="2000" dirty="0">
                <a:latin typeface="+mj-lt"/>
              </a:rPr>
              <a:t>10th to 16th March</a:t>
            </a:r>
            <a:r>
              <a:rPr lang="en-US" sz="2000" dirty="0">
                <a:latin typeface="+mj-lt"/>
              </a:rPr>
              <a:t> 2019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3" y="3861048"/>
            <a:ext cx="1929143" cy="221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E21134F-8FA7-4275-905B-34A42DE7640B}"/>
              </a:ext>
            </a:extLst>
          </p:cNvPr>
          <p:cNvSpPr txBox="1"/>
          <p:nvPr/>
        </p:nvSpPr>
        <p:spPr>
          <a:xfrm>
            <a:off x="3779912" y="2564904"/>
            <a:ext cx="402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ΑRE YOU SAVING ALL THE</a:t>
            </a:r>
          </a:p>
          <a:p>
            <a:r>
              <a:rPr lang="en-GB" dirty="0"/>
              <a:t>     ENERGY YOU COULD?</a:t>
            </a:r>
            <a:endParaRPr lang="pt-PT" dirty="0"/>
          </a:p>
        </p:txBody>
      </p:sp>
      <p:pic>
        <p:nvPicPr>
          <p:cNvPr id="11" name="Picture 3" descr="https://lh5.googleusercontent.com/vOSiyAPo6zn4HY9_SmyC11UdftqnvHODt4RIKFOZis-NXFZ5FycIoiMApH2mbNfmCoH-OrwaEw=w236">
            <a:extLst>
              <a:ext uri="{FF2B5EF4-FFF2-40B4-BE49-F238E27FC236}">
                <a16:creationId xmlns:a16="http://schemas.microsoft.com/office/drawing/2014/main" id="{F796606E-11D3-4BD4-8D3E-693EB928DDC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912" y="3429000"/>
            <a:ext cx="3214678" cy="192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30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9752" y="768493"/>
            <a:ext cx="6804248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8. Do you turn off the lights when you leave a room?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AA6049-62B0-4EC5-B74C-1BA3604676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32" t="69154" r="40712" b="6604"/>
          <a:stretch/>
        </p:blipFill>
        <p:spPr>
          <a:xfrm>
            <a:off x="4139952" y="1998651"/>
            <a:ext cx="4752528" cy="25750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F72E650-B3F3-430A-BDAB-A7113E91BBDE}"/>
              </a:ext>
            </a:extLst>
          </p:cNvPr>
          <p:cNvSpPr txBox="1"/>
          <p:nvPr/>
        </p:nvSpPr>
        <p:spPr>
          <a:xfrm>
            <a:off x="6156176" y="2564904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5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07B7D7A-DF1E-4FED-9087-0A851D85353A}"/>
              </a:ext>
            </a:extLst>
          </p:cNvPr>
          <p:cNvSpPr txBox="1"/>
          <p:nvPr/>
        </p:nvSpPr>
        <p:spPr>
          <a:xfrm>
            <a:off x="4427984" y="3059668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47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C220B82-CE29-47A8-9447-AEF23594D1E7}"/>
              </a:ext>
            </a:extLst>
          </p:cNvPr>
          <p:cNvSpPr txBox="1"/>
          <p:nvPr/>
        </p:nvSpPr>
        <p:spPr>
          <a:xfrm>
            <a:off x="3433783" y="4941168"/>
            <a:ext cx="4614815" cy="12958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47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turn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lights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leave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answered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9752" y="785794"/>
            <a:ext cx="6804248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9. Do you switch off the electrical appliances when you do not use them and not leave them on standby?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5B2C1A-0C7C-476D-9D73-5B70BB29E1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58" t="16611" r="37212" b="57747"/>
          <a:stretch/>
        </p:blipFill>
        <p:spPr>
          <a:xfrm>
            <a:off x="3701010" y="1763079"/>
            <a:ext cx="5442990" cy="289005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BDBE3CF-B37A-4B3E-B125-6B2BD99570FB}"/>
              </a:ext>
            </a:extLst>
          </p:cNvPr>
          <p:cNvSpPr txBox="1"/>
          <p:nvPr/>
        </p:nvSpPr>
        <p:spPr>
          <a:xfrm>
            <a:off x="5364088" y="3408865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13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E34153-7BCE-4707-80C7-741FCE6B583A}"/>
              </a:ext>
            </a:extLst>
          </p:cNvPr>
          <p:cNvSpPr txBox="1"/>
          <p:nvPr/>
        </p:nvSpPr>
        <p:spPr>
          <a:xfrm>
            <a:off x="3888669" y="3039533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32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30C1C6-B9AF-44ED-962A-A9D19155E805}"/>
              </a:ext>
            </a:extLst>
          </p:cNvPr>
          <p:cNvSpPr txBox="1"/>
          <p:nvPr/>
        </p:nvSpPr>
        <p:spPr>
          <a:xfrm>
            <a:off x="5625600" y="2216640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</a:rPr>
              <a:t>5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90842E-EB5D-49B9-BC42-C76EE0426373}"/>
              </a:ext>
            </a:extLst>
          </p:cNvPr>
          <p:cNvSpPr txBox="1"/>
          <p:nvPr/>
        </p:nvSpPr>
        <p:spPr>
          <a:xfrm>
            <a:off x="3433783" y="4733419"/>
            <a:ext cx="4614815" cy="17113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quarter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switch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eletrical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appliances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 32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, 2 do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turn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9752" y="785794"/>
            <a:ext cx="6804248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10. </a:t>
            </a:r>
            <a:r>
              <a:rPr lang="en-GB" sz="2400" dirty="0">
                <a:latin typeface="Bell MT" panose="02020503060305020303" pitchFamily="18" charset="0"/>
              </a:rPr>
              <a:t>Do you shut the doors for the areas you do not use?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0BC872F-A41B-40F4-9288-3E88C2810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01" t="67405" r="40609" b="6547"/>
          <a:stretch/>
        </p:blipFill>
        <p:spPr>
          <a:xfrm>
            <a:off x="4067944" y="1726240"/>
            <a:ext cx="4911701" cy="285564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DB6A7B5-DE7A-45B0-856B-67CFFDF5A15B}"/>
              </a:ext>
            </a:extLst>
          </p:cNvPr>
          <p:cNvSpPr txBox="1"/>
          <p:nvPr/>
        </p:nvSpPr>
        <p:spPr>
          <a:xfrm>
            <a:off x="5995719" y="2662407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13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8567A15-7F38-47D3-9A39-22DBDDC32162}"/>
              </a:ext>
            </a:extLst>
          </p:cNvPr>
          <p:cNvSpPr txBox="1"/>
          <p:nvPr/>
        </p:nvSpPr>
        <p:spPr>
          <a:xfrm>
            <a:off x="4355976" y="3244334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39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3626794-DE7D-42C6-AE65-774911FDFBD7}"/>
              </a:ext>
            </a:extLst>
          </p:cNvPr>
          <p:cNvSpPr txBox="1"/>
          <p:nvPr/>
        </p:nvSpPr>
        <p:spPr>
          <a:xfrm>
            <a:off x="3433783" y="4941168"/>
            <a:ext cx="4614815" cy="12958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75%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39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shut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doors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use. 25%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9752" y="785794"/>
            <a:ext cx="6804248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11. Do you select the appropriate shortest washing cycle for the washing machine? 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1F3BE5F-F56E-4D8A-AD7E-D527A387A9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54" t="15741" r="40549" b="59364"/>
          <a:stretch/>
        </p:blipFill>
        <p:spPr>
          <a:xfrm>
            <a:off x="4058011" y="1772817"/>
            <a:ext cx="4906478" cy="27363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A078230-ACE2-4C95-BA35-7A01A29B55F8}"/>
              </a:ext>
            </a:extLst>
          </p:cNvPr>
          <p:cNvSpPr txBox="1"/>
          <p:nvPr/>
        </p:nvSpPr>
        <p:spPr>
          <a:xfrm>
            <a:off x="5995719" y="2662407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11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047AB0-1173-4B36-B9FE-C61758D7FD6B}"/>
              </a:ext>
            </a:extLst>
          </p:cNvPr>
          <p:cNvSpPr txBox="1"/>
          <p:nvPr/>
        </p:nvSpPr>
        <p:spPr>
          <a:xfrm>
            <a:off x="4355976" y="3244334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41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CADD1D-77D5-4445-98B6-7112CE4091AB}"/>
              </a:ext>
            </a:extLst>
          </p:cNvPr>
          <p:cNvSpPr txBox="1"/>
          <p:nvPr/>
        </p:nvSpPr>
        <p:spPr>
          <a:xfrm>
            <a:off x="3433783" y="4941168"/>
            <a:ext cx="4614815" cy="12958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41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choose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appropriate shortest washing cycle for the washing machine and 11 of them don’t do that.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9752" y="785794"/>
            <a:ext cx="6804248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12. Do you open the curtains facing the sun?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16519DC-5DD7-42F9-B232-408E32AAF7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47" t="66479" r="37459" b="7980"/>
          <a:stretch/>
        </p:blipFill>
        <p:spPr>
          <a:xfrm>
            <a:off x="3851920" y="1571588"/>
            <a:ext cx="5292080" cy="27935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7076EA2-6B49-41BA-8864-22043FA17EB9}"/>
              </a:ext>
            </a:extLst>
          </p:cNvPr>
          <p:cNvSpPr txBox="1"/>
          <p:nvPr/>
        </p:nvSpPr>
        <p:spPr>
          <a:xfrm>
            <a:off x="5666804" y="2477741"/>
            <a:ext cx="5271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14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D74C67-9A0E-465A-A3B3-856A027282FE}"/>
              </a:ext>
            </a:extLst>
          </p:cNvPr>
          <p:cNvSpPr txBox="1"/>
          <p:nvPr/>
        </p:nvSpPr>
        <p:spPr>
          <a:xfrm>
            <a:off x="4139952" y="3244334"/>
            <a:ext cx="6147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35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69F02A-9D6A-4FFA-AD85-5E70DA4F8EB3}"/>
              </a:ext>
            </a:extLst>
          </p:cNvPr>
          <p:cNvSpPr txBox="1"/>
          <p:nvPr/>
        </p:nvSpPr>
        <p:spPr>
          <a:xfrm>
            <a:off x="3433783" y="4941168"/>
            <a:ext cx="4614815" cy="12958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majority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open the curtains facing the sun. 35 do it always, 14 do it sometimes and 3 don’t open them.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9954" y="795989"/>
            <a:ext cx="6804045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13. Do you close the curtains/blinds at night?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01824A5-11CB-4CB4-8461-7C37FCBD40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66" t="14528" r="37775" b="61176"/>
          <a:stretch/>
        </p:blipFill>
        <p:spPr>
          <a:xfrm>
            <a:off x="3644907" y="1556792"/>
            <a:ext cx="5414538" cy="266429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DFEAD2C-A7D0-4636-BF11-2697C45A4019}"/>
              </a:ext>
            </a:extLst>
          </p:cNvPr>
          <p:cNvSpPr txBox="1"/>
          <p:nvPr/>
        </p:nvSpPr>
        <p:spPr>
          <a:xfrm>
            <a:off x="5652120" y="2498149"/>
            <a:ext cx="5271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10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F844DDC-39A7-4B72-90C6-358F4EB770AE}"/>
              </a:ext>
            </a:extLst>
          </p:cNvPr>
          <p:cNvSpPr txBox="1"/>
          <p:nvPr/>
        </p:nvSpPr>
        <p:spPr>
          <a:xfrm>
            <a:off x="3981252" y="3052741"/>
            <a:ext cx="6147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38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4549131-04EA-463A-8C03-7C5EA23E7376}"/>
              </a:ext>
            </a:extLst>
          </p:cNvPr>
          <p:cNvSpPr txBox="1"/>
          <p:nvPr/>
        </p:nvSpPr>
        <p:spPr>
          <a:xfrm>
            <a:off x="3433783" y="4941168"/>
            <a:ext cx="4614815" cy="12958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38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positive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asked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close the curtains at night. 10 students just do it sometimes and 4 never do that.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8532" y="797953"/>
            <a:ext cx="6805467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14. Do you wash only full loads of dishes/clothes?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6CB7A62-9239-4F5A-8BF3-19B5FD89BA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22" t="65130" r="40151" b="9769"/>
          <a:stretch/>
        </p:blipFill>
        <p:spPr>
          <a:xfrm>
            <a:off x="3851920" y="1516757"/>
            <a:ext cx="5070640" cy="282543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FD8DD63-ADCF-42CC-8563-0D3588411FE8}"/>
              </a:ext>
            </a:extLst>
          </p:cNvPr>
          <p:cNvSpPr txBox="1"/>
          <p:nvPr/>
        </p:nvSpPr>
        <p:spPr>
          <a:xfrm>
            <a:off x="5652120" y="2009996"/>
            <a:ext cx="5271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9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E3D7ED0-9593-4F0A-AAC4-FC267210B64B}"/>
              </a:ext>
            </a:extLst>
          </p:cNvPr>
          <p:cNvSpPr txBox="1"/>
          <p:nvPr/>
        </p:nvSpPr>
        <p:spPr>
          <a:xfrm>
            <a:off x="3981252" y="2867117"/>
            <a:ext cx="6147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43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57A924-6695-4786-8C39-8FC35C1F4369}"/>
              </a:ext>
            </a:extLst>
          </p:cNvPr>
          <p:cNvSpPr txBox="1"/>
          <p:nvPr/>
        </p:nvSpPr>
        <p:spPr>
          <a:xfrm>
            <a:off x="3549363" y="5179678"/>
            <a:ext cx="4205513" cy="88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43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only wash full loads of dishes and clothes. 9 students don’t do it.</a:t>
            </a:r>
          </a:p>
        </p:txBody>
      </p:sp>
    </p:spTree>
    <p:extLst>
      <p:ext uri="{BB962C8B-B14F-4D97-AF65-F5344CB8AC3E}">
        <p14:creationId xmlns:p14="http://schemas.microsoft.com/office/powerpoint/2010/main" val="2643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9752" y="768493"/>
            <a:ext cx="6804248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15. Do you dry clothes naturally? 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D17999-4AC6-4C5E-BAFF-CC29DF4146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23" t="13273" r="40167" b="62536"/>
          <a:stretch/>
        </p:blipFill>
        <p:spPr>
          <a:xfrm>
            <a:off x="3851920" y="1556791"/>
            <a:ext cx="5040560" cy="26977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B4771B6-45BC-4808-99C6-EC1A494F3903}"/>
              </a:ext>
            </a:extLst>
          </p:cNvPr>
          <p:cNvSpPr txBox="1"/>
          <p:nvPr/>
        </p:nvSpPr>
        <p:spPr>
          <a:xfrm>
            <a:off x="5855465" y="2112364"/>
            <a:ext cx="5271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562FD1-2136-4767-B0F1-28D26CE78D33}"/>
              </a:ext>
            </a:extLst>
          </p:cNvPr>
          <p:cNvSpPr txBox="1"/>
          <p:nvPr/>
        </p:nvSpPr>
        <p:spPr>
          <a:xfrm>
            <a:off x="4264645" y="2680327"/>
            <a:ext cx="6147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46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FF3B12-A06C-4A64-A691-23ADA81A87EC}"/>
              </a:ext>
            </a:extLst>
          </p:cNvPr>
          <p:cNvSpPr txBox="1"/>
          <p:nvPr/>
        </p:nvSpPr>
        <p:spPr>
          <a:xfrm>
            <a:off x="3433783" y="4941168"/>
            <a:ext cx="4614815" cy="12958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52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dry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clothes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naturally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46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dry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naturally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4578" y="803043"/>
            <a:ext cx="680942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16. How often do you turn the heating down or off when you go out for a few hours or when you go to bed at night? 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6ADCAF4-8058-41E1-BFD2-1AFA478CE0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95" t="68089" r="36440" b="7326"/>
          <a:stretch/>
        </p:blipFill>
        <p:spPr>
          <a:xfrm>
            <a:off x="3203848" y="2080592"/>
            <a:ext cx="5873369" cy="277403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2CE7B43-B924-4378-92EE-4B620A46B4C2}"/>
              </a:ext>
            </a:extLst>
          </p:cNvPr>
          <p:cNvSpPr txBox="1"/>
          <p:nvPr/>
        </p:nvSpPr>
        <p:spPr>
          <a:xfrm>
            <a:off x="4295921" y="3974609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26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A0AAFD-8C5F-4456-908F-46ADCB321F38}"/>
              </a:ext>
            </a:extLst>
          </p:cNvPr>
          <p:cNvSpPr txBox="1"/>
          <p:nvPr/>
        </p:nvSpPr>
        <p:spPr>
          <a:xfrm>
            <a:off x="3804752" y="2698725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18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15F82EC-F76E-475B-B5FD-31B939F8BB24}"/>
              </a:ext>
            </a:extLst>
          </p:cNvPr>
          <p:cNvSpPr txBox="1"/>
          <p:nvPr/>
        </p:nvSpPr>
        <p:spPr>
          <a:xfrm>
            <a:off x="5049536" y="2435074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</a:rPr>
              <a:t>6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2774710-B81E-4A9B-8306-100BA1995BB2}"/>
              </a:ext>
            </a:extLst>
          </p:cNvPr>
          <p:cNvSpPr txBox="1"/>
          <p:nvPr/>
        </p:nvSpPr>
        <p:spPr>
          <a:xfrm>
            <a:off x="3433783" y="4733419"/>
            <a:ext cx="4614815" cy="17113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85%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turn the heating down or off when they go out for a few hours or when they go to bed at night. 6 almost don’t do that and 2 don’t do it.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22448" y="785794"/>
            <a:ext cx="6821551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17. Are your light </a:t>
            </a:r>
            <a:r>
              <a:rPr lang="en-US" sz="2400" dirty="0" err="1">
                <a:latin typeface="Bell MT" panose="02020503060305020303" pitchFamily="18" charset="0"/>
              </a:rPr>
              <a:t>bubls</a:t>
            </a:r>
            <a:r>
              <a:rPr lang="en-US" sz="2400" dirty="0">
                <a:latin typeface="Bell MT" panose="02020503060305020303" pitchFamily="18" charset="0"/>
              </a:rPr>
              <a:t> low energy? 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FD4B805-954C-41EC-82FF-690CA72E15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88" t="59599" r="36239" b="15311"/>
          <a:stretch/>
        </p:blipFill>
        <p:spPr>
          <a:xfrm>
            <a:off x="3343519" y="1484086"/>
            <a:ext cx="5800481" cy="27576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19338E1-5D3E-4F47-9B93-FD279CAC6EAC}"/>
              </a:ext>
            </a:extLst>
          </p:cNvPr>
          <p:cNvSpPr txBox="1"/>
          <p:nvPr/>
        </p:nvSpPr>
        <p:spPr>
          <a:xfrm>
            <a:off x="4572000" y="3396257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25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954E09-9956-43F5-BEEC-9E87EC91B229}"/>
              </a:ext>
            </a:extLst>
          </p:cNvPr>
          <p:cNvSpPr txBox="1"/>
          <p:nvPr/>
        </p:nvSpPr>
        <p:spPr>
          <a:xfrm>
            <a:off x="3507805" y="2040180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1248F8-E380-45EB-9207-EC5F35AD3011}"/>
              </a:ext>
            </a:extLst>
          </p:cNvPr>
          <p:cNvSpPr txBox="1"/>
          <p:nvPr/>
        </p:nvSpPr>
        <p:spPr>
          <a:xfrm>
            <a:off x="4848079" y="2070840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19</a:t>
            </a:r>
            <a:r>
              <a:rPr lang="pt-PT" u="sng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CC318C-4315-4CF7-AAEE-2A8F3D9AF356}"/>
              </a:ext>
            </a:extLst>
          </p:cNvPr>
          <p:cNvSpPr txBox="1"/>
          <p:nvPr/>
        </p:nvSpPr>
        <p:spPr>
          <a:xfrm>
            <a:off x="3433783" y="5148917"/>
            <a:ext cx="4614815" cy="88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Almost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light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bubls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0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9752" y="785794"/>
            <a:ext cx="6804248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endParaRPr lang="pt-PT" dirty="0">
              <a:latin typeface="+mj-lt"/>
            </a:endParaRPr>
          </a:p>
          <a:p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853EDC6-499B-4C22-917F-FA68969BECC9}"/>
              </a:ext>
            </a:extLst>
          </p:cNvPr>
          <p:cNvSpPr txBox="1"/>
          <p:nvPr/>
        </p:nvSpPr>
        <p:spPr>
          <a:xfrm>
            <a:off x="3149588" y="2032140"/>
            <a:ext cx="5184576" cy="17113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was done a questionnaire about the energy saving and the worry about the environment protection.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Here we will present the results of it and tell you our conclusion about our students’ thought.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04312" y="768493"/>
            <a:ext cx="6839688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PT" sz="2000" dirty="0" err="1">
                <a:latin typeface="Bell MT" panose="02020503060305020303" pitchFamily="18" charset="0"/>
              </a:rPr>
              <a:t>Conclusion</a:t>
            </a:r>
            <a:endParaRPr lang="pt-PT" sz="2000" dirty="0">
              <a:latin typeface="Bell MT" panose="020205030603050203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B420F5-3D18-4F94-84DE-7B308EEC76AA}"/>
              </a:ext>
            </a:extLst>
          </p:cNvPr>
          <p:cNvSpPr txBox="1"/>
          <p:nvPr/>
        </p:nvSpPr>
        <p:spPr>
          <a:xfrm>
            <a:off x="3203848" y="481601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831BB8-2642-445B-BEA1-0475FC0A5B37}"/>
              </a:ext>
            </a:extLst>
          </p:cNvPr>
          <p:cNvSpPr txBox="1"/>
          <p:nvPr/>
        </p:nvSpPr>
        <p:spPr>
          <a:xfrm>
            <a:off x="3061509" y="2073602"/>
            <a:ext cx="5273683" cy="37888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conclude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almost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concerned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world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saving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attitudes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rest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homes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and some of their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habits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planet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9752" y="785794"/>
            <a:ext cx="6804248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Bell MT" panose="02020503060305020303" pitchFamily="18" charset="0"/>
              </a:rPr>
              <a:t>1. What´s your gender?</a:t>
            </a:r>
            <a:endParaRPr lang="pt-PT" sz="2400" dirty="0">
              <a:latin typeface="Bell MT" panose="02020503060305020303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88C43E-F02F-4050-A07E-F42C92C42634}"/>
              </a:ext>
            </a:extLst>
          </p:cNvPr>
          <p:cNvSpPr txBox="1"/>
          <p:nvPr/>
        </p:nvSpPr>
        <p:spPr>
          <a:xfrm>
            <a:off x="3221596" y="5290438"/>
            <a:ext cx="504056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a total of 52 students that answered the questionnaire, 42 were girls and 12 were boys.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31769A-4AB2-4626-B1AE-D00AD113F7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81" t="38930" r="38417" b="33751"/>
          <a:stretch/>
        </p:blipFill>
        <p:spPr>
          <a:xfrm>
            <a:off x="3635896" y="2099702"/>
            <a:ext cx="5221507" cy="284217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2E5ABDA-2EFD-4FA9-A8FF-3F431A923D97}"/>
              </a:ext>
            </a:extLst>
          </p:cNvPr>
          <p:cNvSpPr txBox="1"/>
          <p:nvPr/>
        </p:nvSpPr>
        <p:spPr>
          <a:xfrm>
            <a:off x="5348931" y="2297144"/>
            <a:ext cx="5760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40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FF179D3-B576-4534-BBAE-E5975962E91A}"/>
              </a:ext>
            </a:extLst>
          </p:cNvPr>
          <p:cNvSpPr txBox="1"/>
          <p:nvPr/>
        </p:nvSpPr>
        <p:spPr>
          <a:xfrm>
            <a:off x="4106044" y="3446670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12</a:t>
            </a:r>
            <a:r>
              <a:rPr lang="pt-PT" u="sng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979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9752" y="785794"/>
            <a:ext cx="6804248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Bell MT" panose="02020503060305020303" pitchFamily="18" charset="0"/>
              </a:rPr>
              <a:t>2. How concerned are you about climate changes?</a:t>
            </a:r>
            <a:endParaRPr lang="pt-PT" sz="2400" dirty="0">
              <a:latin typeface="Bell MT" panose="02020503060305020303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88C43E-F02F-4050-A07E-F42C92C42634}"/>
              </a:ext>
            </a:extLst>
          </p:cNvPr>
          <p:cNvSpPr txBox="1"/>
          <p:nvPr/>
        </p:nvSpPr>
        <p:spPr>
          <a:xfrm>
            <a:off x="3341561" y="4715821"/>
            <a:ext cx="4248472" cy="17113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19 students are very concerned about climate changes, 25 are concerned and 7 are not so much. Only 1 of them doesn’t care at all about that.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D1CB74F-0ED5-405C-A86C-596C47D15D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43423" r="35927" b="29349"/>
          <a:stretch/>
        </p:blipFill>
        <p:spPr>
          <a:xfrm>
            <a:off x="2915410" y="1571588"/>
            <a:ext cx="6228590" cy="274114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1B2CA4-A521-42CA-82F6-3D40D1B830E0}"/>
              </a:ext>
            </a:extLst>
          </p:cNvPr>
          <p:cNvSpPr txBox="1"/>
          <p:nvPr/>
        </p:nvSpPr>
        <p:spPr>
          <a:xfrm>
            <a:off x="4913639" y="3221732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19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94F6E8-F71F-48BB-B231-6A648D832506}"/>
              </a:ext>
            </a:extLst>
          </p:cNvPr>
          <p:cNvSpPr txBox="1"/>
          <p:nvPr/>
        </p:nvSpPr>
        <p:spPr>
          <a:xfrm>
            <a:off x="3848512" y="2572826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25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2ECE78-D734-4569-B392-A31135F1C877}"/>
              </a:ext>
            </a:extLst>
          </p:cNvPr>
          <p:cNvSpPr txBox="1"/>
          <p:nvPr/>
        </p:nvSpPr>
        <p:spPr>
          <a:xfrm>
            <a:off x="5189718" y="1998943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7</a:t>
            </a:r>
            <a:r>
              <a:rPr lang="pt-PT" u="sng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740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9752" y="819113"/>
            <a:ext cx="6804248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3. What would motivate you to change your </a:t>
            </a:r>
            <a:r>
              <a:rPr lang="en-US" sz="2400" dirty="0" err="1">
                <a:latin typeface="Bell MT" panose="02020503060305020303" pitchFamily="18" charset="0"/>
              </a:rPr>
              <a:t>behaviour</a:t>
            </a:r>
            <a:r>
              <a:rPr lang="en-US" sz="2400" dirty="0">
                <a:latin typeface="Bell MT" panose="02020503060305020303" pitchFamily="18" charset="0"/>
              </a:rPr>
              <a:t> to reduce the energy use?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3D519F-9742-4F49-B9D2-E0F67DBA7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62" t="42528" r="20464" b="16098"/>
          <a:stretch/>
        </p:blipFill>
        <p:spPr>
          <a:xfrm>
            <a:off x="2508345" y="1805783"/>
            <a:ext cx="6470433" cy="244827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7BDE3A0-2CB3-47B6-8FC4-3603AE41FEFE}"/>
              </a:ext>
            </a:extLst>
          </p:cNvPr>
          <p:cNvSpPr txBox="1"/>
          <p:nvPr/>
        </p:nvSpPr>
        <p:spPr>
          <a:xfrm>
            <a:off x="3222141" y="4268888"/>
            <a:ext cx="504056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15 students said that increasing of the cost of energy would motivate them to change their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reduce their energy use. The other 37 said that they would change because of environmental reasons.</a:t>
            </a:r>
          </a:p>
        </p:txBody>
      </p:sp>
    </p:spTree>
    <p:extLst>
      <p:ext uri="{BB962C8B-B14F-4D97-AF65-F5344CB8AC3E}">
        <p14:creationId xmlns:p14="http://schemas.microsoft.com/office/powerpoint/2010/main" val="102366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8382" y="781529"/>
            <a:ext cx="6805618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4. What is your attitude to energy saving?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909C5A-3D04-44CA-ACE1-11F42E8D20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45" t="40906" r="34603" b="33090"/>
          <a:stretch/>
        </p:blipFill>
        <p:spPr>
          <a:xfrm>
            <a:off x="3203848" y="1580316"/>
            <a:ext cx="5725613" cy="267852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4F29714-C4B9-42AF-B171-0F530F9F0D4D}"/>
              </a:ext>
            </a:extLst>
          </p:cNvPr>
          <p:cNvSpPr txBox="1"/>
          <p:nvPr/>
        </p:nvSpPr>
        <p:spPr>
          <a:xfrm>
            <a:off x="4473254" y="3271368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18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986C9A-D7C5-44D5-9695-0FCEF76FF3C4}"/>
              </a:ext>
            </a:extLst>
          </p:cNvPr>
          <p:cNvSpPr txBox="1"/>
          <p:nvPr/>
        </p:nvSpPr>
        <p:spPr>
          <a:xfrm>
            <a:off x="3408127" y="2622462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25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8B81118-A542-470D-A9CB-4CEA5C80D153}"/>
              </a:ext>
            </a:extLst>
          </p:cNvPr>
          <p:cNvSpPr txBox="1"/>
          <p:nvPr/>
        </p:nvSpPr>
        <p:spPr>
          <a:xfrm>
            <a:off x="4749333" y="2048579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</a:rPr>
              <a:t>8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A30F46-7BB8-4914-9A9A-66CFF7CA55F8}"/>
              </a:ext>
            </a:extLst>
          </p:cNvPr>
          <p:cNvSpPr txBox="1"/>
          <p:nvPr/>
        </p:nvSpPr>
        <p:spPr>
          <a:xfrm>
            <a:off x="3203848" y="4701906"/>
            <a:ext cx="4882633" cy="17113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 positive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attitude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aware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saving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 18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 positive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attitude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 8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of them have a neutral attitude about it and 1 doesn’t do anything for it.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8382" y="820300"/>
            <a:ext cx="6805618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5. How much thought do you give to saving energy in your home?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FD93E5-C789-446F-83D0-C299BADF7E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38" t="23239" r="35995" b="52059"/>
          <a:stretch/>
        </p:blipFill>
        <p:spPr>
          <a:xfrm>
            <a:off x="3491880" y="1869431"/>
            <a:ext cx="5328592" cy="266429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A46D98-D27F-4EAE-8B3D-AFC47F93D997}"/>
              </a:ext>
            </a:extLst>
          </p:cNvPr>
          <p:cNvSpPr txBox="1"/>
          <p:nvPr/>
        </p:nvSpPr>
        <p:spPr>
          <a:xfrm>
            <a:off x="4913639" y="3429000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15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9C8796-04AD-4375-A9DA-5DC497B915D4}"/>
              </a:ext>
            </a:extLst>
          </p:cNvPr>
          <p:cNvSpPr txBox="1"/>
          <p:nvPr/>
        </p:nvSpPr>
        <p:spPr>
          <a:xfrm>
            <a:off x="3635896" y="2837236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31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95913FE-1648-4D7F-9507-D9942C274690}"/>
              </a:ext>
            </a:extLst>
          </p:cNvPr>
          <p:cNvSpPr txBox="1"/>
          <p:nvPr/>
        </p:nvSpPr>
        <p:spPr>
          <a:xfrm>
            <a:off x="5292080" y="2392750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</a:rPr>
              <a:t>5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569CDB-D669-46B8-AA2A-4D888944D0B9}"/>
              </a:ext>
            </a:extLst>
          </p:cNvPr>
          <p:cNvSpPr txBox="1"/>
          <p:nvPr/>
        </p:nvSpPr>
        <p:spPr>
          <a:xfrm>
            <a:off x="3263870" y="5058784"/>
            <a:ext cx="4954641" cy="12958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90%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lot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thought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saving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homes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10%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thought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39752" y="792414"/>
            <a:ext cx="6804248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6. How many times do you take a shower instead of a bath?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EE2DEE5-5CAF-4206-A1B4-9C1B334EC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11" t="17872" r="34794" b="57805"/>
          <a:stretch/>
        </p:blipFill>
        <p:spPr>
          <a:xfrm>
            <a:off x="3491880" y="1916832"/>
            <a:ext cx="5544616" cy="24541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9D884F-13FA-4C84-9E85-D903196BB6C2}"/>
              </a:ext>
            </a:extLst>
          </p:cNvPr>
          <p:cNvSpPr txBox="1"/>
          <p:nvPr/>
        </p:nvSpPr>
        <p:spPr>
          <a:xfrm>
            <a:off x="4913639" y="3315058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10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5F46F2A-4119-4658-9D2E-330E7CE10BE8}"/>
              </a:ext>
            </a:extLst>
          </p:cNvPr>
          <p:cNvSpPr txBox="1"/>
          <p:nvPr/>
        </p:nvSpPr>
        <p:spPr>
          <a:xfrm>
            <a:off x="3635896" y="2837236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34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B820F9-3CDA-471A-AA99-355FC9C220BF}"/>
              </a:ext>
            </a:extLst>
          </p:cNvPr>
          <p:cNvSpPr txBox="1"/>
          <p:nvPr/>
        </p:nvSpPr>
        <p:spPr>
          <a:xfrm>
            <a:off x="5292080" y="2434611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5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u="sn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76896E-C135-4ED5-9194-6BD9A89C291A}"/>
              </a:ext>
            </a:extLst>
          </p:cNvPr>
          <p:cNvSpPr txBox="1"/>
          <p:nvPr/>
        </p:nvSpPr>
        <p:spPr>
          <a:xfrm>
            <a:off x="3433783" y="4733419"/>
            <a:ext cx="4614815" cy="17113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34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said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take a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shower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instead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bath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3 times a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, 10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said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twice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, 3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said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once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339752" y="0"/>
            <a:ext cx="6804248" cy="78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A5C249"/>
                </a:solidFill>
                <a:latin typeface="Calibri"/>
              </a:rPr>
              <a:t>FATIMA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HOSPITALITY</a:t>
            </a:r>
            <a:r>
              <a:rPr lang="pt-PT" sz="2200" b="1" dirty="0">
                <a:solidFill>
                  <a:srgbClr val="A5C249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A5C249"/>
                </a:solidFill>
                <a:latin typeface="Calibri"/>
              </a:rPr>
              <a:t>SCHOOL</a:t>
            </a:r>
            <a:endParaRPr lang="pt-PT" sz="2200" b="1" dirty="0">
              <a:solidFill>
                <a:srgbClr val="A5C249"/>
              </a:solidFill>
              <a:latin typeface="Calibri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3" descr="ehf_br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6" y="260648"/>
            <a:ext cx="2123700" cy="7079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2329904" y="792137"/>
            <a:ext cx="6814096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ll MT" panose="02020503060305020303" pitchFamily="18" charset="0"/>
              </a:rPr>
              <a:t>7. Do you turn off the tap while taking a shower or brushing your teeth? </a:t>
            </a:r>
            <a:endParaRPr lang="pt-PT" sz="2400" dirty="0">
              <a:latin typeface="Bell MT" panose="02020503060305020303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88C2B0A-9BAA-4798-8336-24E13920C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89" t="14371" r="39147" b="59128"/>
          <a:stretch/>
        </p:blipFill>
        <p:spPr>
          <a:xfrm>
            <a:off x="4379239" y="1895486"/>
            <a:ext cx="4764761" cy="26625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CAC3C42-87EA-4B27-8250-3807C8317FB1}"/>
              </a:ext>
            </a:extLst>
          </p:cNvPr>
          <p:cNvSpPr txBox="1"/>
          <p:nvPr/>
        </p:nvSpPr>
        <p:spPr>
          <a:xfrm>
            <a:off x="6012160" y="2370227"/>
            <a:ext cx="5521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10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831A6E-421F-47A5-B589-9FBE0240DB2E}"/>
              </a:ext>
            </a:extLst>
          </p:cNvPr>
          <p:cNvSpPr txBox="1"/>
          <p:nvPr/>
        </p:nvSpPr>
        <p:spPr>
          <a:xfrm>
            <a:off x="4572000" y="3244334"/>
            <a:ext cx="6438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u="sng" dirty="0">
                <a:solidFill>
                  <a:schemeClr val="bg1"/>
                </a:solidFill>
                <a:latin typeface="+mj-lt"/>
              </a:rPr>
              <a:t>42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35A8396-6E18-4277-BE41-CCA943F937E7}"/>
              </a:ext>
            </a:extLst>
          </p:cNvPr>
          <p:cNvSpPr txBox="1"/>
          <p:nvPr/>
        </p:nvSpPr>
        <p:spPr>
          <a:xfrm>
            <a:off x="3433783" y="4941168"/>
            <a:ext cx="4614815" cy="12958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42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52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turn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tap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shower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brushing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teeth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 10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turn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tap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2192</TotalTime>
  <Words>960</Words>
  <Application>Microsoft Office PowerPoint</Application>
  <PresentationFormat>Apresentação no Ecrã (4:3)</PresentationFormat>
  <Paragraphs>122</Paragraphs>
  <Slides>20</Slides>
  <Notes>20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5" baseType="lpstr">
      <vt:lpstr>Bell MT</vt:lpstr>
      <vt:lpstr>Calibri</vt:lpstr>
      <vt:lpstr>Constantia</vt:lpstr>
      <vt:lpstr>Wingdings 2</vt:lpstr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ASSSOCIACAO PROMOTORA DE ENSINO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sofia</dc:creator>
  <cp:lastModifiedBy>Carlos Lopes</cp:lastModifiedBy>
  <cp:revision>298</cp:revision>
  <dcterms:created xsi:type="dcterms:W3CDTF">2011-01-20T10:47:19Z</dcterms:created>
  <dcterms:modified xsi:type="dcterms:W3CDTF">2019-03-10T13:34:59Z</dcterms:modified>
</cp:coreProperties>
</file>