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4" r:id="rId2"/>
    <p:sldId id="285" r:id="rId3"/>
    <p:sldId id="289" r:id="rId4"/>
    <p:sldId id="292" r:id="rId5"/>
    <p:sldId id="294" r:id="rId6"/>
    <p:sldId id="287" r:id="rId7"/>
    <p:sldId id="290" r:id="rId8"/>
    <p:sldId id="328" r:id="rId9"/>
    <p:sldId id="295" r:id="rId10"/>
    <p:sldId id="296" r:id="rId11"/>
    <p:sldId id="320" r:id="rId12"/>
    <p:sldId id="297" r:id="rId13"/>
    <p:sldId id="299" r:id="rId14"/>
    <p:sldId id="329" r:id="rId15"/>
    <p:sldId id="300" r:id="rId16"/>
    <p:sldId id="301" r:id="rId17"/>
    <p:sldId id="330" r:id="rId18"/>
    <p:sldId id="303" r:id="rId19"/>
    <p:sldId id="305" r:id="rId20"/>
    <p:sldId id="331" r:id="rId21"/>
    <p:sldId id="309" r:id="rId22"/>
    <p:sldId id="307" r:id="rId23"/>
    <p:sldId id="332" r:id="rId24"/>
    <p:sldId id="311" r:id="rId25"/>
    <p:sldId id="312" r:id="rId26"/>
    <p:sldId id="314" r:id="rId27"/>
    <p:sldId id="315" r:id="rId28"/>
    <p:sldId id="316" r:id="rId29"/>
    <p:sldId id="319" r:id="rId30"/>
    <p:sldId id="327" r:id="rId31"/>
    <p:sldId id="322" r:id="rId32"/>
    <p:sldId id="333" r:id="rId33"/>
    <p:sldId id="324" r:id="rId34"/>
    <p:sldId id="334" r:id="rId35"/>
    <p:sldId id="326" r:id="rId36"/>
    <p:sldId id="3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A5AD47"/>
    <a:srgbClr val="A5C249"/>
    <a:srgbClr val="FFFFFF"/>
    <a:srgbClr val="A5C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660"/>
  </p:normalViewPr>
  <p:slideViewPr>
    <p:cSldViewPr snapToGrid="0">
      <p:cViewPr varScale="1">
        <p:scale>
          <a:sx n="68" d="100"/>
          <a:sy n="68" d="100"/>
        </p:scale>
        <p:origin x="14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5512D122-5CC6-11CF-8D67-00AA00BDCE1D}" ax:persistence="persistStream" r:id="rId1"/>
</file>

<file path=ppt/activeX/activeX2.xml><?xml version="1.0" encoding="utf-8"?>
<ax:ocx xmlns:ax="http://schemas.microsoft.com/office/2006/activeX" xmlns:r="http://schemas.openxmlformats.org/officeDocument/2006/relationships" ax:classid="{5512D122-5CC6-11CF-8D67-00AA00BDCE1D}" ax:persistence="persistStream" r:id="rId1"/>
</file>

<file path=ppt/drawings/_rels/vmlDrawing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48B96-AA39-4F16-AA75-5CED55DEE3C7}" type="datetimeFigureOut">
              <a:rPr lang="en-US" smtClean="0"/>
              <a:t>3/10/2019</a:t>
            </a:fld>
            <a:endParaRPr lang="en-US"/>
          </a:p>
        </p:txBody>
      </p:sp>
      <p:sp>
        <p:nvSpPr>
          <p:cNvPr id="4" name="Marcador de Posição da Imagem do Diapositivo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218F5-E281-4DE4-AC73-27E777165FA4}" type="slidenum">
              <a:rPr lang="en-US" smtClean="0"/>
              <a:t>‹nº›</a:t>
            </a:fld>
            <a:endParaRPr lang="en-US"/>
          </a:p>
        </p:txBody>
      </p:sp>
    </p:spTree>
    <p:extLst>
      <p:ext uri="{BB962C8B-B14F-4D97-AF65-F5344CB8AC3E}">
        <p14:creationId xmlns:p14="http://schemas.microsoft.com/office/powerpoint/2010/main" val="13276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B8C7138C-C846-4722-8577-ADF11D6FD988}" type="slidenum">
              <a:rPr lang="pt-PT" smtClean="0"/>
              <a:pPr/>
              <a:t>1</a:t>
            </a:fld>
            <a:endParaRPr lang="pt-PT"/>
          </a:p>
        </p:txBody>
      </p:sp>
    </p:spTree>
    <p:extLst>
      <p:ext uri="{BB962C8B-B14F-4D97-AF65-F5344CB8AC3E}">
        <p14:creationId xmlns:p14="http://schemas.microsoft.com/office/powerpoint/2010/main" val="207093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12</a:t>
            </a:fld>
            <a:endParaRPr lang="en-US"/>
          </a:p>
        </p:txBody>
      </p:sp>
    </p:spTree>
    <p:extLst>
      <p:ext uri="{BB962C8B-B14F-4D97-AF65-F5344CB8AC3E}">
        <p14:creationId xmlns:p14="http://schemas.microsoft.com/office/powerpoint/2010/main" val="45366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13</a:t>
            </a:fld>
            <a:endParaRPr lang="en-US"/>
          </a:p>
        </p:txBody>
      </p:sp>
    </p:spTree>
    <p:extLst>
      <p:ext uri="{BB962C8B-B14F-4D97-AF65-F5344CB8AC3E}">
        <p14:creationId xmlns:p14="http://schemas.microsoft.com/office/powerpoint/2010/main" val="49485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14</a:t>
            </a:fld>
            <a:endParaRPr lang="en-US"/>
          </a:p>
        </p:txBody>
      </p:sp>
    </p:spTree>
    <p:extLst>
      <p:ext uri="{BB962C8B-B14F-4D97-AF65-F5344CB8AC3E}">
        <p14:creationId xmlns:p14="http://schemas.microsoft.com/office/powerpoint/2010/main" val="292219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15</a:t>
            </a:fld>
            <a:endParaRPr lang="en-US"/>
          </a:p>
        </p:txBody>
      </p:sp>
    </p:spTree>
    <p:extLst>
      <p:ext uri="{BB962C8B-B14F-4D97-AF65-F5344CB8AC3E}">
        <p14:creationId xmlns:p14="http://schemas.microsoft.com/office/powerpoint/2010/main" val="118603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16</a:t>
            </a:fld>
            <a:endParaRPr lang="en-US"/>
          </a:p>
        </p:txBody>
      </p:sp>
    </p:spTree>
    <p:extLst>
      <p:ext uri="{BB962C8B-B14F-4D97-AF65-F5344CB8AC3E}">
        <p14:creationId xmlns:p14="http://schemas.microsoft.com/office/powerpoint/2010/main" val="1056976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17</a:t>
            </a:fld>
            <a:endParaRPr lang="en-US"/>
          </a:p>
        </p:txBody>
      </p:sp>
    </p:spTree>
    <p:extLst>
      <p:ext uri="{BB962C8B-B14F-4D97-AF65-F5344CB8AC3E}">
        <p14:creationId xmlns:p14="http://schemas.microsoft.com/office/powerpoint/2010/main" val="3648221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19</a:t>
            </a:fld>
            <a:endParaRPr lang="en-US"/>
          </a:p>
        </p:txBody>
      </p:sp>
    </p:spTree>
    <p:extLst>
      <p:ext uri="{BB962C8B-B14F-4D97-AF65-F5344CB8AC3E}">
        <p14:creationId xmlns:p14="http://schemas.microsoft.com/office/powerpoint/2010/main" val="3371903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20</a:t>
            </a:fld>
            <a:endParaRPr lang="en-US"/>
          </a:p>
        </p:txBody>
      </p:sp>
    </p:spTree>
    <p:extLst>
      <p:ext uri="{BB962C8B-B14F-4D97-AF65-F5344CB8AC3E}">
        <p14:creationId xmlns:p14="http://schemas.microsoft.com/office/powerpoint/2010/main" val="1041032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21</a:t>
            </a:fld>
            <a:endParaRPr lang="en-US"/>
          </a:p>
        </p:txBody>
      </p:sp>
    </p:spTree>
    <p:extLst>
      <p:ext uri="{BB962C8B-B14F-4D97-AF65-F5344CB8AC3E}">
        <p14:creationId xmlns:p14="http://schemas.microsoft.com/office/powerpoint/2010/main" val="2084761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22</a:t>
            </a:fld>
            <a:endParaRPr lang="en-US"/>
          </a:p>
        </p:txBody>
      </p:sp>
    </p:spTree>
    <p:extLst>
      <p:ext uri="{BB962C8B-B14F-4D97-AF65-F5344CB8AC3E}">
        <p14:creationId xmlns:p14="http://schemas.microsoft.com/office/powerpoint/2010/main" val="17025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a:t>
            </a:fld>
            <a:endParaRPr lang="en-US"/>
          </a:p>
        </p:txBody>
      </p:sp>
    </p:spTree>
    <p:extLst>
      <p:ext uri="{BB962C8B-B14F-4D97-AF65-F5344CB8AC3E}">
        <p14:creationId xmlns:p14="http://schemas.microsoft.com/office/powerpoint/2010/main" val="1039304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23</a:t>
            </a:fld>
            <a:endParaRPr lang="en-US"/>
          </a:p>
        </p:txBody>
      </p:sp>
    </p:spTree>
    <p:extLst>
      <p:ext uri="{BB962C8B-B14F-4D97-AF65-F5344CB8AC3E}">
        <p14:creationId xmlns:p14="http://schemas.microsoft.com/office/powerpoint/2010/main" val="3076543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24</a:t>
            </a:fld>
            <a:endParaRPr lang="en-US"/>
          </a:p>
        </p:txBody>
      </p:sp>
    </p:spTree>
    <p:extLst>
      <p:ext uri="{BB962C8B-B14F-4D97-AF65-F5344CB8AC3E}">
        <p14:creationId xmlns:p14="http://schemas.microsoft.com/office/powerpoint/2010/main" val="3043062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26</a:t>
            </a:fld>
            <a:endParaRPr lang="en-US"/>
          </a:p>
        </p:txBody>
      </p:sp>
    </p:spTree>
    <p:extLst>
      <p:ext uri="{BB962C8B-B14F-4D97-AF65-F5344CB8AC3E}">
        <p14:creationId xmlns:p14="http://schemas.microsoft.com/office/powerpoint/2010/main" val="3762647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27</a:t>
            </a:fld>
            <a:endParaRPr lang="en-US"/>
          </a:p>
        </p:txBody>
      </p:sp>
    </p:spTree>
    <p:extLst>
      <p:ext uri="{BB962C8B-B14F-4D97-AF65-F5344CB8AC3E}">
        <p14:creationId xmlns:p14="http://schemas.microsoft.com/office/powerpoint/2010/main" val="66573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28</a:t>
            </a:fld>
            <a:endParaRPr lang="en-US"/>
          </a:p>
        </p:txBody>
      </p:sp>
    </p:spTree>
    <p:extLst>
      <p:ext uri="{BB962C8B-B14F-4D97-AF65-F5344CB8AC3E}">
        <p14:creationId xmlns:p14="http://schemas.microsoft.com/office/powerpoint/2010/main" val="2637040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29</a:t>
            </a:fld>
            <a:endParaRPr lang="en-US"/>
          </a:p>
        </p:txBody>
      </p:sp>
    </p:spTree>
    <p:extLst>
      <p:ext uri="{BB962C8B-B14F-4D97-AF65-F5344CB8AC3E}">
        <p14:creationId xmlns:p14="http://schemas.microsoft.com/office/powerpoint/2010/main" val="4223106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30</a:t>
            </a:fld>
            <a:endParaRPr lang="en-US"/>
          </a:p>
        </p:txBody>
      </p:sp>
    </p:spTree>
    <p:extLst>
      <p:ext uri="{BB962C8B-B14F-4D97-AF65-F5344CB8AC3E}">
        <p14:creationId xmlns:p14="http://schemas.microsoft.com/office/powerpoint/2010/main" val="355227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31</a:t>
            </a:fld>
            <a:endParaRPr lang="en-US"/>
          </a:p>
        </p:txBody>
      </p:sp>
    </p:spTree>
    <p:extLst>
      <p:ext uri="{BB962C8B-B14F-4D97-AF65-F5344CB8AC3E}">
        <p14:creationId xmlns:p14="http://schemas.microsoft.com/office/powerpoint/2010/main" val="128111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32</a:t>
            </a:fld>
            <a:endParaRPr lang="en-US"/>
          </a:p>
        </p:txBody>
      </p:sp>
    </p:spTree>
    <p:extLst>
      <p:ext uri="{BB962C8B-B14F-4D97-AF65-F5344CB8AC3E}">
        <p14:creationId xmlns:p14="http://schemas.microsoft.com/office/powerpoint/2010/main" val="452371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33</a:t>
            </a:fld>
            <a:endParaRPr lang="en-US"/>
          </a:p>
        </p:txBody>
      </p:sp>
    </p:spTree>
    <p:extLst>
      <p:ext uri="{BB962C8B-B14F-4D97-AF65-F5344CB8AC3E}">
        <p14:creationId xmlns:p14="http://schemas.microsoft.com/office/powerpoint/2010/main" val="211207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b="0" i="0" kern="1200" dirty="0">
                <a:solidFill>
                  <a:schemeClr val="tx1"/>
                </a:solidFill>
                <a:effectLst/>
                <a:latin typeface="+mn-lt"/>
                <a:ea typeface="+mn-ea"/>
                <a:cs typeface="+mn-cs"/>
              </a:rPr>
              <a:t>As causas dos incêndios florestais prendem-se muito a causas humanas, entre elas ações de qualquer um de nós, feitas por vezes sem intenção, mas por falta de cuidado, como por exemplo pontas de cigarros atiradas para zonas florestais, fogueiras mal apagadas, queimas de lixos e mesmo até incêndios com causas criminosas.</a:t>
            </a:r>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4</a:t>
            </a:fld>
            <a:endParaRPr lang="en-US"/>
          </a:p>
        </p:txBody>
      </p:sp>
    </p:spTree>
    <p:extLst>
      <p:ext uri="{BB962C8B-B14F-4D97-AF65-F5344CB8AC3E}">
        <p14:creationId xmlns:p14="http://schemas.microsoft.com/office/powerpoint/2010/main" val="405288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34</a:t>
            </a:fld>
            <a:endParaRPr lang="en-US"/>
          </a:p>
        </p:txBody>
      </p:sp>
    </p:spTree>
    <p:extLst>
      <p:ext uri="{BB962C8B-B14F-4D97-AF65-F5344CB8AC3E}">
        <p14:creationId xmlns:p14="http://schemas.microsoft.com/office/powerpoint/2010/main" val="4293089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35</a:t>
            </a:fld>
            <a:endParaRPr lang="en-US"/>
          </a:p>
        </p:txBody>
      </p:sp>
    </p:spTree>
    <p:extLst>
      <p:ext uri="{BB962C8B-B14F-4D97-AF65-F5344CB8AC3E}">
        <p14:creationId xmlns:p14="http://schemas.microsoft.com/office/powerpoint/2010/main" val="1860867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36</a:t>
            </a:fld>
            <a:endParaRPr lang="en-US"/>
          </a:p>
        </p:txBody>
      </p:sp>
    </p:spTree>
    <p:extLst>
      <p:ext uri="{BB962C8B-B14F-4D97-AF65-F5344CB8AC3E}">
        <p14:creationId xmlns:p14="http://schemas.microsoft.com/office/powerpoint/2010/main" val="3949920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5</a:t>
            </a:fld>
            <a:endParaRPr lang="en-US"/>
          </a:p>
        </p:txBody>
      </p:sp>
    </p:spTree>
    <p:extLst>
      <p:ext uri="{BB962C8B-B14F-4D97-AF65-F5344CB8AC3E}">
        <p14:creationId xmlns:p14="http://schemas.microsoft.com/office/powerpoint/2010/main" val="34025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6</a:t>
            </a:fld>
            <a:endParaRPr lang="en-US"/>
          </a:p>
        </p:txBody>
      </p:sp>
    </p:spTree>
    <p:extLst>
      <p:ext uri="{BB962C8B-B14F-4D97-AF65-F5344CB8AC3E}">
        <p14:creationId xmlns:p14="http://schemas.microsoft.com/office/powerpoint/2010/main" val="246861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7</a:t>
            </a:fld>
            <a:endParaRPr lang="en-US"/>
          </a:p>
        </p:txBody>
      </p:sp>
    </p:spTree>
    <p:extLst>
      <p:ext uri="{BB962C8B-B14F-4D97-AF65-F5344CB8AC3E}">
        <p14:creationId xmlns:p14="http://schemas.microsoft.com/office/powerpoint/2010/main" val="84386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change in Portugal’s forest fire suppression, planning, and prevention strategies</a:t>
            </a:r>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8</a:t>
            </a:fld>
            <a:endParaRPr lang="en-US"/>
          </a:p>
        </p:txBody>
      </p:sp>
    </p:spTree>
    <p:extLst>
      <p:ext uri="{BB962C8B-B14F-4D97-AF65-F5344CB8AC3E}">
        <p14:creationId xmlns:p14="http://schemas.microsoft.com/office/powerpoint/2010/main" val="303848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10</a:t>
            </a:fld>
            <a:endParaRPr lang="en-US"/>
          </a:p>
        </p:txBody>
      </p:sp>
    </p:spTree>
    <p:extLst>
      <p:ext uri="{BB962C8B-B14F-4D97-AF65-F5344CB8AC3E}">
        <p14:creationId xmlns:p14="http://schemas.microsoft.com/office/powerpoint/2010/main" val="8721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510218F5-E281-4DE4-AC73-27E777165FA4}" type="slidenum">
              <a:rPr lang="en-US" smtClean="0"/>
              <a:t>11</a:t>
            </a:fld>
            <a:endParaRPr lang="en-US"/>
          </a:p>
        </p:txBody>
      </p:sp>
    </p:spTree>
    <p:extLst>
      <p:ext uri="{BB962C8B-B14F-4D97-AF65-F5344CB8AC3E}">
        <p14:creationId xmlns:p14="http://schemas.microsoft.com/office/powerpoint/2010/main" val="31667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662CA73B-C2E2-4EEE-8B39-347C99F65CAF}" type="datetimeFigureOut">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89828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662CA73B-C2E2-4EEE-8B39-347C99F65CAF}" type="datetimeFigureOut">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43754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662CA73B-C2E2-4EEE-8B39-347C99F65CAF}" type="datetimeFigureOut">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53172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662CA73B-C2E2-4EEE-8B39-347C99F65CAF}" type="datetimeFigureOut">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12371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662CA73B-C2E2-4EEE-8B39-347C99F65CAF}" type="datetimeFigureOut">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1623423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662CA73B-C2E2-4EEE-8B39-347C99F65CAF}" type="datetimeFigureOut">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168015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629842" y="2505075"/>
            <a:ext cx="3868340"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29150" y="2505075"/>
            <a:ext cx="3887391"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662CA73B-C2E2-4EEE-8B39-347C99F65CAF}" type="datetimeFigureOut">
              <a:rPr lang="en-US" smtClean="0"/>
              <a:t>3/10/2019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55310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662CA73B-C2E2-4EEE-8B39-347C99F65CAF}" type="datetimeFigureOut">
              <a:rPr lang="en-US" smtClean="0"/>
              <a:t>3/10/2019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309568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CA73B-C2E2-4EEE-8B39-347C99F65CAF}" type="datetimeFigureOut">
              <a:rPr lang="en-US" smtClean="0"/>
              <a:t>3/10/2019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169776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PT"/>
              <a:t>Clique para editar o estilo de título do Modelo Global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662CA73B-C2E2-4EEE-8B39-347C99F65CAF}" type="datetimeFigureOut">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3000980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662CA73B-C2E2-4EEE-8B39-347C99F65CAF}" type="datetimeFigureOut">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6B3CF-DBF0-47C1-B6FF-6E1062403A55}" type="slidenum">
              <a:rPr lang="en-US" smtClean="0"/>
              <a:t>‹nº›</a:t>
            </a:fld>
            <a:endParaRPr lang="en-US"/>
          </a:p>
        </p:txBody>
      </p:sp>
    </p:spTree>
    <p:extLst>
      <p:ext uri="{BB962C8B-B14F-4D97-AF65-F5344CB8AC3E}">
        <p14:creationId xmlns:p14="http://schemas.microsoft.com/office/powerpoint/2010/main" val="53396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CA73B-C2E2-4EEE-8B39-347C99F65CAF}" type="datetimeFigureOut">
              <a:rPr lang="en-US" smtClean="0"/>
              <a:t>3/10/2019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6B3CF-DBF0-47C1-B6FF-6E1062403A55}" type="slidenum">
              <a:rPr lang="en-US" smtClean="0"/>
              <a:t>‹nº›</a:t>
            </a:fld>
            <a:endParaRPr lang="en-US"/>
          </a:p>
        </p:txBody>
      </p:sp>
    </p:spTree>
    <p:extLst>
      <p:ext uri="{BB962C8B-B14F-4D97-AF65-F5344CB8AC3E}">
        <p14:creationId xmlns:p14="http://schemas.microsoft.com/office/powerpoint/2010/main" val="2467520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ontrol" Target="../activeX/activeX2.xml"/><Relationship Id="rId7" Type="http://schemas.openxmlformats.org/officeDocument/2006/relationships/image" Target="../media/image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notesSlide" Target="../notesSlides/notesSlide25.xml"/><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image" Target="../media/image33.w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Resultado de imagem para portugal illustration">
            <a:extLst>
              <a:ext uri="{FF2B5EF4-FFF2-40B4-BE49-F238E27FC236}">
                <a16:creationId xmlns:a16="http://schemas.microsoft.com/office/drawing/2014/main" id="{13926D05-1328-4B46-92A9-D2C922504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807" y="4888991"/>
            <a:ext cx="1948595" cy="19485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ângulo 9">
            <a:extLst>
              <a:ext uri="{FF2B5EF4-FFF2-40B4-BE49-F238E27FC236}">
                <a16:creationId xmlns:a16="http://schemas.microsoft.com/office/drawing/2014/main" id="{515AE598-772B-4DB9-BC40-6E54F017D019}"/>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sp>
        <p:nvSpPr>
          <p:cNvPr id="9" name="Rectângulo 8"/>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8" name="Rectângulo 17"/>
          <p:cNvSpPr/>
          <p:nvPr/>
        </p:nvSpPr>
        <p:spPr>
          <a:xfrm>
            <a:off x="3224807" y="942938"/>
            <a:ext cx="5919193" cy="1446550"/>
          </a:xfrm>
          <a:prstGeom prst="rect">
            <a:avLst/>
          </a:prstGeom>
        </p:spPr>
        <p:txBody>
          <a:bodyPr wrap="square">
            <a:spAutoFit/>
          </a:bodyPr>
          <a:lstStyle/>
          <a:p>
            <a:pPr algn="ctr"/>
            <a:r>
              <a:rPr lang="pt-PT" sz="4400" b="1" dirty="0" err="1">
                <a:latin typeface="+mj-lt"/>
              </a:rPr>
              <a:t>Youngsters</a:t>
            </a:r>
            <a:r>
              <a:rPr lang="pt-PT" sz="4400" b="1" dirty="0">
                <a:latin typeface="+mj-lt"/>
              </a:rPr>
              <a:t> </a:t>
            </a:r>
            <a:r>
              <a:rPr lang="pt-PT" sz="4400" b="1" dirty="0" err="1">
                <a:latin typeface="+mj-lt"/>
              </a:rPr>
              <a:t>Nowadays</a:t>
            </a:r>
            <a:r>
              <a:rPr lang="pt-PT" sz="4400" b="1" dirty="0">
                <a:latin typeface="+mj-lt"/>
              </a:rPr>
              <a:t>: </a:t>
            </a:r>
            <a:r>
              <a:rPr lang="pt-PT" sz="4400" b="1" dirty="0" err="1">
                <a:latin typeface="+mj-lt"/>
              </a:rPr>
              <a:t>Where</a:t>
            </a:r>
            <a:r>
              <a:rPr lang="pt-PT" sz="4400" b="1" dirty="0">
                <a:latin typeface="+mj-lt"/>
              </a:rPr>
              <a:t> </a:t>
            </a:r>
            <a:r>
              <a:rPr lang="pt-PT" sz="4400" b="1" dirty="0" err="1">
                <a:latin typeface="+mj-lt"/>
              </a:rPr>
              <a:t>from</a:t>
            </a:r>
            <a:r>
              <a:rPr lang="pt-PT" sz="4400" b="1" dirty="0">
                <a:latin typeface="+mj-lt"/>
              </a:rPr>
              <a:t>, </a:t>
            </a:r>
            <a:r>
              <a:rPr lang="pt-PT" sz="4400" b="1" dirty="0" err="1">
                <a:latin typeface="+mj-lt"/>
              </a:rPr>
              <a:t>Where</a:t>
            </a:r>
            <a:r>
              <a:rPr lang="pt-PT" sz="4400" b="1" dirty="0">
                <a:latin typeface="+mj-lt"/>
              </a:rPr>
              <a:t> to</a:t>
            </a:r>
          </a:p>
        </p:txBody>
      </p:sp>
      <p:sp>
        <p:nvSpPr>
          <p:cNvPr id="3" name="CaixaDeTexto 2"/>
          <p:cNvSpPr txBox="1"/>
          <p:nvPr/>
        </p:nvSpPr>
        <p:spPr>
          <a:xfrm>
            <a:off x="3224806" y="2508594"/>
            <a:ext cx="5909065" cy="400110"/>
          </a:xfrm>
          <a:prstGeom prst="rect">
            <a:avLst/>
          </a:prstGeom>
          <a:noFill/>
        </p:spPr>
        <p:txBody>
          <a:bodyPr wrap="square" rtlCol="0">
            <a:spAutoFit/>
          </a:bodyPr>
          <a:lstStyle/>
          <a:p>
            <a:pPr algn="ctr"/>
            <a:r>
              <a:rPr lang="pt-PT" sz="2000" dirty="0">
                <a:latin typeface="+mj-lt"/>
              </a:rPr>
              <a:t>Portugal 10th to 16th </a:t>
            </a:r>
            <a:r>
              <a:rPr lang="pt-PT" sz="2000" dirty="0" err="1">
                <a:latin typeface="+mj-lt"/>
              </a:rPr>
              <a:t>March</a:t>
            </a:r>
            <a:r>
              <a:rPr lang="pt-PT" sz="2000" dirty="0">
                <a:latin typeface="+mj-lt"/>
              </a:rPr>
              <a:t> 2019</a:t>
            </a:r>
          </a:p>
        </p:txBody>
      </p:sp>
      <p:pic>
        <p:nvPicPr>
          <p:cNvPr id="12" name="Imagem 11">
            <a:extLst>
              <a:ext uri="{FF2B5EF4-FFF2-40B4-BE49-F238E27FC236}">
                <a16:creationId xmlns:a16="http://schemas.microsoft.com/office/drawing/2014/main" id="{CB776F24-4390-46FB-9487-243807120A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2486" y="5065188"/>
            <a:ext cx="1561514" cy="1756094"/>
          </a:xfrm>
          <a:prstGeom prst="rect">
            <a:avLst/>
          </a:prstGeom>
        </p:spPr>
      </p:pic>
      <p:pic>
        <p:nvPicPr>
          <p:cNvPr id="1028" name="Picture 4" descr="Imagem relacionada">
            <a:extLst>
              <a:ext uri="{FF2B5EF4-FFF2-40B4-BE49-F238E27FC236}">
                <a16:creationId xmlns:a16="http://schemas.microsoft.com/office/drawing/2014/main" id="{E7630105-8CCE-4810-AB13-2019C7DB4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ângulo 15">
            <a:extLst>
              <a:ext uri="{FF2B5EF4-FFF2-40B4-BE49-F238E27FC236}">
                <a16:creationId xmlns:a16="http://schemas.microsoft.com/office/drawing/2014/main" id="{DF6D0087-D6BE-418E-8145-34B363810FC2}"/>
              </a:ext>
            </a:extLst>
          </p:cNvPr>
          <p:cNvSpPr/>
          <p:nvPr/>
        </p:nvSpPr>
        <p:spPr>
          <a:xfrm>
            <a:off x="3283142" y="3002675"/>
            <a:ext cx="5919194" cy="2031325"/>
          </a:xfrm>
          <a:prstGeom prst="rect">
            <a:avLst/>
          </a:prstGeom>
        </p:spPr>
        <p:txBody>
          <a:bodyPr wrap="square">
            <a:spAutoFit/>
          </a:bodyPr>
          <a:lstStyle/>
          <a:p>
            <a:pPr algn="ctr"/>
            <a:r>
              <a:rPr lang="pt-PT" sz="4200" b="1" dirty="0">
                <a:latin typeface="+mj-lt"/>
              </a:rPr>
              <a:t>Environmental </a:t>
            </a:r>
            <a:r>
              <a:rPr lang="pt-PT" sz="4200" b="1" dirty="0" err="1">
                <a:latin typeface="+mj-lt"/>
              </a:rPr>
              <a:t>Problems</a:t>
            </a:r>
            <a:r>
              <a:rPr lang="pt-PT" sz="4200" b="1" dirty="0">
                <a:latin typeface="+mj-lt"/>
              </a:rPr>
              <a:t> in Portugal</a:t>
            </a:r>
          </a:p>
          <a:p>
            <a:pPr algn="ctr"/>
            <a:r>
              <a:rPr lang="pt-PT" sz="4200" b="1" dirty="0">
                <a:latin typeface="+mj-lt"/>
              </a:rPr>
              <a:t>Causes &amp; </a:t>
            </a:r>
            <a:r>
              <a:rPr lang="pt-PT" sz="4200" b="1" dirty="0" err="1">
                <a:latin typeface="+mj-lt"/>
              </a:rPr>
              <a:t>Solutions</a:t>
            </a:r>
            <a:endParaRPr lang="pt-PT" sz="4200" b="1" dirty="0">
              <a:latin typeface="+mj-lt"/>
            </a:endParaRPr>
          </a:p>
        </p:txBody>
      </p:sp>
      <p:pic>
        <p:nvPicPr>
          <p:cNvPr id="15" name="Imagem 14" descr="ehf_branco.png">
            <a:extLst>
              <a:ext uri="{FF2B5EF4-FFF2-40B4-BE49-F238E27FC236}">
                <a16:creationId xmlns:a16="http://schemas.microsoft.com/office/drawing/2014/main" id="{32C06590-DC4C-43FF-8E30-809C8C63E90C}"/>
              </a:ext>
            </a:extLst>
          </p:cNvPr>
          <p:cNvPicPr>
            <a:picLocks noChangeAspect="1"/>
          </p:cNvPicPr>
          <p:nvPr/>
        </p:nvPicPr>
        <p:blipFill>
          <a:blip r:embed="rId6" cstate="print"/>
          <a:stretch>
            <a:fillRect/>
          </a:stretch>
        </p:blipFill>
        <p:spPr>
          <a:xfrm>
            <a:off x="634682" y="160180"/>
            <a:ext cx="1965573" cy="655191"/>
          </a:xfrm>
          <a:prstGeom prst="rect">
            <a:avLst/>
          </a:prstGeom>
        </p:spPr>
      </p:pic>
    </p:spTree>
    <p:extLst>
      <p:ext uri="{BB962C8B-B14F-4D97-AF65-F5344CB8AC3E}">
        <p14:creationId xmlns:p14="http://schemas.microsoft.com/office/powerpoint/2010/main" val="75030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14678" y="1310636"/>
            <a:ext cx="5909065" cy="2403235"/>
          </a:xfrm>
        </p:spPr>
        <p:txBody>
          <a:bodyPr anchor="ctr">
            <a:noAutofit/>
          </a:bodyPr>
          <a:lstStyle/>
          <a:p>
            <a:pPr algn="ctr">
              <a:lnSpc>
                <a:spcPct val="100000"/>
              </a:lnSpc>
              <a:buFont typeface="Wingdings" panose="05000000000000000000" pitchFamily="2" charset="2"/>
              <a:buChar char="ü"/>
            </a:pPr>
            <a:r>
              <a:rPr lang="en-US" sz="2400" dirty="0">
                <a:latin typeface="+mj-lt"/>
              </a:rPr>
              <a:t>Exhaust from factories and industries;</a:t>
            </a:r>
          </a:p>
          <a:p>
            <a:pPr algn="ctr">
              <a:lnSpc>
                <a:spcPct val="100000"/>
              </a:lnSpc>
              <a:buFont typeface="Wingdings" panose="05000000000000000000" pitchFamily="2" charset="2"/>
              <a:buChar char="ü"/>
            </a:pPr>
            <a:r>
              <a:rPr lang="en-US" sz="2400" dirty="0">
                <a:latin typeface="+mj-lt"/>
              </a:rPr>
              <a:t>Incineration;</a:t>
            </a:r>
          </a:p>
          <a:p>
            <a:pPr algn="ctr">
              <a:lnSpc>
                <a:spcPct val="100000"/>
              </a:lnSpc>
              <a:buFont typeface="Wingdings" panose="05000000000000000000" pitchFamily="2" charset="2"/>
              <a:buChar char="ü"/>
            </a:pPr>
            <a:r>
              <a:rPr lang="en-US" sz="2400" dirty="0">
                <a:latin typeface="+mj-lt"/>
              </a:rPr>
              <a:t>Slash and burned farming;</a:t>
            </a:r>
          </a:p>
          <a:p>
            <a:pPr algn="ctr">
              <a:lnSpc>
                <a:spcPct val="100000"/>
              </a:lnSpc>
              <a:buFont typeface="Wingdings" panose="05000000000000000000" pitchFamily="2" charset="2"/>
              <a:buChar char="ü"/>
            </a:pPr>
            <a:r>
              <a:rPr lang="en-US" sz="2400" dirty="0">
                <a:latin typeface="+mj-lt"/>
              </a:rPr>
              <a:t>Burning of fossil fuels;</a:t>
            </a:r>
          </a:p>
          <a:p>
            <a:pPr algn="ctr">
              <a:lnSpc>
                <a:spcPct val="100000"/>
              </a:lnSpc>
              <a:buFont typeface="Wingdings" panose="05000000000000000000" pitchFamily="2" charset="2"/>
              <a:buChar char="ü"/>
            </a:pPr>
            <a:r>
              <a:rPr lang="en-US" sz="2400" dirty="0">
                <a:latin typeface="+mj-lt"/>
              </a:rPr>
              <a:t>Mining;</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541195"/>
            <a:ext cx="5919193" cy="769441"/>
          </a:xfrm>
          <a:prstGeom prst="rect">
            <a:avLst/>
          </a:prstGeom>
        </p:spPr>
        <p:txBody>
          <a:bodyPr wrap="square">
            <a:spAutoFit/>
          </a:bodyPr>
          <a:lstStyle/>
          <a:p>
            <a:pPr algn="ctr"/>
            <a:r>
              <a:rPr lang="pt-PT" sz="4400" b="1" dirty="0">
                <a:latin typeface="+mj-lt"/>
              </a:rPr>
              <a:t>Causes</a:t>
            </a:r>
          </a:p>
        </p:txBody>
      </p:sp>
      <p:pic>
        <p:nvPicPr>
          <p:cNvPr id="5124" name="Picture 4" descr="Imagem relacionada">
            <a:extLst>
              <a:ext uri="{FF2B5EF4-FFF2-40B4-BE49-F238E27FC236}">
                <a16:creationId xmlns:a16="http://schemas.microsoft.com/office/drawing/2014/main" id="{CE2CC898-CD22-4F4D-8315-07D32BD31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936" y="3816291"/>
            <a:ext cx="4408934" cy="29392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618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14678" y="1326989"/>
            <a:ext cx="5909065" cy="1641294"/>
          </a:xfrm>
        </p:spPr>
        <p:txBody>
          <a:bodyPr anchor="ctr">
            <a:noAutofit/>
          </a:bodyPr>
          <a:lstStyle/>
          <a:p>
            <a:pPr algn="ctr">
              <a:lnSpc>
                <a:spcPct val="150000"/>
              </a:lnSpc>
              <a:buFont typeface="Wingdings" panose="05000000000000000000" pitchFamily="2" charset="2"/>
              <a:buChar char="ü"/>
            </a:pPr>
            <a:r>
              <a:rPr lang="en-US" sz="2400" dirty="0">
                <a:latin typeface="+mj-lt"/>
              </a:rPr>
              <a:t>Use of aerosols;</a:t>
            </a:r>
          </a:p>
          <a:p>
            <a:pPr algn="ctr">
              <a:lnSpc>
                <a:spcPct val="150000"/>
              </a:lnSpc>
              <a:buFont typeface="Wingdings" panose="05000000000000000000" pitchFamily="2" charset="2"/>
              <a:buChar char="ü"/>
            </a:pPr>
            <a:r>
              <a:rPr lang="en-US" sz="2400" dirty="0">
                <a:latin typeface="+mj-lt"/>
              </a:rPr>
              <a:t>Agricultural activities;</a:t>
            </a:r>
          </a:p>
          <a:p>
            <a:pPr algn="ctr">
              <a:lnSpc>
                <a:spcPct val="150000"/>
              </a:lnSpc>
              <a:buFont typeface="Wingdings" panose="05000000000000000000" pitchFamily="2" charset="2"/>
              <a:buChar char="ü"/>
            </a:pPr>
            <a:r>
              <a:rPr lang="en-US" sz="2400" dirty="0">
                <a:latin typeface="+mj-lt"/>
              </a:rPr>
              <a:t>Production of electricity.</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541195"/>
            <a:ext cx="5919193" cy="769441"/>
          </a:xfrm>
          <a:prstGeom prst="rect">
            <a:avLst/>
          </a:prstGeom>
        </p:spPr>
        <p:txBody>
          <a:bodyPr wrap="square">
            <a:spAutoFit/>
          </a:bodyPr>
          <a:lstStyle/>
          <a:p>
            <a:pPr algn="ctr"/>
            <a:r>
              <a:rPr lang="pt-PT" sz="4400" b="1" dirty="0">
                <a:latin typeface="+mj-lt"/>
              </a:rPr>
              <a:t>Causes</a:t>
            </a:r>
          </a:p>
        </p:txBody>
      </p:sp>
      <p:pic>
        <p:nvPicPr>
          <p:cNvPr id="20482" name="Picture 2" descr="Imagem relacionada">
            <a:extLst>
              <a:ext uri="{FF2B5EF4-FFF2-40B4-BE49-F238E27FC236}">
                <a16:creationId xmlns:a16="http://schemas.microsoft.com/office/drawing/2014/main" id="{8CDCD3E2-5DF5-4649-AAE9-F68D58554B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967088" y="3296215"/>
            <a:ext cx="4401551" cy="33149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422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4" y="4510447"/>
            <a:ext cx="5909065" cy="2261482"/>
          </a:xfrm>
        </p:spPr>
        <p:txBody>
          <a:bodyPr anchor="ctr">
            <a:noAutofit/>
          </a:bodyPr>
          <a:lstStyle/>
          <a:p>
            <a:pPr algn="ctr">
              <a:lnSpc>
                <a:spcPct val="150000"/>
              </a:lnSpc>
              <a:buFont typeface="Wingdings" panose="05000000000000000000" pitchFamily="2" charset="2"/>
              <a:buChar char="ü"/>
            </a:pPr>
            <a:r>
              <a:rPr lang="en-US" sz="2400" dirty="0">
                <a:latin typeface="+mj-lt"/>
              </a:rPr>
              <a:t>Establishing clear boundaries for pollution levels;</a:t>
            </a:r>
          </a:p>
          <a:p>
            <a:pPr algn="ctr">
              <a:lnSpc>
                <a:spcPct val="150000"/>
              </a:lnSpc>
              <a:buFont typeface="Wingdings" panose="05000000000000000000" pitchFamily="2" charset="2"/>
              <a:buChar char="ü"/>
            </a:pPr>
            <a:r>
              <a:rPr lang="en-US" sz="2400" dirty="0">
                <a:latin typeface="+mj-lt"/>
              </a:rPr>
              <a:t>Promote daily and constant monitoring of air quality;</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815371"/>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4100" name="Picture 4" descr="Resultado de imagem para poluiÃ§Ã£o atmosfÃ©rica">
            <a:extLst>
              <a:ext uri="{FF2B5EF4-FFF2-40B4-BE49-F238E27FC236}">
                <a16:creationId xmlns:a16="http://schemas.microsoft.com/office/drawing/2014/main" id="{9A57724C-113D-47E0-8144-073EB0D41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795" y="1584812"/>
            <a:ext cx="4993084" cy="29256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59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6" y="1455341"/>
            <a:ext cx="5909065" cy="1720555"/>
          </a:xfrm>
        </p:spPr>
        <p:txBody>
          <a:bodyPr anchor="ctr">
            <a:noAutofit/>
          </a:bodyPr>
          <a:lstStyle/>
          <a:p>
            <a:pPr algn="ctr">
              <a:lnSpc>
                <a:spcPct val="150000"/>
              </a:lnSpc>
              <a:buFont typeface="Wingdings" panose="05000000000000000000" pitchFamily="2" charset="2"/>
              <a:buChar char="ü"/>
            </a:pPr>
            <a:r>
              <a:rPr lang="en-US" sz="2400" dirty="0">
                <a:latin typeface="+mj-lt"/>
              </a:rPr>
              <a:t>Regulate criteria for the emission of gaseous pollutants, as well as establishing penalties for those who violate such limits;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69547"/>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1026" name="Picture 2" descr="Imagem relacionada">
            <a:extLst>
              <a:ext uri="{FF2B5EF4-FFF2-40B4-BE49-F238E27FC236}">
                <a16:creationId xmlns:a16="http://schemas.microsoft.com/office/drawing/2014/main" id="{2D65A9DA-E04D-4F7B-AD69-6C43FBB77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266" y="3548292"/>
            <a:ext cx="4942144" cy="304131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52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6" y="1548745"/>
            <a:ext cx="5909065" cy="1720555"/>
          </a:xfrm>
        </p:spPr>
        <p:txBody>
          <a:bodyPr anchor="ctr">
            <a:noAutofit/>
          </a:bodyPr>
          <a:lstStyle/>
          <a:p>
            <a:pPr algn="ctr">
              <a:lnSpc>
                <a:spcPct val="150000"/>
              </a:lnSpc>
              <a:buFont typeface="Wingdings" panose="05000000000000000000" pitchFamily="2" charset="2"/>
              <a:buChar char="ü"/>
            </a:pPr>
            <a:r>
              <a:rPr lang="en-US" sz="2400" dirty="0">
                <a:latin typeface="+mj-lt"/>
              </a:rPr>
              <a:t>Reduce the use of agrochemicals and other agricultural chemical inputs, preferably choosing biological alternatives;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55480"/>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2050" name="Picture 2" descr="Imagem relacionada">
            <a:extLst>
              <a:ext uri="{FF2B5EF4-FFF2-40B4-BE49-F238E27FC236}">
                <a16:creationId xmlns:a16="http://schemas.microsoft.com/office/drawing/2014/main" id="{E80F96CC-F2C4-43A1-B1A9-F056995EF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741" y="3451167"/>
            <a:ext cx="4395195" cy="31384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44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5" y="4206239"/>
            <a:ext cx="5909065" cy="2651759"/>
          </a:xfrm>
        </p:spPr>
        <p:txBody>
          <a:bodyPr anchor="ctr">
            <a:normAutofit/>
          </a:bodyPr>
          <a:lstStyle/>
          <a:p>
            <a:pPr algn="ctr">
              <a:lnSpc>
                <a:spcPct val="150000"/>
              </a:lnSpc>
              <a:buFont typeface="Wingdings" panose="05000000000000000000" pitchFamily="2" charset="2"/>
              <a:buChar char="ü"/>
            </a:pPr>
            <a:r>
              <a:rPr lang="en-US" sz="2400" dirty="0">
                <a:latin typeface="+mj-lt"/>
              </a:rPr>
              <a:t>Promote the conservation and expansion of forest areas, environmental reserves and natural environmental protection areas</a:t>
            </a:r>
          </a:p>
          <a:p>
            <a:pPr algn="ctr">
              <a:lnSpc>
                <a:spcPct val="150000"/>
              </a:lnSpc>
              <a:buFont typeface="Wingdings" panose="05000000000000000000" pitchFamily="2" charset="2"/>
              <a:buChar char="ü"/>
            </a:pPr>
            <a:r>
              <a:rPr lang="en-US" sz="2400" dirty="0">
                <a:latin typeface="+mj-lt"/>
              </a:rPr>
              <a:t>Reforest degraded areas;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46559"/>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3074" name="Picture 2" descr="Resultado de imagem para polluted forest">
            <a:extLst>
              <a:ext uri="{FF2B5EF4-FFF2-40B4-BE49-F238E27FC236}">
                <a16:creationId xmlns:a16="http://schemas.microsoft.com/office/drawing/2014/main" id="{7FAC8174-3DDC-4EAA-9AF5-BB6297C103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4" t="4199" r="3291" b="4447"/>
          <a:stretch/>
        </p:blipFill>
        <p:spPr bwMode="auto">
          <a:xfrm>
            <a:off x="3680544" y="1416000"/>
            <a:ext cx="5011775" cy="304510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921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5" y="4932897"/>
            <a:ext cx="5909065" cy="1925101"/>
          </a:xfrm>
        </p:spPr>
        <p:txBody>
          <a:bodyPr anchor="ctr">
            <a:normAutofit/>
          </a:bodyPr>
          <a:lstStyle/>
          <a:p>
            <a:pPr algn="ctr">
              <a:lnSpc>
                <a:spcPct val="150000"/>
              </a:lnSpc>
              <a:buFont typeface="Wingdings" panose="05000000000000000000" pitchFamily="2" charset="2"/>
              <a:buChar char="ü"/>
            </a:pPr>
            <a:r>
              <a:rPr lang="en-US" sz="2400" dirty="0">
                <a:latin typeface="+mj-lt"/>
              </a:rPr>
              <a:t>Maintenance and creation of green areas in urban spaces, such as woods, squares, parks and green corridors;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46559"/>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4098" name="Picture 2" descr="Imagem relacionada">
            <a:extLst>
              <a:ext uri="{FF2B5EF4-FFF2-40B4-BE49-F238E27FC236}">
                <a16:creationId xmlns:a16="http://schemas.microsoft.com/office/drawing/2014/main" id="{F32E9340-88E7-4685-AD0B-A4A34B03D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539" y="1697429"/>
            <a:ext cx="4859596" cy="32354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5" y="4462363"/>
            <a:ext cx="5909065" cy="2395636"/>
          </a:xfrm>
        </p:spPr>
        <p:txBody>
          <a:bodyPr anchor="ctr">
            <a:normAutofit/>
          </a:bodyPr>
          <a:lstStyle/>
          <a:p>
            <a:pPr algn="ctr">
              <a:lnSpc>
                <a:spcPct val="150000"/>
              </a:lnSpc>
              <a:buFont typeface="Wingdings" panose="05000000000000000000" pitchFamily="2" charset="2"/>
              <a:buChar char="ü"/>
            </a:pPr>
            <a:r>
              <a:rPr lang="en-US" sz="2400" dirty="0">
                <a:latin typeface="+mj-lt"/>
              </a:rPr>
              <a:t>Encourage the use of instruments that minimize emissions of pollutants in factories, plants and waste treatment, among others.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46559"/>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8194" name="Picture 2" descr="Imagem relacionada">
            <a:extLst>
              <a:ext uri="{FF2B5EF4-FFF2-40B4-BE49-F238E27FC236}">
                <a16:creationId xmlns:a16="http://schemas.microsoft.com/office/drawing/2014/main" id="{C1F3F54B-5AB5-4990-B74E-4B37A4AFB9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568"/>
          <a:stretch/>
        </p:blipFill>
        <p:spPr bwMode="auto">
          <a:xfrm>
            <a:off x="3650293" y="1547535"/>
            <a:ext cx="5058090" cy="27832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38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2"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6" name="Rectângulo 17">
            <a:extLst>
              <a:ext uri="{FF2B5EF4-FFF2-40B4-BE49-F238E27FC236}">
                <a16:creationId xmlns:a16="http://schemas.microsoft.com/office/drawing/2014/main" id="{BAD8603A-9113-4884-B0D2-7747E5B38BFA}"/>
              </a:ext>
            </a:extLst>
          </p:cNvPr>
          <p:cNvSpPr/>
          <p:nvPr/>
        </p:nvSpPr>
        <p:spPr>
          <a:xfrm>
            <a:off x="3224805" y="772553"/>
            <a:ext cx="5909066" cy="1138773"/>
          </a:xfrm>
          <a:prstGeom prst="rect">
            <a:avLst/>
          </a:prstGeom>
        </p:spPr>
        <p:txBody>
          <a:bodyPr wrap="square">
            <a:spAutoFit/>
          </a:bodyPr>
          <a:lstStyle/>
          <a:p>
            <a:pPr algn="ctr"/>
            <a:r>
              <a:rPr lang="en-US" sz="3400" b="1" dirty="0">
                <a:latin typeface="+mj-lt"/>
              </a:rPr>
              <a:t>Portugal is one of the most deforested countries in the world</a:t>
            </a:r>
            <a:endParaRPr lang="pt-PT" sz="3400" b="1" dirty="0">
              <a:latin typeface="+mj-lt"/>
            </a:endParaRPr>
          </a:p>
        </p:txBody>
      </p:sp>
      <p:sp>
        <p:nvSpPr>
          <p:cNvPr id="7" name="CaixaDeTexto 6">
            <a:extLst>
              <a:ext uri="{FF2B5EF4-FFF2-40B4-BE49-F238E27FC236}">
                <a16:creationId xmlns:a16="http://schemas.microsoft.com/office/drawing/2014/main" id="{4B1836E5-4E0B-4D4C-A2C2-E5CB92A2906D}"/>
              </a:ext>
            </a:extLst>
          </p:cNvPr>
          <p:cNvSpPr txBox="1"/>
          <p:nvPr/>
        </p:nvSpPr>
        <p:spPr>
          <a:xfrm>
            <a:off x="3234935" y="4606935"/>
            <a:ext cx="5909065" cy="2251065"/>
          </a:xfrm>
          <a:prstGeom prst="rect">
            <a:avLst/>
          </a:prstGeom>
          <a:noFill/>
        </p:spPr>
        <p:txBody>
          <a:bodyPr wrap="square" rtlCol="0" anchor="ctr">
            <a:spAutoFit/>
          </a:bodyPr>
          <a:lstStyle/>
          <a:p>
            <a:pPr algn="ctr">
              <a:lnSpc>
                <a:spcPct val="150000"/>
              </a:lnSpc>
            </a:pPr>
            <a:r>
              <a:rPr lang="en-US" sz="2400" dirty="0">
                <a:latin typeface="+mj-lt"/>
              </a:rPr>
              <a:t>If we don’t start making decisions and changing our routines right now, we are going to have even bigger offshoots than we do today.</a:t>
            </a:r>
          </a:p>
        </p:txBody>
      </p:sp>
      <p:pic>
        <p:nvPicPr>
          <p:cNvPr id="11268" name="Picture 4" descr="Resultado de imagem para desflorestaÃ§Ã£o em portugal">
            <a:extLst>
              <a:ext uri="{FF2B5EF4-FFF2-40B4-BE49-F238E27FC236}">
                <a16:creationId xmlns:a16="http://schemas.microsoft.com/office/drawing/2014/main" id="{A12AF4D2-7801-45F0-B60F-6EB453B995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55" b="2717"/>
          <a:stretch/>
        </p:blipFill>
        <p:spPr bwMode="auto">
          <a:xfrm>
            <a:off x="4086055" y="2043809"/>
            <a:ext cx="4196696" cy="25631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17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19741" y="4420165"/>
            <a:ext cx="5909065" cy="2437836"/>
          </a:xfrm>
        </p:spPr>
        <p:txBody>
          <a:bodyPr anchor="ctr">
            <a:normAutofit/>
          </a:bodyPr>
          <a:lstStyle/>
          <a:p>
            <a:pPr algn="ctr">
              <a:lnSpc>
                <a:spcPct val="150000"/>
              </a:lnSpc>
              <a:buFont typeface="Wingdings" panose="05000000000000000000" pitchFamily="2" charset="2"/>
              <a:buChar char="ü"/>
            </a:pPr>
            <a:r>
              <a:rPr lang="en-US" sz="2400" dirty="0">
                <a:latin typeface="+mj-lt"/>
              </a:rPr>
              <a:t>The main cause of deforestation is fires.</a:t>
            </a:r>
          </a:p>
          <a:p>
            <a:pPr algn="ctr">
              <a:lnSpc>
                <a:spcPct val="150000"/>
              </a:lnSpc>
              <a:buFont typeface="Wingdings" panose="05000000000000000000" pitchFamily="2" charset="2"/>
              <a:buChar char="ü"/>
            </a:pPr>
            <a:r>
              <a:rPr lang="en-US" sz="2400" dirty="0">
                <a:latin typeface="+mj-lt"/>
              </a:rPr>
              <a:t>Conversions to urban, tourist and industrial areas;</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71544"/>
            <a:ext cx="5919193" cy="769441"/>
          </a:xfrm>
          <a:prstGeom prst="rect">
            <a:avLst/>
          </a:prstGeom>
        </p:spPr>
        <p:txBody>
          <a:bodyPr wrap="square">
            <a:spAutoFit/>
          </a:bodyPr>
          <a:lstStyle/>
          <a:p>
            <a:pPr algn="ctr"/>
            <a:r>
              <a:rPr lang="pt-PT" sz="4400" b="1" dirty="0">
                <a:latin typeface="+mj-lt"/>
              </a:rPr>
              <a:t>Causes</a:t>
            </a:r>
          </a:p>
        </p:txBody>
      </p:sp>
      <p:pic>
        <p:nvPicPr>
          <p:cNvPr id="5122" name="Picture 2" descr="Imagem relacionada">
            <a:extLst>
              <a:ext uri="{FF2B5EF4-FFF2-40B4-BE49-F238E27FC236}">
                <a16:creationId xmlns:a16="http://schemas.microsoft.com/office/drawing/2014/main" id="{1BCF7C2F-42F5-4E38-B547-1CEFAAC81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6284" y="1440985"/>
            <a:ext cx="5355977" cy="29791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90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2"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6" name="Rectângulo 17">
            <a:extLst>
              <a:ext uri="{FF2B5EF4-FFF2-40B4-BE49-F238E27FC236}">
                <a16:creationId xmlns:a16="http://schemas.microsoft.com/office/drawing/2014/main" id="{BAD8603A-9113-4884-B0D2-7747E5B38BFA}"/>
              </a:ext>
            </a:extLst>
          </p:cNvPr>
          <p:cNvSpPr/>
          <p:nvPr/>
        </p:nvSpPr>
        <p:spPr>
          <a:xfrm>
            <a:off x="3224807" y="752507"/>
            <a:ext cx="5919193" cy="2123658"/>
          </a:xfrm>
          <a:prstGeom prst="rect">
            <a:avLst/>
          </a:prstGeom>
        </p:spPr>
        <p:txBody>
          <a:bodyPr wrap="square">
            <a:spAutoFit/>
          </a:bodyPr>
          <a:lstStyle/>
          <a:p>
            <a:pPr algn="ctr"/>
            <a:r>
              <a:rPr lang="en-US" sz="4400" b="1" dirty="0">
                <a:latin typeface="+mj-lt"/>
              </a:rPr>
              <a:t>Portugal is the European country most affected by fires</a:t>
            </a:r>
            <a:endParaRPr lang="pt-PT" sz="4400" b="1" dirty="0">
              <a:latin typeface="+mj-lt"/>
            </a:endParaRPr>
          </a:p>
        </p:txBody>
      </p:sp>
      <p:sp>
        <p:nvSpPr>
          <p:cNvPr id="7" name="CaixaDeTexto 6">
            <a:extLst>
              <a:ext uri="{FF2B5EF4-FFF2-40B4-BE49-F238E27FC236}">
                <a16:creationId xmlns:a16="http://schemas.microsoft.com/office/drawing/2014/main" id="{4B1836E5-4E0B-4D4C-A2C2-E5CB92A2906D}"/>
              </a:ext>
            </a:extLst>
          </p:cNvPr>
          <p:cNvSpPr txBox="1"/>
          <p:nvPr/>
        </p:nvSpPr>
        <p:spPr>
          <a:xfrm>
            <a:off x="3234935" y="5194095"/>
            <a:ext cx="5909065" cy="1697068"/>
          </a:xfrm>
          <a:prstGeom prst="rect">
            <a:avLst/>
          </a:prstGeom>
          <a:noFill/>
        </p:spPr>
        <p:txBody>
          <a:bodyPr wrap="square" rtlCol="0" anchor="ctr">
            <a:spAutoFit/>
          </a:bodyPr>
          <a:lstStyle/>
          <a:p>
            <a:pPr algn="ctr">
              <a:lnSpc>
                <a:spcPct val="150000"/>
              </a:lnSpc>
            </a:pPr>
            <a:r>
              <a:rPr lang="en-US" sz="2400" dirty="0">
                <a:latin typeface="+mj-lt"/>
              </a:rPr>
              <a:t>Fires are not just destroying hectares of forests and woodlands, they are also taking human lives and destroying livelihoods.</a:t>
            </a:r>
          </a:p>
        </p:txBody>
      </p:sp>
      <p:pic>
        <p:nvPicPr>
          <p:cNvPr id="1028" name="Picture 4" descr="Imagem relacionada">
            <a:extLst>
              <a:ext uri="{FF2B5EF4-FFF2-40B4-BE49-F238E27FC236}">
                <a16:creationId xmlns:a16="http://schemas.microsoft.com/office/drawing/2014/main" id="{91940A5B-D4C7-4A95-8148-2BA66CEF612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200407" y="2876165"/>
            <a:ext cx="3967992" cy="23807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766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19741" y="4670474"/>
            <a:ext cx="5909065" cy="2187527"/>
          </a:xfrm>
        </p:spPr>
        <p:txBody>
          <a:bodyPr anchor="ctr">
            <a:normAutofit/>
          </a:bodyPr>
          <a:lstStyle/>
          <a:p>
            <a:pPr algn="ctr">
              <a:lnSpc>
                <a:spcPct val="150000"/>
              </a:lnSpc>
              <a:buFont typeface="Wingdings" panose="05000000000000000000" pitchFamily="2" charset="2"/>
              <a:buChar char="ü"/>
            </a:pPr>
            <a:r>
              <a:rPr lang="en-US" sz="2400" dirty="0">
                <a:latin typeface="+mj-lt"/>
              </a:rPr>
              <a:t>New infrastructures such as motorways and dams;</a:t>
            </a:r>
          </a:p>
          <a:p>
            <a:pPr algn="ctr">
              <a:lnSpc>
                <a:spcPct val="150000"/>
              </a:lnSpc>
              <a:buFont typeface="Wingdings" panose="05000000000000000000" pitchFamily="2" charset="2"/>
              <a:buChar char="ü"/>
            </a:pPr>
            <a:r>
              <a:rPr lang="en-US" sz="2400" dirty="0">
                <a:latin typeface="+mj-lt"/>
              </a:rPr>
              <a:t>Paper production;</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71544"/>
            <a:ext cx="5919193" cy="769441"/>
          </a:xfrm>
          <a:prstGeom prst="rect">
            <a:avLst/>
          </a:prstGeom>
        </p:spPr>
        <p:txBody>
          <a:bodyPr wrap="square">
            <a:spAutoFit/>
          </a:bodyPr>
          <a:lstStyle/>
          <a:p>
            <a:pPr algn="ctr"/>
            <a:r>
              <a:rPr lang="pt-PT" sz="4400" b="1" dirty="0">
                <a:latin typeface="+mj-lt"/>
              </a:rPr>
              <a:t>Causes</a:t>
            </a:r>
          </a:p>
        </p:txBody>
      </p:sp>
      <p:pic>
        <p:nvPicPr>
          <p:cNvPr id="6146" name="Picture 2" descr="Resultado de imagem para desflorestaÃ§Ã£o em portugal">
            <a:extLst>
              <a:ext uri="{FF2B5EF4-FFF2-40B4-BE49-F238E27FC236}">
                <a16:creationId xmlns:a16="http://schemas.microsoft.com/office/drawing/2014/main" id="{F7A2145B-516A-4F94-9A25-17687C43F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729" y="1461422"/>
            <a:ext cx="4605348" cy="344969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345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19741" y="4670473"/>
            <a:ext cx="5909065" cy="2187527"/>
          </a:xfrm>
        </p:spPr>
        <p:txBody>
          <a:bodyPr anchor="ctr">
            <a:normAutofit/>
          </a:bodyPr>
          <a:lstStyle/>
          <a:p>
            <a:pPr algn="ctr">
              <a:lnSpc>
                <a:spcPct val="150000"/>
              </a:lnSpc>
              <a:buFont typeface="Wingdings" panose="05000000000000000000" pitchFamily="2" charset="2"/>
              <a:buChar char="ü"/>
            </a:pPr>
            <a:r>
              <a:rPr lang="en-US" sz="2400" dirty="0">
                <a:latin typeface="+mj-lt"/>
              </a:rPr>
              <a:t>Agricultural projects;</a:t>
            </a:r>
          </a:p>
          <a:p>
            <a:pPr algn="ctr">
              <a:lnSpc>
                <a:spcPct val="150000"/>
              </a:lnSpc>
              <a:buFont typeface="Wingdings" panose="05000000000000000000" pitchFamily="2" charset="2"/>
              <a:buChar char="ü"/>
            </a:pPr>
            <a:r>
              <a:rPr lang="en-US" sz="2400" dirty="0">
                <a:latin typeface="+mj-lt"/>
              </a:rPr>
              <a:t>Climatic conditions, such as high temperatures or thunderstorms.</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71544"/>
            <a:ext cx="5919193" cy="769441"/>
          </a:xfrm>
          <a:prstGeom prst="rect">
            <a:avLst/>
          </a:prstGeom>
        </p:spPr>
        <p:txBody>
          <a:bodyPr wrap="square">
            <a:spAutoFit/>
          </a:bodyPr>
          <a:lstStyle/>
          <a:p>
            <a:pPr algn="ctr"/>
            <a:r>
              <a:rPr lang="pt-PT" sz="4400" b="1" dirty="0">
                <a:latin typeface="+mj-lt"/>
              </a:rPr>
              <a:t>Causes</a:t>
            </a:r>
          </a:p>
        </p:txBody>
      </p:sp>
      <p:pic>
        <p:nvPicPr>
          <p:cNvPr id="14340" name="Picture 4" descr="Imagem relacionada">
            <a:extLst>
              <a:ext uri="{FF2B5EF4-FFF2-40B4-BE49-F238E27FC236}">
                <a16:creationId xmlns:a16="http://schemas.microsoft.com/office/drawing/2014/main" id="{0C386E14-1B42-4649-98BE-B4DA6E97B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859" y="1440985"/>
            <a:ext cx="5480828" cy="32131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38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5" y="4070611"/>
            <a:ext cx="5909065" cy="2787388"/>
          </a:xfrm>
        </p:spPr>
        <p:txBody>
          <a:bodyPr anchor="ctr">
            <a:normAutofit/>
          </a:bodyPr>
          <a:lstStyle/>
          <a:p>
            <a:pPr algn="ctr">
              <a:lnSpc>
                <a:spcPct val="150000"/>
              </a:lnSpc>
              <a:buFont typeface="Wingdings" panose="05000000000000000000" pitchFamily="2" charset="2"/>
              <a:buChar char="ü"/>
            </a:pPr>
            <a:r>
              <a:rPr lang="en-US" sz="2400" dirty="0">
                <a:latin typeface="+mj-lt"/>
              </a:rPr>
              <a:t>Non-use of processed wood from exotic species.</a:t>
            </a:r>
          </a:p>
          <a:p>
            <a:pPr algn="ctr">
              <a:lnSpc>
                <a:spcPct val="150000"/>
              </a:lnSpc>
              <a:buFont typeface="Wingdings" panose="05000000000000000000" pitchFamily="2" charset="2"/>
              <a:buChar char="ü"/>
            </a:pPr>
            <a:r>
              <a:rPr lang="en-US" sz="2400" dirty="0">
                <a:latin typeface="+mj-lt"/>
              </a:rPr>
              <a:t>Insisting on the creation of natural reserves and forest protection zones;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46558"/>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7170" name="Picture 2" descr="Imagem relacionada">
            <a:extLst>
              <a:ext uri="{FF2B5EF4-FFF2-40B4-BE49-F238E27FC236}">
                <a16:creationId xmlns:a16="http://schemas.microsoft.com/office/drawing/2014/main" id="{E67C2215-AC18-48D9-AC93-2625C4C85C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3556" y="1432352"/>
            <a:ext cx="4191562" cy="27873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4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5" y="4659121"/>
            <a:ext cx="5909065" cy="2198878"/>
          </a:xfrm>
        </p:spPr>
        <p:txBody>
          <a:bodyPr anchor="ctr">
            <a:normAutofit/>
          </a:bodyPr>
          <a:lstStyle/>
          <a:p>
            <a:pPr algn="ctr">
              <a:lnSpc>
                <a:spcPct val="150000"/>
              </a:lnSpc>
              <a:buFont typeface="Wingdings" panose="05000000000000000000" pitchFamily="2" charset="2"/>
              <a:buChar char="ü"/>
            </a:pPr>
            <a:r>
              <a:rPr lang="en-US" sz="2400" dirty="0">
                <a:latin typeface="+mj-lt"/>
              </a:rPr>
              <a:t>Contributing to the awareness of increased deforestation;</a:t>
            </a:r>
          </a:p>
          <a:p>
            <a:pPr algn="ctr">
              <a:lnSpc>
                <a:spcPct val="150000"/>
              </a:lnSpc>
              <a:buFont typeface="Wingdings" panose="05000000000000000000" pitchFamily="2" charset="2"/>
              <a:buChar char="ü"/>
            </a:pPr>
            <a:r>
              <a:rPr lang="en-US" sz="2400" dirty="0">
                <a:latin typeface="+mj-lt"/>
              </a:rPr>
              <a:t>Recycling of paper;</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815371"/>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9218" name="Picture 2" descr="Resultado de imagem para desflorestaÃ§Ã£o em portugal">
            <a:extLst>
              <a:ext uri="{FF2B5EF4-FFF2-40B4-BE49-F238E27FC236}">
                <a16:creationId xmlns:a16="http://schemas.microsoft.com/office/drawing/2014/main" id="{AAC65465-CFB3-4F96-A9EA-A5AA8E34B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500" y="1712863"/>
            <a:ext cx="5473676" cy="304473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28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5" y="4491307"/>
            <a:ext cx="5909065" cy="2257864"/>
          </a:xfrm>
        </p:spPr>
        <p:txBody>
          <a:bodyPr anchor="ctr">
            <a:noAutofit/>
          </a:bodyPr>
          <a:lstStyle/>
          <a:p>
            <a:pPr algn="ctr">
              <a:lnSpc>
                <a:spcPct val="150000"/>
              </a:lnSpc>
              <a:buFont typeface="Wingdings" panose="05000000000000000000" pitchFamily="2" charset="2"/>
              <a:buChar char="ü"/>
            </a:pPr>
            <a:r>
              <a:rPr lang="en-US" sz="2400" dirty="0">
                <a:latin typeface="+mj-lt"/>
              </a:rPr>
              <a:t>Rehabilitation of degraded forest areas;</a:t>
            </a:r>
          </a:p>
          <a:p>
            <a:pPr algn="ctr">
              <a:lnSpc>
                <a:spcPct val="150000"/>
              </a:lnSpc>
              <a:buFont typeface="Wingdings" panose="05000000000000000000" pitchFamily="2" charset="2"/>
              <a:buChar char="ü"/>
            </a:pPr>
            <a:r>
              <a:rPr lang="en-US" sz="2400" dirty="0">
                <a:latin typeface="+mj-lt"/>
              </a:rPr>
              <a:t>Management of forests, with protective legislation;</a:t>
            </a:r>
          </a:p>
          <a:p>
            <a:pPr algn="ctr">
              <a:lnSpc>
                <a:spcPct val="150000"/>
              </a:lnSpc>
              <a:buFont typeface="Wingdings" panose="05000000000000000000" pitchFamily="2" charset="2"/>
              <a:buChar char="ü"/>
            </a:pPr>
            <a:r>
              <a:rPr lang="en-US" sz="2400" dirty="0">
                <a:latin typeface="+mj-lt"/>
              </a:rPr>
              <a:t>Preventing forest fires.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746748"/>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13314" name="Picture 2" descr="Resultado de imagem para desflorestaÃ§Ã£o em portugal">
            <a:extLst>
              <a:ext uri="{FF2B5EF4-FFF2-40B4-BE49-F238E27FC236}">
                <a16:creationId xmlns:a16="http://schemas.microsoft.com/office/drawing/2014/main" id="{A22730DD-5726-4298-ADDB-93F160618B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016" y="1584812"/>
            <a:ext cx="4326645" cy="287691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99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2"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6" name="Rectângulo 17">
            <a:extLst>
              <a:ext uri="{FF2B5EF4-FFF2-40B4-BE49-F238E27FC236}">
                <a16:creationId xmlns:a16="http://schemas.microsoft.com/office/drawing/2014/main" id="{BAD8603A-9113-4884-B0D2-7747E5B38BFA}"/>
              </a:ext>
            </a:extLst>
          </p:cNvPr>
          <p:cNvSpPr/>
          <p:nvPr/>
        </p:nvSpPr>
        <p:spPr>
          <a:xfrm>
            <a:off x="3224807" y="551471"/>
            <a:ext cx="5919193" cy="1938992"/>
          </a:xfrm>
          <a:prstGeom prst="rect">
            <a:avLst/>
          </a:prstGeom>
        </p:spPr>
        <p:txBody>
          <a:bodyPr wrap="square">
            <a:spAutoFit/>
          </a:bodyPr>
          <a:lstStyle/>
          <a:p>
            <a:pPr algn="ctr"/>
            <a:r>
              <a:rPr lang="en-US" sz="4000" b="1" dirty="0">
                <a:latin typeface="+mj-lt"/>
              </a:rPr>
              <a:t>More than half of our territory is at risk of desertification</a:t>
            </a:r>
            <a:endParaRPr lang="pt-PT" sz="4000" b="1" dirty="0">
              <a:latin typeface="+mj-lt"/>
            </a:endParaRPr>
          </a:p>
        </p:txBody>
      </p:sp>
      <p:sp>
        <p:nvSpPr>
          <p:cNvPr id="7" name="CaixaDeTexto 6">
            <a:extLst>
              <a:ext uri="{FF2B5EF4-FFF2-40B4-BE49-F238E27FC236}">
                <a16:creationId xmlns:a16="http://schemas.microsoft.com/office/drawing/2014/main" id="{4B1836E5-4E0B-4D4C-A2C2-E5CB92A2906D}"/>
              </a:ext>
            </a:extLst>
          </p:cNvPr>
          <p:cNvSpPr txBox="1"/>
          <p:nvPr/>
        </p:nvSpPr>
        <p:spPr>
          <a:xfrm>
            <a:off x="3224806" y="5155059"/>
            <a:ext cx="5909065" cy="1697068"/>
          </a:xfrm>
          <a:prstGeom prst="rect">
            <a:avLst/>
          </a:prstGeom>
          <a:noFill/>
        </p:spPr>
        <p:txBody>
          <a:bodyPr wrap="square" rtlCol="0" anchor="t">
            <a:spAutoFit/>
          </a:bodyPr>
          <a:lstStyle/>
          <a:p>
            <a:pPr algn="ctr">
              <a:lnSpc>
                <a:spcPct val="150000"/>
              </a:lnSpc>
            </a:pPr>
            <a:r>
              <a:rPr lang="en-US" sz="2400" dirty="0">
                <a:latin typeface="+mj-lt"/>
              </a:rPr>
              <a:t>Areas that already have a lack of humidity, when subjected to certain factors - natural or anthropic - become </a:t>
            </a:r>
            <a:r>
              <a:rPr lang="en-US" sz="2400" dirty="0" err="1">
                <a:latin typeface="+mj-lt"/>
              </a:rPr>
              <a:t>desertified</a:t>
            </a:r>
            <a:r>
              <a:rPr lang="en-US" sz="2400" dirty="0">
                <a:latin typeface="+mj-lt"/>
              </a:rPr>
              <a:t> areas.</a:t>
            </a:r>
          </a:p>
        </p:txBody>
      </p:sp>
      <p:pic>
        <p:nvPicPr>
          <p:cNvPr id="15362" name="Picture 2" descr="Resultado de imagem para desertificaÃ§Ã£o em portugal">
            <a:extLst>
              <a:ext uri="{FF2B5EF4-FFF2-40B4-BE49-F238E27FC236}">
                <a16:creationId xmlns:a16="http://schemas.microsoft.com/office/drawing/2014/main" id="{300570A1-1773-43E6-A105-A2AC226F17E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39229" y="2476989"/>
            <a:ext cx="4771454" cy="26839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98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343948"/>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34935" y="1306503"/>
            <a:ext cx="5909065" cy="2580090"/>
          </a:xfrm>
        </p:spPr>
        <p:txBody>
          <a:bodyPr anchor="ctr">
            <a:normAutofit fontScale="92500" lnSpcReduction="20000"/>
          </a:bodyPr>
          <a:lstStyle/>
          <a:p>
            <a:pPr algn="ctr">
              <a:lnSpc>
                <a:spcPct val="150000"/>
              </a:lnSpc>
              <a:buFont typeface="Wingdings" panose="05000000000000000000" pitchFamily="2" charset="2"/>
              <a:buChar char="ü"/>
            </a:pPr>
            <a:r>
              <a:rPr lang="en-US" sz="2600" dirty="0">
                <a:latin typeface="+mj-lt"/>
              </a:rPr>
              <a:t>Removing original vegetation cover is perhaps the main human factor of desertification;</a:t>
            </a:r>
          </a:p>
          <a:p>
            <a:pPr algn="ctr">
              <a:lnSpc>
                <a:spcPct val="150000"/>
              </a:lnSpc>
              <a:buFont typeface="Wingdings" panose="05000000000000000000" pitchFamily="2" charset="2"/>
              <a:buChar char="ü"/>
            </a:pPr>
            <a:r>
              <a:rPr lang="en-US" sz="2600" dirty="0">
                <a:latin typeface="+mj-lt"/>
              </a:rPr>
              <a:t>Construction of pasture areas for extensive cattle ranching;</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71544"/>
            <a:ext cx="5919193" cy="769441"/>
          </a:xfrm>
          <a:prstGeom prst="rect">
            <a:avLst/>
          </a:prstGeom>
        </p:spPr>
        <p:txBody>
          <a:bodyPr wrap="square">
            <a:spAutoFit/>
          </a:bodyPr>
          <a:lstStyle/>
          <a:p>
            <a:pPr algn="ctr"/>
            <a:r>
              <a:rPr lang="pt-PT" sz="4400" b="1" dirty="0">
                <a:latin typeface="+mj-lt"/>
              </a:rPr>
              <a:t>Causes</a:t>
            </a:r>
          </a:p>
        </p:txBody>
      </p:sp>
      <p:pic>
        <p:nvPicPr>
          <p:cNvPr id="16386" name="Picture 2" descr="Imagem relacionada">
            <a:extLst>
              <a:ext uri="{FF2B5EF4-FFF2-40B4-BE49-F238E27FC236}">
                <a16:creationId xmlns:a16="http://schemas.microsoft.com/office/drawing/2014/main" id="{79AF6405-AF1D-4B82-BC45-3E0B93E87C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6" t="10872" r="30881"/>
          <a:stretch/>
        </p:blipFill>
        <p:spPr bwMode="auto">
          <a:xfrm>
            <a:off x="6066600" y="3896328"/>
            <a:ext cx="2881848" cy="280149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3314" name="Picture 2" descr="Imagem relacionada">
            <a:extLst>
              <a:ext uri="{FF2B5EF4-FFF2-40B4-BE49-F238E27FC236}">
                <a16:creationId xmlns:a16="http://schemas.microsoft.com/office/drawing/2014/main" id="{FE5566E7-A239-4FF0-8B23-6A7ADE2A04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58" t="-173" r="40623" b="173"/>
          <a:stretch/>
        </p:blipFill>
        <p:spPr bwMode="auto">
          <a:xfrm>
            <a:off x="3466940" y="3886593"/>
            <a:ext cx="2357527" cy="28112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095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29617" y="392897"/>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34935" y="1406581"/>
            <a:ext cx="5909065" cy="2022419"/>
          </a:xfrm>
        </p:spPr>
        <p:txBody>
          <a:bodyPr anchor="ctr">
            <a:normAutofit/>
          </a:bodyPr>
          <a:lstStyle/>
          <a:p>
            <a:pPr algn="ctr">
              <a:lnSpc>
                <a:spcPct val="150000"/>
              </a:lnSpc>
              <a:buFont typeface="Wingdings" panose="05000000000000000000" pitchFamily="2" charset="2"/>
              <a:buChar char="ü"/>
            </a:pPr>
            <a:r>
              <a:rPr lang="en-US" sz="2400" dirty="0">
                <a:latin typeface="+mj-lt"/>
              </a:rPr>
              <a:t>The intensified use of soil in agriculture;</a:t>
            </a:r>
          </a:p>
          <a:p>
            <a:pPr algn="ctr">
              <a:lnSpc>
                <a:spcPct val="150000"/>
              </a:lnSpc>
              <a:buFont typeface="Wingdings" panose="05000000000000000000" pitchFamily="2" charset="2"/>
              <a:buChar char="ü"/>
            </a:pPr>
            <a:r>
              <a:rPr lang="en-US" sz="2400" dirty="0">
                <a:latin typeface="+mj-lt"/>
              </a:rPr>
              <a:t>Impoverishment by economic activities;</a:t>
            </a:r>
          </a:p>
          <a:p>
            <a:pPr algn="ctr">
              <a:lnSpc>
                <a:spcPct val="150000"/>
              </a:lnSpc>
              <a:buFont typeface="Wingdings" panose="05000000000000000000" pitchFamily="2" charset="2"/>
              <a:buChar char="ü"/>
            </a:pPr>
            <a:r>
              <a:rPr lang="en-US" sz="2400" dirty="0">
                <a:latin typeface="+mj-lt"/>
              </a:rPr>
              <a:t>Depletion of rivers and water resources;</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71544"/>
            <a:ext cx="5919193" cy="769441"/>
          </a:xfrm>
          <a:prstGeom prst="rect">
            <a:avLst/>
          </a:prstGeom>
        </p:spPr>
        <p:txBody>
          <a:bodyPr wrap="square">
            <a:spAutoFit/>
          </a:bodyPr>
          <a:lstStyle/>
          <a:p>
            <a:pPr algn="ctr"/>
            <a:r>
              <a:rPr lang="pt-PT" sz="4400" b="1" dirty="0">
                <a:latin typeface="+mj-lt"/>
              </a:rPr>
              <a:t>Causes</a:t>
            </a:r>
          </a:p>
        </p:txBody>
      </p:sp>
      <p:pic>
        <p:nvPicPr>
          <p:cNvPr id="17410" name="Picture 2" descr="https://www.infoescola.com/wp-content/uploads/2017/05/desertificacao-678211633-1000x766.jpg">
            <a:extLst>
              <a:ext uri="{FF2B5EF4-FFF2-40B4-BE49-F238E27FC236}">
                <a16:creationId xmlns:a16="http://schemas.microsoft.com/office/drawing/2014/main" id="{743B1F38-CCB0-42EF-B5A0-5489246E64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300"/>
          <a:stretch/>
        </p:blipFill>
        <p:spPr bwMode="auto">
          <a:xfrm>
            <a:off x="3763549" y="3561835"/>
            <a:ext cx="4831579" cy="313456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27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1" y="27741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815371"/>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18434" name="Picture 2" descr="Imagem relacionada">
            <a:extLst>
              <a:ext uri="{FF2B5EF4-FFF2-40B4-BE49-F238E27FC236}">
                <a16:creationId xmlns:a16="http://schemas.microsoft.com/office/drawing/2014/main" id="{12423C20-E767-4549-B5DD-53187D02F08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49359" y="1640228"/>
            <a:ext cx="4389119" cy="292607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0204CB7A-E972-4A97-9F55-84949F94ACE0}"/>
              </a:ext>
            </a:extLst>
          </p:cNvPr>
          <p:cNvSpPr/>
          <p:nvPr/>
        </p:nvSpPr>
        <p:spPr>
          <a:xfrm>
            <a:off x="3089387" y="4621723"/>
            <a:ext cx="5909064" cy="2251065"/>
          </a:xfrm>
          <a:prstGeom prst="rect">
            <a:avLst/>
          </a:prstGeom>
        </p:spPr>
        <p:txBody>
          <a:bodyPr wrap="square">
            <a:spAutoFit/>
          </a:bodyPr>
          <a:lstStyle/>
          <a:p>
            <a:pPr marL="342900" indent="-342900" algn="ctr">
              <a:lnSpc>
                <a:spcPct val="150000"/>
              </a:lnSpc>
              <a:buFont typeface="Wingdings" panose="05000000000000000000" pitchFamily="2" charset="2"/>
              <a:buChar char="ü"/>
            </a:pPr>
            <a:r>
              <a:rPr lang="en-US" sz="2400" dirty="0">
                <a:latin typeface="+mj-lt"/>
              </a:rPr>
              <a:t>Cultivating plants and trees that existed there before;</a:t>
            </a:r>
          </a:p>
          <a:p>
            <a:pPr marL="342900" indent="-342900" algn="ctr">
              <a:lnSpc>
                <a:spcPct val="150000"/>
              </a:lnSpc>
              <a:buFont typeface="Wingdings" panose="05000000000000000000" pitchFamily="2" charset="2"/>
              <a:buChar char="ü"/>
            </a:pPr>
            <a:r>
              <a:rPr lang="en-US" sz="2400" dirty="0">
                <a:latin typeface="+mj-lt"/>
              </a:rPr>
              <a:t>Invest in environmental preservation;</a:t>
            </a:r>
          </a:p>
          <a:p>
            <a:pPr marL="342900" indent="-342900" algn="ctr">
              <a:lnSpc>
                <a:spcPct val="150000"/>
              </a:lnSpc>
              <a:buFont typeface="Wingdings" panose="05000000000000000000" pitchFamily="2" charset="2"/>
              <a:buChar char="ü"/>
            </a:pPr>
            <a:r>
              <a:rPr lang="en-US" sz="2400" dirty="0">
                <a:latin typeface="+mj-lt"/>
              </a:rPr>
              <a:t>Using sustainable farming techniques;</a:t>
            </a:r>
          </a:p>
        </p:txBody>
      </p:sp>
    </p:spTree>
    <p:extLst>
      <p:ext uri="{BB962C8B-B14F-4D97-AF65-F5344CB8AC3E}">
        <p14:creationId xmlns:p14="http://schemas.microsoft.com/office/powerpoint/2010/main" val="1563812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6"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815371"/>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sp>
        <p:nvSpPr>
          <p:cNvPr id="8" name="Retângulo 7">
            <a:extLst>
              <a:ext uri="{FF2B5EF4-FFF2-40B4-BE49-F238E27FC236}">
                <a16:creationId xmlns:a16="http://schemas.microsoft.com/office/drawing/2014/main" id="{0204CB7A-E972-4A97-9F55-84949F94ACE0}"/>
              </a:ext>
            </a:extLst>
          </p:cNvPr>
          <p:cNvSpPr/>
          <p:nvPr/>
        </p:nvSpPr>
        <p:spPr>
          <a:xfrm>
            <a:off x="3224806" y="4646940"/>
            <a:ext cx="5909064" cy="2251065"/>
          </a:xfrm>
          <a:prstGeom prst="rect">
            <a:avLst/>
          </a:prstGeom>
        </p:spPr>
        <p:txBody>
          <a:bodyPr wrap="square">
            <a:spAutoFit/>
          </a:bodyPr>
          <a:lstStyle/>
          <a:p>
            <a:pPr marL="342900" indent="-342900" algn="ctr">
              <a:lnSpc>
                <a:spcPct val="150000"/>
              </a:lnSpc>
              <a:buFont typeface="Wingdings" panose="05000000000000000000" pitchFamily="2" charset="2"/>
              <a:buChar char="ü"/>
            </a:pPr>
            <a:r>
              <a:rPr lang="en-US" sz="2400" dirty="0">
                <a:latin typeface="+mj-lt"/>
              </a:rPr>
              <a:t>Promoting environmental education;</a:t>
            </a:r>
          </a:p>
          <a:p>
            <a:pPr marL="342900" indent="-342900" algn="ctr">
              <a:lnSpc>
                <a:spcPct val="150000"/>
              </a:lnSpc>
              <a:buFont typeface="Wingdings" panose="05000000000000000000" pitchFamily="2" charset="2"/>
              <a:buChar char="ü"/>
            </a:pPr>
            <a:r>
              <a:rPr lang="en-US" sz="2400" dirty="0">
                <a:latin typeface="+mj-lt"/>
              </a:rPr>
              <a:t>Reduce the emission of polluting gases;</a:t>
            </a:r>
          </a:p>
          <a:p>
            <a:pPr marL="342900" indent="-342900" algn="ctr">
              <a:lnSpc>
                <a:spcPct val="150000"/>
              </a:lnSpc>
              <a:buFont typeface="Wingdings" panose="05000000000000000000" pitchFamily="2" charset="2"/>
              <a:buChar char="ü"/>
            </a:pPr>
            <a:r>
              <a:rPr lang="en-US" altLang="en-US" sz="2400" dirty="0">
                <a:solidFill>
                  <a:srgbClr val="212121"/>
                </a:solidFill>
                <a:latin typeface="+mj-lt"/>
                <a:cs typeface="Arial" panose="020B0604020202020204" pitchFamily="34" charset="0"/>
              </a:rPr>
              <a:t>Adoption of sustainable land use techniques.</a:t>
            </a:r>
            <a:endParaRPr lang="en-US" altLang="en-US" sz="3600" dirty="0">
              <a:latin typeface="+mj-lt"/>
            </a:endParaRPr>
          </a:p>
        </p:txBody>
      </p:sp>
      <p:pic>
        <p:nvPicPr>
          <p:cNvPr id="19458" name="Picture 2" descr="Resultado de imagem para desertificaÃ§Ã£o em portugal">
            <a:extLst>
              <a:ext uri="{FF2B5EF4-FFF2-40B4-BE49-F238E27FC236}">
                <a16:creationId xmlns:a16="http://schemas.microsoft.com/office/drawing/2014/main" id="{114B8942-557A-48FB-8AE3-D8AB98195E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164"/>
          <a:stretch/>
        </p:blipFill>
        <p:spPr bwMode="auto">
          <a:xfrm>
            <a:off x="3569656" y="1697007"/>
            <a:ext cx="5219363" cy="28377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0" name="Rectangle 13">
            <a:extLst>
              <a:ext uri="{FF2B5EF4-FFF2-40B4-BE49-F238E27FC236}">
                <a16:creationId xmlns:a16="http://schemas.microsoft.com/office/drawing/2014/main" id="{DC0CA20E-1367-40F5-83D3-D18977EBF420}"/>
              </a:ext>
            </a:extLst>
          </p:cNvPr>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631"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a:ln>
                  <a:noFill/>
                </a:ln>
                <a:solidFill>
                  <a:srgbClr val="212121"/>
                </a:solidFill>
                <a:effectLst/>
                <a:latin typeface="Arial" panose="020B0604020202020204" pitchFamily="34" charset="0"/>
                <a:cs typeface="Arial" panose="020B0604020202020204" pitchFamily="34" charset="0"/>
              </a:rPr>
            </a:br>
            <a:endParaRPr kumimoji="0" lang="en-US" altLang="en-US" b="0" i="0" u="none" strike="noStrike" cap="none" normalizeH="0" baseline="0">
              <a:ln>
                <a:noFill/>
              </a:ln>
              <a:solidFill>
                <a:srgbClr val="21212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4">
            <a:extLst>
              <a:ext uri="{FF2B5EF4-FFF2-40B4-BE49-F238E27FC236}">
                <a16:creationId xmlns:a16="http://schemas.microsoft.com/office/drawing/2014/main" id="{EB8DDE27-4F7D-43BD-8BBB-4F4371DCBDC4}"/>
              </a:ext>
            </a:extLst>
          </p:cNvPr>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5">
            <a:extLst>
              <a:ext uri="{FF2B5EF4-FFF2-40B4-BE49-F238E27FC236}">
                <a16:creationId xmlns:a16="http://schemas.microsoft.com/office/drawing/2014/main" id="{6D86A4D6-EBFB-40BD-9010-FA43C3D7B011}"/>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ontrols>
      <mc:AlternateContent xmlns:mc="http://schemas.openxmlformats.org/markup-compatibility/2006">
        <mc:Choice xmlns:v="urn:schemas-microsoft-com:vml" Requires="v">
          <p:control spid="8272" name="HTMLSelect2" r:id="rId2" imgW="2238480" imgH="228600"/>
        </mc:Choice>
        <mc:Fallback>
          <p:control name="HTMLSelect2" r:id="rId2" imgW="2238480" imgH="228600">
            <p:pic>
              <p:nvPicPr>
                <p:cNvPr id="18" name="HTMLSelect2">
                  <a:extLst>
                    <a:ext uri="{FF2B5EF4-FFF2-40B4-BE49-F238E27FC236}">
                      <a16:creationId xmlns:a16="http://schemas.microsoft.com/office/drawing/2014/main" id="{C031C903-6F87-4A83-98CA-189E98B2F3E2}"/>
                    </a:ext>
                  </a:extLst>
                </p:cNvPr>
                <p:cNvPicPr preferRelativeResize="0">
                  <a:picLocks noChangeArrowheads="1" noChangeShapeType="1"/>
                </p:cNvPicPr>
                <p:nvPr/>
              </p:nvPicPr>
              <p:blipFill>
                <a:blip r:embed="rId9"/>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273" name="HTMLSelect4" r:id="rId3" imgW="1209600" imgH="228600"/>
        </mc:Choice>
        <mc:Fallback>
          <p:control name="HTMLSelect4" r:id="rId3" imgW="1209600" imgH="228600">
            <p:pic>
              <p:nvPicPr>
                <p:cNvPr id="19" name="HTMLSelect4">
                  <a:extLst>
                    <a:ext uri="{FF2B5EF4-FFF2-40B4-BE49-F238E27FC236}">
                      <a16:creationId xmlns:a16="http://schemas.microsoft.com/office/drawing/2014/main" id="{B28764CB-7048-4CDB-8712-CA7A2D5B09A4}"/>
                    </a:ext>
                  </a:extLst>
                </p:cNvPr>
                <p:cNvPicPr preferRelativeResize="0">
                  <a:picLocks noChangeArrowheads="1" noChangeShapeType="1"/>
                </p:cNvPicPr>
                <p:nvPr/>
              </p:nvPicPr>
              <p:blipFill>
                <a:blip r:embed="rId10"/>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82305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6" y="4026795"/>
            <a:ext cx="5909065" cy="2831204"/>
          </a:xfrm>
        </p:spPr>
        <p:txBody>
          <a:bodyPr anchor="ctr">
            <a:noAutofit/>
          </a:bodyPr>
          <a:lstStyle/>
          <a:p>
            <a:pPr marL="0" indent="0" algn="ctr">
              <a:lnSpc>
                <a:spcPct val="150000"/>
              </a:lnSpc>
              <a:buNone/>
            </a:pPr>
            <a:r>
              <a:rPr lang="en-US" sz="2400" dirty="0">
                <a:latin typeface="+mj-lt"/>
              </a:rPr>
              <a:t>Portugal’s fire risks are </a:t>
            </a:r>
            <a:br>
              <a:rPr lang="en-US" sz="2400" dirty="0">
                <a:latin typeface="+mj-lt"/>
              </a:rPr>
            </a:br>
            <a:r>
              <a:rPr lang="en-US" sz="2400" dirty="0">
                <a:latin typeface="+mj-lt"/>
              </a:rPr>
              <a:t>aggravated by the impacts of climate change and increasing periods of hot and dry weather </a:t>
            </a:r>
            <a:r>
              <a:rPr lang="en-US" sz="2400" b="1" dirty="0">
                <a:latin typeface="+mj-lt"/>
              </a:rPr>
              <a:t>but they are not the only relevant factors.</a:t>
            </a:r>
          </a:p>
        </p:txBody>
      </p:sp>
      <p:pic>
        <p:nvPicPr>
          <p:cNvPr id="1026" name="Picture 2" descr="Related image">
            <a:extLst>
              <a:ext uri="{FF2B5EF4-FFF2-40B4-BE49-F238E27FC236}">
                <a16:creationId xmlns:a16="http://schemas.microsoft.com/office/drawing/2014/main" id="{67AA932A-12C4-46AD-B82B-B51275B759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7122" y="970671"/>
            <a:ext cx="4584185" cy="30561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947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pic>
        <p:nvPicPr>
          <p:cNvPr id="4098" name="Picture 2" descr="Related image">
            <a:extLst>
              <a:ext uri="{FF2B5EF4-FFF2-40B4-BE49-F238E27FC236}">
                <a16:creationId xmlns:a16="http://schemas.microsoft.com/office/drawing/2014/main" id="{C9BA64C3-DBA8-4E06-9A07-FE5CC023D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66" y="2288956"/>
            <a:ext cx="4478344" cy="27467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Rectângulo 17">
            <a:extLst>
              <a:ext uri="{FF2B5EF4-FFF2-40B4-BE49-F238E27FC236}">
                <a16:creationId xmlns:a16="http://schemas.microsoft.com/office/drawing/2014/main" id="{6361A56A-43BF-43D0-A2F0-848C70CF0AFF}"/>
              </a:ext>
            </a:extLst>
          </p:cNvPr>
          <p:cNvSpPr/>
          <p:nvPr/>
        </p:nvSpPr>
        <p:spPr>
          <a:xfrm>
            <a:off x="3224807" y="785794"/>
            <a:ext cx="5919193" cy="1446550"/>
          </a:xfrm>
          <a:prstGeom prst="rect">
            <a:avLst/>
          </a:prstGeom>
        </p:spPr>
        <p:txBody>
          <a:bodyPr wrap="square">
            <a:spAutoFit/>
          </a:bodyPr>
          <a:lstStyle/>
          <a:p>
            <a:pPr algn="ctr"/>
            <a:r>
              <a:rPr lang="en-US" sz="4400" dirty="0"/>
              <a:t>Water Resources Pollutions</a:t>
            </a:r>
            <a:endParaRPr lang="pt-PT" sz="8800" b="1" dirty="0">
              <a:latin typeface="+mj-lt"/>
            </a:endParaRPr>
          </a:p>
        </p:txBody>
      </p:sp>
      <p:sp>
        <p:nvSpPr>
          <p:cNvPr id="6" name="Retângulo 5">
            <a:extLst>
              <a:ext uri="{FF2B5EF4-FFF2-40B4-BE49-F238E27FC236}">
                <a16:creationId xmlns:a16="http://schemas.microsoft.com/office/drawing/2014/main" id="{55228137-7D3E-4D54-90A7-1E2E0CE62862}"/>
              </a:ext>
            </a:extLst>
          </p:cNvPr>
          <p:cNvSpPr/>
          <p:nvPr/>
        </p:nvSpPr>
        <p:spPr>
          <a:xfrm>
            <a:off x="3224806" y="5035673"/>
            <a:ext cx="5909064" cy="1697068"/>
          </a:xfrm>
          <a:prstGeom prst="rect">
            <a:avLst/>
          </a:prstGeom>
        </p:spPr>
        <p:txBody>
          <a:bodyPr wrap="square">
            <a:spAutoFit/>
          </a:bodyPr>
          <a:lstStyle/>
          <a:p>
            <a:pPr algn="ctr">
              <a:lnSpc>
                <a:spcPct val="150000"/>
              </a:lnSpc>
            </a:pPr>
            <a:r>
              <a:rPr lang="en-US" sz="2400" dirty="0">
                <a:solidFill>
                  <a:srgbClr val="212121"/>
                </a:solidFill>
                <a:latin typeface="+mj-lt"/>
              </a:rPr>
              <a:t>Water pollution is the degradation of water quality to the point of: harming the health, safety and well-being of the population.</a:t>
            </a:r>
            <a:endParaRPr lang="en-US" sz="2400" dirty="0">
              <a:latin typeface="+mj-lt"/>
            </a:endParaRPr>
          </a:p>
        </p:txBody>
      </p:sp>
    </p:spTree>
    <p:extLst>
      <p:ext uri="{BB962C8B-B14F-4D97-AF65-F5344CB8AC3E}">
        <p14:creationId xmlns:p14="http://schemas.microsoft.com/office/powerpoint/2010/main" val="1216747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32491"/>
            <a:ext cx="5919193" cy="769441"/>
          </a:xfrm>
          <a:prstGeom prst="rect">
            <a:avLst/>
          </a:prstGeom>
        </p:spPr>
        <p:txBody>
          <a:bodyPr wrap="square">
            <a:spAutoFit/>
          </a:bodyPr>
          <a:lstStyle/>
          <a:p>
            <a:pPr algn="ctr"/>
            <a:r>
              <a:rPr lang="pt-PT" sz="4400" b="1" dirty="0">
                <a:latin typeface="+mj-lt"/>
              </a:rPr>
              <a:t>Causes</a:t>
            </a:r>
          </a:p>
        </p:txBody>
      </p:sp>
      <p:sp>
        <p:nvSpPr>
          <p:cNvPr id="8" name="Retângulo 7">
            <a:extLst>
              <a:ext uri="{FF2B5EF4-FFF2-40B4-BE49-F238E27FC236}">
                <a16:creationId xmlns:a16="http://schemas.microsoft.com/office/drawing/2014/main" id="{0204CB7A-E972-4A97-9F55-84949F94ACE0}"/>
              </a:ext>
            </a:extLst>
          </p:cNvPr>
          <p:cNvSpPr/>
          <p:nvPr/>
        </p:nvSpPr>
        <p:spPr>
          <a:xfrm>
            <a:off x="3234936" y="4855304"/>
            <a:ext cx="5909064" cy="1697068"/>
          </a:xfrm>
          <a:prstGeom prst="rect">
            <a:avLst/>
          </a:prstGeom>
        </p:spPr>
        <p:txBody>
          <a:bodyPr wrap="square" anchor="ctr">
            <a:spAutoFit/>
          </a:bodyPr>
          <a:lstStyle/>
          <a:p>
            <a:pPr marL="342900" indent="-342900" algn="ctr">
              <a:lnSpc>
                <a:spcPct val="150000"/>
              </a:lnSpc>
              <a:buFont typeface="Wingdings" panose="05000000000000000000" pitchFamily="2" charset="2"/>
              <a:buChar char="ü"/>
            </a:pPr>
            <a:r>
              <a:rPr lang="en-US" sz="2400" dirty="0">
                <a:latin typeface="+mj-lt"/>
              </a:rPr>
              <a:t>Farming activities, due to the use of pesticides fertilizers and chemicals that seep into the soil, might reach the aquifers;</a:t>
            </a:r>
          </a:p>
        </p:txBody>
      </p:sp>
      <p:pic>
        <p:nvPicPr>
          <p:cNvPr id="9218" name="Picture 2" descr="Resultado de imagem para agricultura pesticidas">
            <a:extLst>
              <a:ext uri="{FF2B5EF4-FFF2-40B4-BE49-F238E27FC236}">
                <a16:creationId xmlns:a16="http://schemas.microsoft.com/office/drawing/2014/main" id="{56C542E6-F23A-465D-9785-6055EE70E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834" y="1452524"/>
            <a:ext cx="5187138" cy="33521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216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815371"/>
            <a:ext cx="5919193" cy="769441"/>
          </a:xfrm>
          <a:prstGeom prst="rect">
            <a:avLst/>
          </a:prstGeom>
        </p:spPr>
        <p:txBody>
          <a:bodyPr wrap="square">
            <a:spAutoFit/>
          </a:bodyPr>
          <a:lstStyle/>
          <a:p>
            <a:pPr algn="ctr"/>
            <a:r>
              <a:rPr lang="pt-PT" sz="4400" b="1" dirty="0">
                <a:latin typeface="+mj-lt"/>
              </a:rPr>
              <a:t>Causes</a:t>
            </a:r>
          </a:p>
        </p:txBody>
      </p:sp>
      <p:sp>
        <p:nvSpPr>
          <p:cNvPr id="8" name="Retângulo 7">
            <a:extLst>
              <a:ext uri="{FF2B5EF4-FFF2-40B4-BE49-F238E27FC236}">
                <a16:creationId xmlns:a16="http://schemas.microsoft.com/office/drawing/2014/main" id="{0204CB7A-E972-4A97-9F55-84949F94ACE0}"/>
              </a:ext>
            </a:extLst>
          </p:cNvPr>
          <p:cNvSpPr/>
          <p:nvPr/>
        </p:nvSpPr>
        <p:spPr>
          <a:xfrm>
            <a:off x="3234936" y="5437931"/>
            <a:ext cx="5909064" cy="1143070"/>
          </a:xfrm>
          <a:prstGeom prst="rect">
            <a:avLst/>
          </a:prstGeom>
        </p:spPr>
        <p:txBody>
          <a:bodyPr wrap="square" anchor="ctr">
            <a:spAutoFit/>
          </a:bodyPr>
          <a:lstStyle/>
          <a:p>
            <a:pPr marL="342900" indent="-342900" algn="ctr">
              <a:lnSpc>
                <a:spcPct val="150000"/>
              </a:lnSpc>
              <a:buFont typeface="Wingdings" panose="05000000000000000000" pitchFamily="2" charset="2"/>
              <a:buChar char="ü"/>
            </a:pPr>
            <a:r>
              <a:rPr lang="en-US" altLang="en-US" sz="2400" dirty="0">
                <a:solidFill>
                  <a:srgbClr val="212121"/>
                </a:solidFill>
                <a:latin typeface="+mj-lt"/>
              </a:rPr>
              <a:t>Industrial activities generate several wastes that are often thrown into rivers and seas;</a:t>
            </a:r>
            <a:endParaRPr lang="en-US" altLang="en-US" sz="2400" dirty="0">
              <a:latin typeface="+mj-lt"/>
            </a:endParaRPr>
          </a:p>
        </p:txBody>
      </p:sp>
      <p:pic>
        <p:nvPicPr>
          <p:cNvPr id="10242" name="Picture 2" descr="Resultado de imagem para atividades industriais">
            <a:extLst>
              <a:ext uri="{FF2B5EF4-FFF2-40B4-BE49-F238E27FC236}">
                <a16:creationId xmlns:a16="http://schemas.microsoft.com/office/drawing/2014/main" id="{22BC49CC-288A-4549-AA1B-3778E5B934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879" t="72" r="18108" b="-72"/>
          <a:stretch/>
        </p:blipFill>
        <p:spPr bwMode="auto">
          <a:xfrm>
            <a:off x="6184402" y="1991410"/>
            <a:ext cx="2758646" cy="29031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Resultado de imagem para atividades industriais">
            <a:extLst>
              <a:ext uri="{FF2B5EF4-FFF2-40B4-BE49-F238E27FC236}">
                <a16:creationId xmlns:a16="http://schemas.microsoft.com/office/drawing/2014/main" id="{AFD2F3A3-9112-4AD0-AE33-9B0FC43181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847" t="2536" r="24900" b="25917"/>
          <a:stretch/>
        </p:blipFill>
        <p:spPr bwMode="auto">
          <a:xfrm>
            <a:off x="3447198" y="1725000"/>
            <a:ext cx="2514813" cy="29031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82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40752"/>
            <a:ext cx="5919193" cy="769441"/>
          </a:xfrm>
          <a:prstGeom prst="rect">
            <a:avLst/>
          </a:prstGeom>
        </p:spPr>
        <p:txBody>
          <a:bodyPr wrap="square">
            <a:spAutoFit/>
          </a:bodyPr>
          <a:lstStyle/>
          <a:p>
            <a:pPr algn="ctr"/>
            <a:r>
              <a:rPr lang="pt-PT" sz="4400" b="1" dirty="0">
                <a:latin typeface="+mj-lt"/>
              </a:rPr>
              <a:t>Causes</a:t>
            </a:r>
          </a:p>
        </p:txBody>
      </p:sp>
      <p:sp>
        <p:nvSpPr>
          <p:cNvPr id="8" name="Retângulo 7">
            <a:extLst>
              <a:ext uri="{FF2B5EF4-FFF2-40B4-BE49-F238E27FC236}">
                <a16:creationId xmlns:a16="http://schemas.microsoft.com/office/drawing/2014/main" id="{0204CB7A-E972-4A97-9F55-84949F94ACE0}"/>
              </a:ext>
            </a:extLst>
          </p:cNvPr>
          <p:cNvSpPr/>
          <p:nvPr/>
        </p:nvSpPr>
        <p:spPr>
          <a:xfrm>
            <a:off x="3234936" y="4606935"/>
            <a:ext cx="5909064" cy="2251065"/>
          </a:xfrm>
          <a:prstGeom prst="rect">
            <a:avLst/>
          </a:prstGeom>
        </p:spPr>
        <p:txBody>
          <a:bodyPr wrap="square">
            <a:spAutoFit/>
          </a:bodyPr>
          <a:lstStyle/>
          <a:p>
            <a:pPr marL="342900" indent="-342900" algn="ctr">
              <a:lnSpc>
                <a:spcPct val="150000"/>
              </a:lnSpc>
              <a:buFont typeface="Wingdings" panose="05000000000000000000" pitchFamily="2" charset="2"/>
              <a:buChar char="ü"/>
            </a:pPr>
            <a:r>
              <a:rPr lang="en-US" sz="2400" dirty="0">
                <a:latin typeface="+mj-lt"/>
              </a:rPr>
              <a:t>Lack of basic sanitation;</a:t>
            </a:r>
          </a:p>
          <a:p>
            <a:pPr marL="342900" indent="-342900" algn="ctr">
              <a:lnSpc>
                <a:spcPct val="150000"/>
              </a:lnSpc>
              <a:buFont typeface="Wingdings" panose="05000000000000000000" pitchFamily="2" charset="2"/>
              <a:buChar char="ü"/>
            </a:pPr>
            <a:r>
              <a:rPr lang="en-US" altLang="en-US" sz="2400" dirty="0">
                <a:latin typeface="+mj-lt"/>
              </a:rPr>
              <a:t>Many of the sewage treatment plants dispose of the waste produced directly in the running water;</a:t>
            </a:r>
          </a:p>
        </p:txBody>
      </p:sp>
      <p:pic>
        <p:nvPicPr>
          <p:cNvPr id="2053" name="Picture 5" descr="Related image">
            <a:extLst>
              <a:ext uri="{FF2B5EF4-FFF2-40B4-BE49-F238E27FC236}">
                <a16:creationId xmlns:a16="http://schemas.microsoft.com/office/drawing/2014/main" id="{59B1B7E9-0B84-4B19-AA85-FF6A81512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349" y="1588143"/>
            <a:ext cx="5176108" cy="284084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476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640752"/>
            <a:ext cx="5919193" cy="769441"/>
          </a:xfrm>
          <a:prstGeom prst="rect">
            <a:avLst/>
          </a:prstGeom>
        </p:spPr>
        <p:txBody>
          <a:bodyPr wrap="square">
            <a:spAutoFit/>
          </a:bodyPr>
          <a:lstStyle/>
          <a:p>
            <a:pPr algn="ctr"/>
            <a:r>
              <a:rPr lang="pt-PT" sz="4400" b="1" dirty="0">
                <a:latin typeface="+mj-lt"/>
              </a:rPr>
              <a:t>Causes</a:t>
            </a:r>
          </a:p>
        </p:txBody>
      </p:sp>
      <p:sp>
        <p:nvSpPr>
          <p:cNvPr id="8" name="Retângulo 7">
            <a:extLst>
              <a:ext uri="{FF2B5EF4-FFF2-40B4-BE49-F238E27FC236}">
                <a16:creationId xmlns:a16="http://schemas.microsoft.com/office/drawing/2014/main" id="{0204CB7A-E972-4A97-9F55-84949F94ACE0}"/>
              </a:ext>
            </a:extLst>
          </p:cNvPr>
          <p:cNvSpPr/>
          <p:nvPr/>
        </p:nvSpPr>
        <p:spPr>
          <a:xfrm>
            <a:off x="3224806" y="4424622"/>
            <a:ext cx="5909064" cy="2251065"/>
          </a:xfrm>
          <a:prstGeom prst="rect">
            <a:avLst/>
          </a:prstGeom>
        </p:spPr>
        <p:txBody>
          <a:bodyPr wrap="square">
            <a:spAutoFit/>
          </a:bodyPr>
          <a:lstStyle/>
          <a:p>
            <a:pPr marL="342900" indent="-342900" algn="ctr">
              <a:lnSpc>
                <a:spcPct val="150000"/>
              </a:lnSpc>
              <a:buFont typeface="Wingdings" panose="05000000000000000000" pitchFamily="2" charset="2"/>
              <a:buChar char="ü"/>
            </a:pPr>
            <a:r>
              <a:rPr lang="en-US" altLang="en-US" sz="2400" dirty="0">
                <a:latin typeface="+mj-lt"/>
              </a:rPr>
              <a:t>Deforestation in the coastal areas that is usually made for the construction of buildings that need paving that prevents the penetration of water in the soil.</a:t>
            </a:r>
          </a:p>
        </p:txBody>
      </p:sp>
      <p:pic>
        <p:nvPicPr>
          <p:cNvPr id="11266" name="Picture 2" descr="Resultado de imagem para cidades deflorestaÃ§Ã£o">
            <a:extLst>
              <a:ext uri="{FF2B5EF4-FFF2-40B4-BE49-F238E27FC236}">
                <a16:creationId xmlns:a16="http://schemas.microsoft.com/office/drawing/2014/main" id="{7A6DD7D0-78F3-4340-BB19-45A8F6299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404" y="1584375"/>
            <a:ext cx="5315868" cy="265793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52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32491"/>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sp>
        <p:nvSpPr>
          <p:cNvPr id="8" name="Retângulo 7">
            <a:extLst>
              <a:ext uri="{FF2B5EF4-FFF2-40B4-BE49-F238E27FC236}">
                <a16:creationId xmlns:a16="http://schemas.microsoft.com/office/drawing/2014/main" id="{0204CB7A-E972-4A97-9F55-84949F94ACE0}"/>
              </a:ext>
            </a:extLst>
          </p:cNvPr>
          <p:cNvSpPr/>
          <p:nvPr/>
        </p:nvSpPr>
        <p:spPr>
          <a:xfrm>
            <a:off x="3214678" y="4606935"/>
            <a:ext cx="5909064" cy="2251065"/>
          </a:xfrm>
          <a:prstGeom prst="rect">
            <a:avLst/>
          </a:prstGeom>
        </p:spPr>
        <p:txBody>
          <a:bodyPr wrap="square">
            <a:spAutoFit/>
          </a:bodyPr>
          <a:lstStyle/>
          <a:p>
            <a:pPr marL="342900" indent="-342900" algn="ctr">
              <a:lnSpc>
                <a:spcPct val="150000"/>
              </a:lnSpc>
              <a:buFont typeface="Wingdings" panose="05000000000000000000" pitchFamily="2" charset="2"/>
              <a:buChar char="ü"/>
            </a:pPr>
            <a:r>
              <a:rPr lang="en-US" altLang="en-US" sz="2400" dirty="0">
                <a:latin typeface="+mj-lt"/>
              </a:rPr>
              <a:t>Reuse of treated wastewater;</a:t>
            </a:r>
          </a:p>
          <a:p>
            <a:pPr marL="342900" indent="-342900" algn="ctr">
              <a:lnSpc>
                <a:spcPct val="150000"/>
              </a:lnSpc>
              <a:buFont typeface="Wingdings" panose="05000000000000000000" pitchFamily="2" charset="2"/>
              <a:buChar char="ü"/>
            </a:pPr>
            <a:r>
              <a:rPr lang="en-US" altLang="en-US" sz="2400" dirty="0">
                <a:latin typeface="+mj-lt"/>
              </a:rPr>
              <a:t>Industries must change their processes taking into account the reduction of water consumption;</a:t>
            </a:r>
          </a:p>
        </p:txBody>
      </p:sp>
      <p:pic>
        <p:nvPicPr>
          <p:cNvPr id="3075" name="Picture 3" descr="Related image">
            <a:extLst>
              <a:ext uri="{FF2B5EF4-FFF2-40B4-BE49-F238E27FC236}">
                <a16:creationId xmlns:a16="http://schemas.microsoft.com/office/drawing/2014/main" id="{04C8C8AA-10AD-4086-8DBF-2B5A6A4F8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544" y="1577554"/>
            <a:ext cx="4555461" cy="302938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42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32491"/>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sp>
        <p:nvSpPr>
          <p:cNvPr id="8" name="Retângulo 7">
            <a:extLst>
              <a:ext uri="{FF2B5EF4-FFF2-40B4-BE49-F238E27FC236}">
                <a16:creationId xmlns:a16="http://schemas.microsoft.com/office/drawing/2014/main" id="{0204CB7A-E972-4A97-9F55-84949F94ACE0}"/>
              </a:ext>
            </a:extLst>
          </p:cNvPr>
          <p:cNvSpPr/>
          <p:nvPr/>
        </p:nvSpPr>
        <p:spPr>
          <a:xfrm>
            <a:off x="3229871" y="5046033"/>
            <a:ext cx="5909064" cy="1512402"/>
          </a:xfrm>
          <a:prstGeom prst="rect">
            <a:avLst/>
          </a:prstGeom>
        </p:spPr>
        <p:txBody>
          <a:bodyPr wrap="square">
            <a:spAutoFit/>
          </a:bodyPr>
          <a:lstStyle/>
          <a:p>
            <a:pPr marL="342900" indent="-342900" algn="ctr">
              <a:buFont typeface="Wingdings" panose="05000000000000000000" pitchFamily="2" charset="2"/>
              <a:buChar char="ü"/>
            </a:pPr>
            <a:r>
              <a:rPr lang="en-US" altLang="en-US" sz="2400" dirty="0">
                <a:latin typeface="+mj-lt"/>
              </a:rPr>
              <a:t>Correct selection of landfill sites;</a:t>
            </a:r>
          </a:p>
          <a:p>
            <a:pPr marL="342900" indent="-342900" algn="ctr">
              <a:lnSpc>
                <a:spcPct val="150000"/>
              </a:lnSpc>
              <a:buFont typeface="Wingdings" panose="05000000000000000000" pitchFamily="2" charset="2"/>
              <a:buChar char="ü"/>
            </a:pPr>
            <a:r>
              <a:rPr lang="en-US" altLang="en-US" sz="2400" dirty="0">
                <a:latin typeface="+mj-lt"/>
              </a:rPr>
              <a:t>Adjustment of the location of facilities producing and storing harmful substances;</a:t>
            </a:r>
          </a:p>
        </p:txBody>
      </p:sp>
      <p:pic>
        <p:nvPicPr>
          <p:cNvPr id="12290" name="Picture 2" descr="Imagem relacionada">
            <a:extLst>
              <a:ext uri="{FF2B5EF4-FFF2-40B4-BE49-F238E27FC236}">
                <a16:creationId xmlns:a16="http://schemas.microsoft.com/office/drawing/2014/main" id="{FD34FCD7-679F-424E-923F-9BDBA61ED3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746"/>
          <a:stretch/>
        </p:blipFill>
        <p:spPr bwMode="auto">
          <a:xfrm>
            <a:off x="3321839" y="1956305"/>
            <a:ext cx="2857500" cy="29200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descr="Resultado de imagem para poluiÃ§Ã£o da Ã¡gua em portugal">
            <a:extLst>
              <a:ext uri="{FF2B5EF4-FFF2-40B4-BE49-F238E27FC236}">
                <a16:creationId xmlns:a16="http://schemas.microsoft.com/office/drawing/2014/main" id="{4C14FAF2-0D8D-4A12-9279-901DD910C8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60" r="34028" b="9686"/>
          <a:stretch/>
        </p:blipFill>
        <p:spPr bwMode="auto">
          <a:xfrm>
            <a:off x="6299869" y="1571588"/>
            <a:ext cx="2729627" cy="29200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1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6" y="3698517"/>
            <a:ext cx="5919194" cy="3159483"/>
          </a:xfrm>
        </p:spPr>
        <p:txBody>
          <a:bodyPr anchor="ctr">
            <a:noAutofit/>
          </a:bodyPr>
          <a:lstStyle/>
          <a:p>
            <a:pPr algn="ctr">
              <a:lnSpc>
                <a:spcPct val="150000"/>
              </a:lnSpc>
              <a:buFont typeface="Wingdings" panose="05000000000000000000" pitchFamily="2" charset="2"/>
              <a:buChar char="ü"/>
            </a:pPr>
            <a:r>
              <a:rPr lang="en-US" sz="2400" dirty="0">
                <a:latin typeface="+mj-lt"/>
              </a:rPr>
              <a:t>Portugal doesn’t have a specialized professional structure for the prevention and extinction, nor programs of prevention for risky behaviors;</a:t>
            </a:r>
          </a:p>
          <a:p>
            <a:pPr algn="ctr">
              <a:lnSpc>
                <a:spcPct val="150000"/>
              </a:lnSpc>
              <a:buFont typeface="Wingdings" panose="05000000000000000000" pitchFamily="2" charset="2"/>
              <a:buChar char="ü"/>
            </a:pPr>
            <a:r>
              <a:rPr lang="en-US" sz="2400" dirty="0">
                <a:latin typeface="+mj-lt"/>
              </a:rPr>
              <a:t>High percentage of unmanaged forest area; </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6" y="570184"/>
            <a:ext cx="5919193" cy="769441"/>
          </a:xfrm>
          <a:prstGeom prst="rect">
            <a:avLst/>
          </a:prstGeom>
        </p:spPr>
        <p:txBody>
          <a:bodyPr wrap="square">
            <a:spAutoFit/>
          </a:bodyPr>
          <a:lstStyle/>
          <a:p>
            <a:pPr algn="ctr"/>
            <a:r>
              <a:rPr lang="pt-PT" sz="4400" b="1" dirty="0">
                <a:latin typeface="+mj-lt"/>
              </a:rPr>
              <a:t>Causes</a:t>
            </a:r>
          </a:p>
        </p:txBody>
      </p:sp>
      <p:pic>
        <p:nvPicPr>
          <p:cNvPr id="1030" name="Picture 6" descr="Resultado de imagem para incendios portugal">
            <a:extLst>
              <a:ext uri="{FF2B5EF4-FFF2-40B4-BE49-F238E27FC236}">
                <a16:creationId xmlns:a16="http://schemas.microsoft.com/office/drawing/2014/main" id="{EC3F0BD5-2089-46D0-99CD-3261B04227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 b="-1"/>
          <a:stretch/>
        </p:blipFill>
        <p:spPr bwMode="auto">
          <a:xfrm>
            <a:off x="3953021" y="1277551"/>
            <a:ext cx="4610871" cy="256654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43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14678" y="4445390"/>
            <a:ext cx="5909065" cy="2412609"/>
          </a:xfrm>
        </p:spPr>
        <p:txBody>
          <a:bodyPr anchor="ctr">
            <a:noAutofit/>
          </a:bodyPr>
          <a:lstStyle/>
          <a:p>
            <a:pPr algn="ctr">
              <a:buFont typeface="Wingdings" panose="05000000000000000000" pitchFamily="2" charset="2"/>
              <a:buChar char="ü"/>
            </a:pPr>
            <a:r>
              <a:rPr lang="en-US" sz="2400" dirty="0">
                <a:latin typeface="+mj-lt"/>
              </a:rPr>
              <a:t>The number of inflammations in moderate-to-grave fire situations; </a:t>
            </a:r>
          </a:p>
          <a:p>
            <a:pPr algn="ctr">
              <a:buFont typeface="Wingdings" panose="05000000000000000000" pitchFamily="2" charset="2"/>
              <a:buChar char="ü"/>
            </a:pPr>
            <a:r>
              <a:rPr lang="en-US" sz="2400" dirty="0">
                <a:latin typeface="+mj-lt"/>
              </a:rPr>
              <a:t>Negligent use of fire;</a:t>
            </a:r>
          </a:p>
          <a:p>
            <a:pPr algn="ctr">
              <a:buFont typeface="Wingdings" panose="05000000000000000000" pitchFamily="2" charset="2"/>
              <a:buChar char="ü"/>
            </a:pPr>
            <a:r>
              <a:rPr lang="en-US" sz="2400" dirty="0">
                <a:latin typeface="+mj-lt"/>
              </a:rPr>
              <a:t>Lack of fuel management and fire protection bands;</a:t>
            </a:r>
          </a:p>
          <a:p>
            <a:pPr algn="ctr">
              <a:buFont typeface="Wingdings" panose="05000000000000000000" pitchFamily="2" charset="2"/>
              <a:buChar char="ü"/>
            </a:pPr>
            <a:r>
              <a:rPr lang="en-US" sz="2400" dirty="0">
                <a:latin typeface="+mj-lt"/>
              </a:rPr>
              <a:t>Ignitions of human origin.</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8" y="671544"/>
            <a:ext cx="5919193" cy="769441"/>
          </a:xfrm>
          <a:prstGeom prst="rect">
            <a:avLst/>
          </a:prstGeom>
        </p:spPr>
        <p:txBody>
          <a:bodyPr wrap="square">
            <a:spAutoFit/>
          </a:bodyPr>
          <a:lstStyle/>
          <a:p>
            <a:pPr algn="ctr"/>
            <a:r>
              <a:rPr lang="pt-PT" sz="4400" b="1" dirty="0">
                <a:latin typeface="+mj-lt"/>
              </a:rPr>
              <a:t>Causes</a:t>
            </a:r>
          </a:p>
        </p:txBody>
      </p:sp>
      <p:pic>
        <p:nvPicPr>
          <p:cNvPr id="2050" name="Picture 2" descr="Imagem relacionada">
            <a:extLst>
              <a:ext uri="{FF2B5EF4-FFF2-40B4-BE49-F238E27FC236}">
                <a16:creationId xmlns:a16="http://schemas.microsoft.com/office/drawing/2014/main" id="{1B3B9F8A-BB53-4037-A404-0A46FB5D4C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575" b="12578"/>
          <a:stretch/>
        </p:blipFill>
        <p:spPr bwMode="auto">
          <a:xfrm>
            <a:off x="3600113" y="1539458"/>
            <a:ext cx="5148323" cy="280745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49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34935" y="1429832"/>
            <a:ext cx="5909065" cy="2738193"/>
          </a:xfrm>
        </p:spPr>
        <p:txBody>
          <a:bodyPr anchor="ctr">
            <a:noAutofit/>
          </a:bodyPr>
          <a:lstStyle/>
          <a:p>
            <a:pPr algn="ctr">
              <a:lnSpc>
                <a:spcPct val="150000"/>
              </a:lnSpc>
              <a:buFont typeface="Wingdings" panose="05000000000000000000" pitchFamily="2" charset="2"/>
              <a:buChar char="ü"/>
            </a:pPr>
            <a:r>
              <a:rPr lang="en-US" sz="2400" dirty="0">
                <a:latin typeface="+mj-lt"/>
              </a:rPr>
              <a:t>Characterization and mapping of the areas with high fire risk, with responsible entities to promote the collective management of the territory;</a:t>
            </a:r>
          </a:p>
          <a:p>
            <a:pPr algn="ctr">
              <a:lnSpc>
                <a:spcPct val="150000"/>
              </a:lnSpc>
              <a:buFont typeface="Wingdings" panose="05000000000000000000" pitchFamily="2" charset="2"/>
              <a:buChar char="ü"/>
            </a:pPr>
            <a:r>
              <a:rPr lang="en-US" sz="2400" dirty="0">
                <a:latin typeface="+mj-lt"/>
              </a:rPr>
              <a:t>Preventing unplanned human ignitions;</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708611"/>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4098" name="Picture 2" descr="Imagem relacionada">
            <a:extLst>
              <a:ext uri="{FF2B5EF4-FFF2-40B4-BE49-F238E27FC236}">
                <a16:creationId xmlns:a16="http://schemas.microsoft.com/office/drawing/2014/main" id="{B33F1BCB-664B-48BF-8937-FF0A5C2A951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21834" y="4321639"/>
            <a:ext cx="4265857" cy="239954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12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5" y="4917080"/>
            <a:ext cx="5909065" cy="1940919"/>
          </a:xfrm>
        </p:spPr>
        <p:txBody>
          <a:bodyPr anchor="ctr">
            <a:normAutofit/>
          </a:bodyPr>
          <a:lstStyle/>
          <a:p>
            <a:pPr algn="ctr">
              <a:lnSpc>
                <a:spcPct val="150000"/>
              </a:lnSpc>
              <a:buFont typeface="Wingdings" panose="05000000000000000000" pitchFamily="2" charset="2"/>
              <a:buChar char="ü"/>
            </a:pPr>
            <a:r>
              <a:rPr lang="en-US" sz="2400" dirty="0">
                <a:latin typeface="+mj-lt"/>
              </a:rPr>
              <a:t>Creating a structural fire defense system of fuel breaks and by reducing fuel load in critical areas;</a:t>
            </a:r>
          </a:p>
        </p:txBody>
      </p:sp>
      <p:sp>
        <p:nvSpPr>
          <p:cNvPr id="7" name="Rectângulo 17">
            <a:extLst>
              <a:ext uri="{FF2B5EF4-FFF2-40B4-BE49-F238E27FC236}">
                <a16:creationId xmlns:a16="http://schemas.microsoft.com/office/drawing/2014/main" id="{F973FF96-E217-483F-9334-92F8C36A011B}"/>
              </a:ext>
            </a:extLst>
          </p:cNvPr>
          <p:cNvSpPr/>
          <p:nvPr/>
        </p:nvSpPr>
        <p:spPr>
          <a:xfrm>
            <a:off x="3214677" y="609125"/>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2050" name="Picture 2" descr="Image result for incendios">
            <a:extLst>
              <a:ext uri="{FF2B5EF4-FFF2-40B4-BE49-F238E27FC236}">
                <a16:creationId xmlns:a16="http://schemas.microsoft.com/office/drawing/2014/main" id="{A39CC461-4D63-4484-B104-F479BB46277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690688" y="1598879"/>
            <a:ext cx="4977301" cy="33182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69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3"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11" name="Marcador de Posição de Conteúdo 10">
            <a:extLst>
              <a:ext uri="{FF2B5EF4-FFF2-40B4-BE49-F238E27FC236}">
                <a16:creationId xmlns:a16="http://schemas.microsoft.com/office/drawing/2014/main" id="{317220F2-9D85-455E-9629-1C928C90E162}"/>
              </a:ext>
            </a:extLst>
          </p:cNvPr>
          <p:cNvSpPr>
            <a:spLocks noGrp="1"/>
          </p:cNvSpPr>
          <p:nvPr>
            <p:ph idx="1"/>
          </p:nvPr>
        </p:nvSpPr>
        <p:spPr>
          <a:xfrm>
            <a:off x="3224806" y="4406072"/>
            <a:ext cx="5909065" cy="2511082"/>
          </a:xfrm>
        </p:spPr>
        <p:txBody>
          <a:bodyPr anchor="ctr">
            <a:normAutofit/>
          </a:bodyPr>
          <a:lstStyle/>
          <a:p>
            <a:pPr algn="ctr">
              <a:lnSpc>
                <a:spcPct val="150000"/>
              </a:lnSpc>
              <a:buFont typeface="Wingdings" panose="05000000000000000000" pitchFamily="2" charset="2"/>
              <a:buChar char="ü"/>
            </a:pPr>
            <a:r>
              <a:rPr lang="en-US" sz="2400" dirty="0">
                <a:latin typeface="+mj-lt"/>
              </a:rPr>
              <a:t>Improving firefighting capability by implementing perimeter control tactics and large fire management strategies.</a:t>
            </a:r>
          </a:p>
          <a:p>
            <a:pPr algn="ctr">
              <a:lnSpc>
                <a:spcPct val="150000"/>
              </a:lnSpc>
              <a:buFont typeface="Wingdings" panose="05000000000000000000" pitchFamily="2" charset="2"/>
              <a:buChar char="ü"/>
            </a:pPr>
            <a:r>
              <a:rPr lang="en-US" sz="2400" dirty="0">
                <a:latin typeface="+mj-lt"/>
              </a:rPr>
              <a:t>Restructuring Portugal’s fire organization.</a:t>
            </a:r>
          </a:p>
        </p:txBody>
      </p:sp>
      <p:sp>
        <p:nvSpPr>
          <p:cNvPr id="7" name="Rectângulo 17">
            <a:extLst>
              <a:ext uri="{FF2B5EF4-FFF2-40B4-BE49-F238E27FC236}">
                <a16:creationId xmlns:a16="http://schemas.microsoft.com/office/drawing/2014/main" id="{F973FF96-E217-483F-9334-92F8C36A011B}"/>
              </a:ext>
            </a:extLst>
          </p:cNvPr>
          <p:cNvSpPr/>
          <p:nvPr/>
        </p:nvSpPr>
        <p:spPr>
          <a:xfrm>
            <a:off x="3224807" y="785794"/>
            <a:ext cx="5919193" cy="769441"/>
          </a:xfrm>
          <a:prstGeom prst="rect">
            <a:avLst/>
          </a:prstGeom>
        </p:spPr>
        <p:txBody>
          <a:bodyPr wrap="square">
            <a:spAutoFit/>
          </a:bodyPr>
          <a:lstStyle/>
          <a:p>
            <a:pPr algn="ctr"/>
            <a:r>
              <a:rPr lang="pt-PT" sz="4400" b="1" dirty="0" err="1">
                <a:latin typeface="+mj-lt"/>
              </a:rPr>
              <a:t>Possible</a:t>
            </a:r>
            <a:r>
              <a:rPr lang="pt-PT" sz="4400" b="1" dirty="0">
                <a:latin typeface="+mj-lt"/>
              </a:rPr>
              <a:t> </a:t>
            </a:r>
            <a:r>
              <a:rPr lang="pt-PT" sz="4400" b="1" dirty="0" err="1">
                <a:latin typeface="+mj-lt"/>
              </a:rPr>
              <a:t>Solutions</a:t>
            </a:r>
            <a:endParaRPr lang="pt-PT" sz="4400" b="1" dirty="0">
              <a:latin typeface="+mj-lt"/>
            </a:endParaRPr>
          </a:p>
        </p:txBody>
      </p:sp>
      <p:pic>
        <p:nvPicPr>
          <p:cNvPr id="3074" name="Picture 2" descr="Imagem relacionada">
            <a:extLst>
              <a:ext uri="{FF2B5EF4-FFF2-40B4-BE49-F238E27FC236}">
                <a16:creationId xmlns:a16="http://schemas.microsoft.com/office/drawing/2014/main" id="{E2D7D837-B809-4638-8117-93856378C1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995"/>
          <a:stretch/>
        </p:blipFill>
        <p:spPr bwMode="auto">
          <a:xfrm>
            <a:off x="3863425" y="1614389"/>
            <a:ext cx="4681965" cy="29021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614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9">
            <a:extLst>
              <a:ext uri="{FF2B5EF4-FFF2-40B4-BE49-F238E27FC236}">
                <a16:creationId xmlns:a16="http://schemas.microsoft.com/office/drawing/2014/main" id="{53487A91-9FF9-41CA-B4BA-584BD54DCA5B}"/>
              </a:ext>
            </a:extLst>
          </p:cNvPr>
          <p:cNvSpPr/>
          <p:nvPr/>
        </p:nvSpPr>
        <p:spPr>
          <a:xfrm>
            <a:off x="10129" y="0"/>
            <a:ext cx="3214678" cy="6858000"/>
          </a:xfrm>
          <a:prstGeom prst="rect">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PT" dirty="0">
              <a:solidFill>
                <a:prstClr val="white"/>
              </a:solidFill>
            </a:endParaRPr>
          </a:p>
        </p:txBody>
      </p:sp>
      <p:pic>
        <p:nvPicPr>
          <p:cNvPr id="3" name="Imagem 2" descr="ehf_branco.png">
            <a:extLst>
              <a:ext uri="{FF2B5EF4-FFF2-40B4-BE49-F238E27FC236}">
                <a16:creationId xmlns:a16="http://schemas.microsoft.com/office/drawing/2014/main" id="{9E278A09-A1FF-4500-832E-6E0F8CF21885}"/>
              </a:ext>
            </a:extLst>
          </p:cNvPr>
          <p:cNvPicPr>
            <a:picLocks noChangeAspect="1"/>
          </p:cNvPicPr>
          <p:nvPr/>
        </p:nvPicPr>
        <p:blipFill>
          <a:blip r:embed="rId2" cstate="print"/>
          <a:stretch>
            <a:fillRect/>
          </a:stretch>
        </p:blipFill>
        <p:spPr>
          <a:xfrm>
            <a:off x="634682" y="160180"/>
            <a:ext cx="1965573" cy="655191"/>
          </a:xfrm>
          <a:prstGeom prst="rect">
            <a:avLst/>
          </a:prstGeom>
        </p:spPr>
      </p:pic>
      <p:pic>
        <p:nvPicPr>
          <p:cNvPr id="4" name="Picture 4" descr="Imagem relacionada">
            <a:extLst>
              <a:ext uri="{FF2B5EF4-FFF2-40B4-BE49-F238E27FC236}">
                <a16:creationId xmlns:a16="http://schemas.microsoft.com/office/drawing/2014/main" id="{B99B51B1-4F29-4051-AE29-508A7E9AF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3" y="5482339"/>
            <a:ext cx="1965572" cy="1107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8">
            <a:extLst>
              <a:ext uri="{FF2B5EF4-FFF2-40B4-BE49-F238E27FC236}">
                <a16:creationId xmlns:a16="http://schemas.microsoft.com/office/drawing/2014/main" id="{AC7C1B40-3259-4A94-8F71-1B35AEE247F5}"/>
              </a:ext>
            </a:extLst>
          </p:cNvPr>
          <p:cNvSpPr/>
          <p:nvPr/>
        </p:nvSpPr>
        <p:spPr>
          <a:xfrm>
            <a:off x="3224806" y="0"/>
            <a:ext cx="5919194"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A5C249"/>
                </a:solidFill>
                <a:latin typeface="Calibri"/>
              </a:rPr>
              <a:t>FATIMA</a:t>
            </a:r>
            <a:r>
              <a:rPr lang="pt-PT" sz="3200" b="1" dirty="0">
                <a:solidFill>
                  <a:srgbClr val="A5C249"/>
                </a:solidFill>
                <a:latin typeface="Calibri"/>
              </a:rPr>
              <a:t> </a:t>
            </a:r>
            <a:r>
              <a:rPr lang="en-US" sz="3200" b="1" dirty="0">
                <a:solidFill>
                  <a:srgbClr val="A5C249"/>
                </a:solidFill>
                <a:latin typeface="Calibri"/>
              </a:rPr>
              <a:t>HOSPITALITY</a:t>
            </a:r>
            <a:r>
              <a:rPr lang="pt-PT" sz="3200" b="1" dirty="0">
                <a:solidFill>
                  <a:srgbClr val="A5C249"/>
                </a:solidFill>
                <a:latin typeface="Calibri"/>
              </a:rPr>
              <a:t> </a:t>
            </a:r>
            <a:r>
              <a:rPr lang="en-US" sz="3200" b="1" dirty="0">
                <a:solidFill>
                  <a:srgbClr val="A5C249"/>
                </a:solidFill>
                <a:latin typeface="Calibri"/>
              </a:rPr>
              <a:t>SCHOOL</a:t>
            </a:r>
            <a:endParaRPr lang="pt-PT" sz="3200" b="1" dirty="0">
              <a:solidFill>
                <a:srgbClr val="A5C249"/>
              </a:solidFill>
              <a:latin typeface="Calibri"/>
            </a:endParaRPr>
          </a:p>
        </p:txBody>
      </p:sp>
      <p:sp>
        <p:nvSpPr>
          <p:cNvPr id="6" name="Rectângulo 17">
            <a:extLst>
              <a:ext uri="{FF2B5EF4-FFF2-40B4-BE49-F238E27FC236}">
                <a16:creationId xmlns:a16="http://schemas.microsoft.com/office/drawing/2014/main" id="{BAD8603A-9113-4884-B0D2-7747E5B38BFA}"/>
              </a:ext>
            </a:extLst>
          </p:cNvPr>
          <p:cNvSpPr/>
          <p:nvPr/>
        </p:nvSpPr>
        <p:spPr>
          <a:xfrm>
            <a:off x="3224807" y="638140"/>
            <a:ext cx="5919193" cy="769441"/>
          </a:xfrm>
          <a:prstGeom prst="rect">
            <a:avLst/>
          </a:prstGeom>
        </p:spPr>
        <p:txBody>
          <a:bodyPr wrap="square">
            <a:spAutoFit/>
          </a:bodyPr>
          <a:lstStyle/>
          <a:p>
            <a:pPr algn="ctr"/>
            <a:r>
              <a:rPr lang="pt-PT" sz="4400" b="1" dirty="0" err="1">
                <a:latin typeface="+mj-lt"/>
              </a:rPr>
              <a:t>Air</a:t>
            </a:r>
            <a:r>
              <a:rPr lang="pt-PT" sz="4400" b="1" dirty="0">
                <a:latin typeface="+mj-lt"/>
              </a:rPr>
              <a:t> </a:t>
            </a:r>
            <a:r>
              <a:rPr lang="pt-PT" sz="4400" b="1" dirty="0" err="1">
                <a:latin typeface="+mj-lt"/>
              </a:rPr>
              <a:t>Polluition</a:t>
            </a:r>
            <a:endParaRPr lang="pt-PT" sz="4400" b="1" dirty="0">
              <a:latin typeface="+mj-lt"/>
            </a:endParaRPr>
          </a:p>
        </p:txBody>
      </p:sp>
      <p:sp>
        <p:nvSpPr>
          <p:cNvPr id="7" name="CaixaDeTexto 6">
            <a:extLst>
              <a:ext uri="{FF2B5EF4-FFF2-40B4-BE49-F238E27FC236}">
                <a16:creationId xmlns:a16="http://schemas.microsoft.com/office/drawing/2014/main" id="{4B1836E5-4E0B-4D4C-A2C2-E5CB92A2906D}"/>
              </a:ext>
            </a:extLst>
          </p:cNvPr>
          <p:cNvSpPr txBox="1"/>
          <p:nvPr/>
        </p:nvSpPr>
        <p:spPr>
          <a:xfrm>
            <a:off x="3224805" y="5279336"/>
            <a:ext cx="5909065" cy="1143070"/>
          </a:xfrm>
          <a:prstGeom prst="rect">
            <a:avLst/>
          </a:prstGeom>
          <a:noFill/>
        </p:spPr>
        <p:txBody>
          <a:bodyPr wrap="square" rtlCol="0" anchor="ctr">
            <a:spAutoFit/>
          </a:bodyPr>
          <a:lstStyle/>
          <a:p>
            <a:pPr algn="ctr">
              <a:lnSpc>
                <a:spcPct val="150000"/>
              </a:lnSpc>
            </a:pPr>
            <a:r>
              <a:rPr lang="en-US" sz="2400" dirty="0">
                <a:latin typeface="+mj-lt"/>
              </a:rPr>
              <a:t>Portugal is becoming increasingly polluting in atmospheric terms.</a:t>
            </a:r>
          </a:p>
        </p:txBody>
      </p:sp>
      <p:pic>
        <p:nvPicPr>
          <p:cNvPr id="3074" name="Picture 2" descr="Imagem relacionada">
            <a:extLst>
              <a:ext uri="{FF2B5EF4-FFF2-40B4-BE49-F238E27FC236}">
                <a16:creationId xmlns:a16="http://schemas.microsoft.com/office/drawing/2014/main" id="{C8910EAE-E707-43B0-AAD8-8E9B8A024F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809"/>
          <a:stretch/>
        </p:blipFill>
        <p:spPr bwMode="auto">
          <a:xfrm>
            <a:off x="3556209" y="1729766"/>
            <a:ext cx="5246258" cy="32273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186690"/>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6350</TotalTime>
  <Words>1111</Words>
  <Application>Microsoft Office PowerPoint</Application>
  <PresentationFormat>Apresentação no Ecrã (4:3)</PresentationFormat>
  <Paragraphs>186</Paragraphs>
  <Slides>36</Slides>
  <Notes>32</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36</vt:i4>
      </vt:variant>
    </vt:vector>
  </HeadingPairs>
  <TitlesOfParts>
    <vt:vector size="41" baseType="lpstr">
      <vt:lpstr>Arial</vt:lpstr>
      <vt:lpstr>Calibri</vt:lpstr>
      <vt:lpstr>Calibri Light</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Tatiana Vieira</dc:creator>
  <cp:lastModifiedBy>Tatiana Vieira</cp:lastModifiedBy>
  <cp:revision>77</cp:revision>
  <dcterms:created xsi:type="dcterms:W3CDTF">2019-02-13T15:36:08Z</dcterms:created>
  <dcterms:modified xsi:type="dcterms:W3CDTF">2019-03-10T21:24:26Z</dcterms:modified>
</cp:coreProperties>
</file>