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6" r:id="rId2"/>
    <p:sldId id="259" r:id="rId3"/>
    <p:sldId id="260" r:id="rId4"/>
    <p:sldId id="262" r:id="rId5"/>
    <p:sldId id="263" r:id="rId6"/>
    <p:sldId id="265" r:id="rId7"/>
    <p:sldId id="275" r:id="rId8"/>
    <p:sldId id="273" r:id="rId9"/>
    <p:sldId id="268"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02" autoAdjust="0"/>
    <p:restoredTop sz="94660"/>
  </p:normalViewPr>
  <p:slideViewPr>
    <p:cSldViewPr snapToGrid="0">
      <p:cViewPr varScale="1">
        <p:scale>
          <a:sx n="78" d="100"/>
          <a:sy n="78" d="100"/>
        </p:scale>
        <p:origin x="72" y="2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6A9F1-7181-4F28-9253-77B2EE874F04}" type="datetimeFigureOut">
              <a:rPr lang="en-US" smtClean="0"/>
              <a:t>11/9/2018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DE58D1-0DD4-471E-9A16-779BAA7ED593}" type="slidenum">
              <a:rPr lang="en-US" smtClean="0"/>
              <a:t>‹#›</a:t>
            </a:fld>
            <a:endParaRPr lang="en-US"/>
          </a:p>
        </p:txBody>
      </p:sp>
    </p:spTree>
    <p:extLst>
      <p:ext uri="{BB962C8B-B14F-4D97-AF65-F5344CB8AC3E}">
        <p14:creationId xmlns:p14="http://schemas.microsoft.com/office/powerpoint/2010/main" val="3251706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DE58D1-0DD4-471E-9A16-779BAA7ED593}" type="slidenum">
              <a:rPr lang="en-US" smtClean="0"/>
              <a:t>2</a:t>
            </a:fld>
            <a:endParaRPr lang="en-US"/>
          </a:p>
        </p:txBody>
      </p:sp>
    </p:spTree>
    <p:extLst>
      <p:ext uri="{BB962C8B-B14F-4D97-AF65-F5344CB8AC3E}">
        <p14:creationId xmlns:p14="http://schemas.microsoft.com/office/powerpoint/2010/main" val="26451943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0FFB588-1258-43E2-873D-4CCB3C97B49F}" type="datetimeFigureOut">
              <a:rPr lang="en-US" smtClean="0"/>
              <a:t>11/9/2018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47A9AA-2F66-4891-8D8D-9525CB60D521}" type="slidenum">
              <a:rPr lang="en-US" smtClean="0"/>
              <a:t>‹#›</a:t>
            </a:fld>
            <a:endParaRPr lang="en-US"/>
          </a:p>
        </p:txBody>
      </p:sp>
    </p:spTree>
    <p:extLst>
      <p:ext uri="{BB962C8B-B14F-4D97-AF65-F5344CB8AC3E}">
        <p14:creationId xmlns:p14="http://schemas.microsoft.com/office/powerpoint/2010/main" val="29210454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FFB588-1258-43E2-873D-4CCB3C97B49F}" type="datetimeFigureOut">
              <a:rPr lang="en-US" smtClean="0"/>
              <a:t>11/9/2018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47A9AA-2F66-4891-8D8D-9525CB60D521}" type="slidenum">
              <a:rPr lang="en-US" smtClean="0"/>
              <a:t>‹#›</a:t>
            </a:fld>
            <a:endParaRPr lang="en-US"/>
          </a:p>
        </p:txBody>
      </p:sp>
    </p:spTree>
    <p:extLst>
      <p:ext uri="{BB962C8B-B14F-4D97-AF65-F5344CB8AC3E}">
        <p14:creationId xmlns:p14="http://schemas.microsoft.com/office/powerpoint/2010/main" val="33629237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FFB588-1258-43E2-873D-4CCB3C97B49F}" type="datetimeFigureOut">
              <a:rPr lang="en-US" smtClean="0"/>
              <a:t>11/9/2018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47A9AA-2F66-4891-8D8D-9525CB60D521}" type="slidenum">
              <a:rPr lang="en-US" smtClean="0"/>
              <a:t>‹#›</a:t>
            </a:fld>
            <a:endParaRPr lang="en-US"/>
          </a:p>
        </p:txBody>
      </p:sp>
    </p:spTree>
    <p:extLst>
      <p:ext uri="{BB962C8B-B14F-4D97-AF65-F5344CB8AC3E}">
        <p14:creationId xmlns:p14="http://schemas.microsoft.com/office/powerpoint/2010/main" val="1789162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FFB588-1258-43E2-873D-4CCB3C97B49F}" type="datetimeFigureOut">
              <a:rPr lang="en-US" smtClean="0"/>
              <a:t>11/9/2018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47A9AA-2F66-4891-8D8D-9525CB60D521}" type="slidenum">
              <a:rPr lang="en-US" smtClean="0"/>
              <a:t>‹#›</a:t>
            </a:fld>
            <a:endParaRPr lang="en-US"/>
          </a:p>
        </p:txBody>
      </p:sp>
    </p:spTree>
    <p:extLst>
      <p:ext uri="{BB962C8B-B14F-4D97-AF65-F5344CB8AC3E}">
        <p14:creationId xmlns:p14="http://schemas.microsoft.com/office/powerpoint/2010/main" val="2953127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0FFB588-1258-43E2-873D-4CCB3C97B49F}" type="datetimeFigureOut">
              <a:rPr lang="en-US" smtClean="0"/>
              <a:t>11/9/2018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47A9AA-2F66-4891-8D8D-9525CB60D521}" type="slidenum">
              <a:rPr lang="en-US" smtClean="0"/>
              <a:t>‹#›</a:t>
            </a:fld>
            <a:endParaRPr lang="en-US"/>
          </a:p>
        </p:txBody>
      </p:sp>
    </p:spTree>
    <p:extLst>
      <p:ext uri="{BB962C8B-B14F-4D97-AF65-F5344CB8AC3E}">
        <p14:creationId xmlns:p14="http://schemas.microsoft.com/office/powerpoint/2010/main" val="3649013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0FFB588-1258-43E2-873D-4CCB3C97B49F}" type="datetimeFigureOut">
              <a:rPr lang="en-US" smtClean="0"/>
              <a:t>11/9/2018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47A9AA-2F66-4891-8D8D-9525CB60D521}" type="slidenum">
              <a:rPr lang="en-US" smtClean="0"/>
              <a:t>‹#›</a:t>
            </a:fld>
            <a:endParaRPr lang="en-US"/>
          </a:p>
        </p:txBody>
      </p:sp>
    </p:spTree>
    <p:extLst>
      <p:ext uri="{BB962C8B-B14F-4D97-AF65-F5344CB8AC3E}">
        <p14:creationId xmlns:p14="http://schemas.microsoft.com/office/powerpoint/2010/main" val="765917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0FFB588-1258-43E2-873D-4CCB3C97B49F}" type="datetimeFigureOut">
              <a:rPr lang="en-US" smtClean="0"/>
              <a:t>11/9/2018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47A9AA-2F66-4891-8D8D-9525CB60D521}" type="slidenum">
              <a:rPr lang="en-US" smtClean="0"/>
              <a:t>‹#›</a:t>
            </a:fld>
            <a:endParaRPr lang="en-US"/>
          </a:p>
        </p:txBody>
      </p:sp>
    </p:spTree>
    <p:extLst>
      <p:ext uri="{BB962C8B-B14F-4D97-AF65-F5344CB8AC3E}">
        <p14:creationId xmlns:p14="http://schemas.microsoft.com/office/powerpoint/2010/main" val="2766798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0FFB588-1258-43E2-873D-4CCB3C97B49F}" type="datetimeFigureOut">
              <a:rPr lang="en-US" smtClean="0"/>
              <a:t>11/9/2018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47A9AA-2F66-4891-8D8D-9525CB60D521}" type="slidenum">
              <a:rPr lang="en-US" smtClean="0"/>
              <a:t>‹#›</a:t>
            </a:fld>
            <a:endParaRPr lang="en-US"/>
          </a:p>
        </p:txBody>
      </p:sp>
    </p:spTree>
    <p:extLst>
      <p:ext uri="{BB962C8B-B14F-4D97-AF65-F5344CB8AC3E}">
        <p14:creationId xmlns:p14="http://schemas.microsoft.com/office/powerpoint/2010/main" val="3796896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FFB588-1258-43E2-873D-4CCB3C97B49F}" type="datetimeFigureOut">
              <a:rPr lang="en-US" smtClean="0"/>
              <a:t>11/9/2018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47A9AA-2F66-4891-8D8D-9525CB60D521}" type="slidenum">
              <a:rPr lang="en-US" smtClean="0"/>
              <a:t>‹#›</a:t>
            </a:fld>
            <a:endParaRPr lang="en-US"/>
          </a:p>
        </p:txBody>
      </p:sp>
    </p:spTree>
    <p:extLst>
      <p:ext uri="{BB962C8B-B14F-4D97-AF65-F5344CB8AC3E}">
        <p14:creationId xmlns:p14="http://schemas.microsoft.com/office/powerpoint/2010/main" val="41586560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0FFB588-1258-43E2-873D-4CCB3C97B49F}" type="datetimeFigureOut">
              <a:rPr lang="en-US" smtClean="0"/>
              <a:t>11/9/2018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47A9AA-2F66-4891-8D8D-9525CB60D521}" type="slidenum">
              <a:rPr lang="en-US" smtClean="0"/>
              <a:t>‹#›</a:t>
            </a:fld>
            <a:endParaRPr lang="en-US"/>
          </a:p>
        </p:txBody>
      </p:sp>
    </p:spTree>
    <p:extLst>
      <p:ext uri="{BB962C8B-B14F-4D97-AF65-F5344CB8AC3E}">
        <p14:creationId xmlns:p14="http://schemas.microsoft.com/office/powerpoint/2010/main" val="16884802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0FFB588-1258-43E2-873D-4CCB3C97B49F}" type="datetimeFigureOut">
              <a:rPr lang="en-US" smtClean="0"/>
              <a:t>11/9/2018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47A9AA-2F66-4891-8D8D-9525CB60D521}" type="slidenum">
              <a:rPr lang="en-US" smtClean="0"/>
              <a:t>‹#›</a:t>
            </a:fld>
            <a:endParaRPr lang="en-US"/>
          </a:p>
        </p:txBody>
      </p:sp>
    </p:spTree>
    <p:extLst>
      <p:ext uri="{BB962C8B-B14F-4D97-AF65-F5344CB8AC3E}">
        <p14:creationId xmlns:p14="http://schemas.microsoft.com/office/powerpoint/2010/main" val="3613280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FFB588-1258-43E2-873D-4CCB3C97B49F}" type="datetimeFigureOut">
              <a:rPr lang="en-US" smtClean="0"/>
              <a:t>11/9/2018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47A9AA-2F66-4891-8D8D-9525CB60D521}" type="slidenum">
              <a:rPr lang="en-US" smtClean="0"/>
              <a:t>‹#›</a:t>
            </a:fld>
            <a:endParaRPr lang="en-US"/>
          </a:p>
        </p:txBody>
      </p:sp>
    </p:spTree>
    <p:extLst>
      <p:ext uri="{BB962C8B-B14F-4D97-AF65-F5344CB8AC3E}">
        <p14:creationId xmlns:p14="http://schemas.microsoft.com/office/powerpoint/2010/main" val="20692146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0584"/>
            <a:ext cx="3773424" cy="572628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5406" y="607819"/>
            <a:ext cx="1725168" cy="1152144"/>
          </a:xfrm>
          <a:prstGeom prst="rect">
            <a:avLst/>
          </a:prstGeom>
        </p:spPr>
      </p:pic>
      <p:sp>
        <p:nvSpPr>
          <p:cNvPr id="6" name="TextBox 5"/>
          <p:cNvSpPr txBox="1"/>
          <p:nvPr/>
        </p:nvSpPr>
        <p:spPr>
          <a:xfrm>
            <a:off x="8291566" y="644524"/>
            <a:ext cx="3008376" cy="1015663"/>
          </a:xfrm>
          <a:prstGeom prst="rect">
            <a:avLst/>
          </a:prstGeom>
          <a:noFill/>
        </p:spPr>
        <p:txBody>
          <a:bodyPr wrap="square" rtlCol="0">
            <a:spAutoFit/>
          </a:bodyPr>
          <a:lstStyle/>
          <a:p>
            <a:r>
              <a:rPr lang="en-US" sz="20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Co-financed through the European Union’s Erasmus + project</a:t>
            </a:r>
            <a:endParaRPr lang="en-US"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8" name="TextBox 7"/>
          <p:cNvSpPr txBox="1"/>
          <p:nvPr/>
        </p:nvSpPr>
        <p:spPr>
          <a:xfrm>
            <a:off x="5661498" y="2480553"/>
            <a:ext cx="5138733" cy="369332"/>
          </a:xfrm>
          <a:prstGeom prst="rect">
            <a:avLst/>
          </a:prstGeom>
          <a:noFill/>
        </p:spPr>
        <p:txBody>
          <a:bodyPr wrap="square" rtlCol="0">
            <a:spAutoFit/>
          </a:bodyPr>
          <a:lstStyle/>
          <a:p>
            <a:endParaRPr lang="en-US" dirty="0"/>
          </a:p>
        </p:txBody>
      </p:sp>
      <p:sp>
        <p:nvSpPr>
          <p:cNvPr id="10" name="TextBox 9"/>
          <p:cNvSpPr txBox="1"/>
          <p:nvPr/>
        </p:nvSpPr>
        <p:spPr>
          <a:xfrm>
            <a:off x="6536988" y="2372831"/>
            <a:ext cx="5138733" cy="954107"/>
          </a:xfrm>
          <a:prstGeom prst="rect">
            <a:avLst/>
          </a:prstGeom>
          <a:noFill/>
        </p:spPr>
        <p:txBody>
          <a:bodyPr wrap="square" rtlCol="0">
            <a:spAutoFit/>
          </a:bodyPr>
          <a:lstStyle/>
          <a:p>
            <a:r>
              <a:rPr lang="en-US" sz="2800" b="1" dirty="0" smtClean="0">
                <a:effectLst>
                  <a:outerShdw blurRad="1270000" dist="50800" dir="5400000" algn="ctr" rotWithShape="0">
                    <a:schemeClr val="accent1">
                      <a:lumMod val="50000"/>
                    </a:schemeClr>
                  </a:outerShdw>
                </a:effectLst>
                <a:latin typeface="Bell MT" panose="02020503060305020303" pitchFamily="18" charset="0"/>
              </a:rPr>
              <a:t>Youngsters </a:t>
            </a:r>
            <a:r>
              <a:rPr lang="en-US" sz="2800" b="1" dirty="0" smtClean="0">
                <a:effectLst>
                  <a:outerShdw blurRad="1270000" dist="50800" dir="5400000" algn="ctr" rotWithShape="0">
                    <a:schemeClr val="tx2">
                      <a:lumMod val="50000"/>
                    </a:schemeClr>
                  </a:outerShdw>
                </a:effectLst>
                <a:latin typeface="Bell MT" panose="02020503060305020303" pitchFamily="18" charset="0"/>
              </a:rPr>
              <a:t>Nowadays</a:t>
            </a:r>
          </a:p>
          <a:p>
            <a:r>
              <a:rPr lang="en-US" sz="2800" b="1" dirty="0" smtClean="0">
                <a:effectLst>
                  <a:outerShdw blurRad="1270000" dist="50800" dir="5400000" algn="ctr" rotWithShape="0">
                    <a:schemeClr val="accent1">
                      <a:lumMod val="50000"/>
                    </a:schemeClr>
                  </a:outerShdw>
                </a:effectLst>
                <a:latin typeface="Bell MT" panose="02020503060305020303" pitchFamily="18" charset="0"/>
              </a:rPr>
              <a:t> Where from, Where to?</a:t>
            </a:r>
            <a:endParaRPr lang="en-US" sz="2800" b="1" dirty="0">
              <a:effectLst>
                <a:outerShdw blurRad="1270000" dist="50800" dir="5400000" algn="ctr" rotWithShape="0">
                  <a:schemeClr val="accent1">
                    <a:lumMod val="50000"/>
                  </a:schemeClr>
                </a:outerShdw>
              </a:effectLst>
              <a:latin typeface="Bell MT" panose="02020503060305020303" pitchFamily="18" charset="0"/>
            </a:endParaRPr>
          </a:p>
        </p:txBody>
      </p:sp>
      <p:sp>
        <p:nvSpPr>
          <p:cNvPr id="11" name="TextBox 10"/>
          <p:cNvSpPr txBox="1"/>
          <p:nvPr/>
        </p:nvSpPr>
        <p:spPr>
          <a:xfrm>
            <a:off x="6802459" y="3539696"/>
            <a:ext cx="4241260" cy="400110"/>
          </a:xfrm>
          <a:prstGeom prst="rect">
            <a:avLst/>
          </a:prstGeom>
          <a:noFill/>
        </p:spPr>
        <p:txBody>
          <a:bodyPr wrap="square" rtlCol="0">
            <a:spAutoFit/>
          </a:bodyPr>
          <a:lstStyle/>
          <a:p>
            <a:r>
              <a:rPr lang="en-US" sz="2000" dirty="0">
                <a:effectLst>
                  <a:glow rad="101600">
                    <a:schemeClr val="bg1"/>
                  </a:glow>
                  <a:outerShdw blurRad="1270000" dist="50800" dir="21540000" algn="ctr" rotWithShape="0">
                    <a:schemeClr val="bg1"/>
                  </a:outerShdw>
                  <a:reflection stA="45000" endPos="0" dist="50800" dir="5400000" sy="-100000" algn="bl" rotWithShape="0"/>
                </a:effectLst>
                <a:latin typeface="Arial" panose="020B0604020202020204" pitchFamily="34" charset="0"/>
                <a:cs typeface="Arial" panose="020B0604020202020204" pitchFamily="34" charset="0"/>
              </a:rPr>
              <a:t>2017-1-RO01-KA219-037190</a:t>
            </a:r>
            <a:endParaRPr lang="en-US" sz="2000" dirty="0" smtClean="0">
              <a:effectLst>
                <a:glow rad="101600">
                  <a:schemeClr val="bg1"/>
                </a:glow>
                <a:outerShdw blurRad="1270000" dist="50800" dir="21540000" algn="ctr" rotWithShape="0">
                  <a:schemeClr val="bg1"/>
                </a:outerShdw>
                <a:reflection stA="45000" endPos="0" dist="50800" dir="5400000" sy="-100000" algn="bl" rotWithShape="0"/>
              </a:effectLst>
              <a:latin typeface="Arial" panose="020B0604020202020204" pitchFamily="34" charset="0"/>
              <a:cs typeface="Arial" panose="020B0604020202020204" pitchFamily="34" charset="0"/>
            </a:endParaRPr>
          </a:p>
        </p:txBody>
      </p:sp>
      <p:sp>
        <p:nvSpPr>
          <p:cNvPr id="12" name="TextBox 11"/>
          <p:cNvSpPr txBox="1"/>
          <p:nvPr/>
        </p:nvSpPr>
        <p:spPr>
          <a:xfrm>
            <a:off x="3610809" y="4231188"/>
            <a:ext cx="6383299" cy="2308324"/>
          </a:xfrm>
          <a:prstGeom prst="rect">
            <a:avLst/>
          </a:prstGeom>
          <a:noFill/>
        </p:spPr>
        <p:txBody>
          <a:bodyPr wrap="square" rtlCol="0">
            <a:spAutoFit/>
          </a:bodyPr>
          <a:lstStyle/>
          <a:p>
            <a:r>
              <a:rPr lang="en-US" b="1" dirty="0"/>
              <a:t>Workshop for the dissemination of the project results and the final products made under the Teaching, Learning, Training </a:t>
            </a:r>
            <a:r>
              <a:rPr lang="en-US" b="1" dirty="0" smtClean="0"/>
              <a:t>Activity which was  </a:t>
            </a:r>
            <a:r>
              <a:rPr lang="en-US" b="1" dirty="0"/>
              <a:t>held at the partner school in </a:t>
            </a:r>
            <a:r>
              <a:rPr lang="en-US" b="1" dirty="0" err="1"/>
              <a:t>Soverato</a:t>
            </a:r>
            <a:r>
              <a:rPr lang="en-US" b="1" dirty="0"/>
              <a:t>, Italy, between 01-05 October 2018.</a:t>
            </a:r>
          </a:p>
          <a:p>
            <a:endParaRPr lang="en-US" b="1" dirty="0"/>
          </a:p>
          <a:p>
            <a:endParaRPr lang="en-US" b="1" dirty="0"/>
          </a:p>
          <a:p>
            <a:r>
              <a:rPr lang="en-US" b="1" dirty="0"/>
              <a:t>  Target Group: Students from the Students Council of C.N.I.C. </a:t>
            </a:r>
            <a:r>
              <a:rPr lang="en-US" b="1" dirty="0" err="1"/>
              <a:t>Moreni</a:t>
            </a:r>
            <a:r>
              <a:rPr lang="en-US" b="1" dirty="0"/>
              <a:t>.</a:t>
            </a:r>
            <a:endParaRPr lang="en-US" b="1" dirty="0" smtClean="0"/>
          </a:p>
        </p:txBody>
      </p:sp>
    </p:spTree>
    <p:extLst>
      <p:ext uri="{BB962C8B-B14F-4D97-AF65-F5344CB8AC3E}">
        <p14:creationId xmlns:p14="http://schemas.microsoft.com/office/powerpoint/2010/main" val="31577042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17058" y="1361792"/>
            <a:ext cx="6843252" cy="3539430"/>
          </a:xfrm>
          <a:prstGeom prst="rect">
            <a:avLst/>
          </a:prstGeom>
        </p:spPr>
        <p:txBody>
          <a:bodyPr wrap="square">
            <a:spAutoFit/>
          </a:bodyPr>
          <a:lstStyle/>
          <a:p>
            <a:r>
              <a:rPr lang="en-US" sz="1600" i="1" dirty="0">
                <a:latin typeface="Times New Roman" panose="02020603050405020304" pitchFamily="18" charset="0"/>
                <a:cs typeface="Times New Roman" panose="02020603050405020304" pitchFamily="18" charset="0"/>
              </a:rPr>
              <a:t>The workshop took place at the "Ion Luca </a:t>
            </a:r>
            <a:r>
              <a:rPr lang="en-US" sz="1600" i="1" dirty="0" err="1">
                <a:latin typeface="Times New Roman" panose="02020603050405020304" pitchFamily="18" charset="0"/>
                <a:cs typeface="Times New Roman" panose="02020603050405020304" pitchFamily="18" charset="0"/>
              </a:rPr>
              <a:t>Caragiale</a:t>
            </a:r>
            <a:r>
              <a:rPr lang="en-US" sz="1600" i="1" dirty="0">
                <a:latin typeface="Times New Roman" panose="02020603050405020304" pitchFamily="18" charset="0"/>
                <a:cs typeface="Times New Roman" panose="02020603050405020304" pitchFamily="18" charset="0"/>
              </a:rPr>
              <a:t>" National Council of Students, </a:t>
            </a:r>
            <a:r>
              <a:rPr lang="en-US" sz="1600" i="1" dirty="0" err="1">
                <a:latin typeface="Times New Roman" panose="02020603050405020304" pitchFamily="18" charset="0"/>
                <a:cs typeface="Times New Roman" panose="02020603050405020304" pitchFamily="18" charset="0"/>
              </a:rPr>
              <a:t>Moreni</a:t>
            </a:r>
            <a:r>
              <a:rPr lang="en-US" sz="1600" i="1" dirty="0">
                <a:latin typeface="Times New Roman" panose="02020603050405020304" pitchFamily="18" charset="0"/>
                <a:cs typeface="Times New Roman" panose="02020603050405020304" pitchFamily="18" charset="0"/>
              </a:rPr>
              <a:t> and </a:t>
            </a:r>
            <a:r>
              <a:rPr lang="en-US" sz="1600" i="1" dirty="0" smtClean="0">
                <a:latin typeface="Times New Roman" panose="02020603050405020304" pitchFamily="18" charset="0"/>
                <a:cs typeface="Times New Roman" panose="02020603050405020304" pitchFamily="18" charset="0"/>
              </a:rPr>
              <a:t>it aimed </a:t>
            </a:r>
            <a:r>
              <a:rPr lang="en-US" sz="1600" i="1" dirty="0">
                <a:latin typeface="Times New Roman" panose="02020603050405020304" pitchFamily="18" charset="0"/>
                <a:cs typeface="Times New Roman" panose="02020603050405020304" pitchFamily="18" charset="0"/>
              </a:rPr>
              <a:t>at presenting the results of the project and of the two final products: "Youth Literature" and "Free Time Activities" in the second teaching-learning-training course in Italy, October 1-5, 2018. The students from the project team presented to the pupils present methods, techniques of learning and teaching literature, based on a </a:t>
            </a:r>
            <a:r>
              <a:rPr lang="en-US" sz="1600" i="1" dirty="0" smtClean="0">
                <a:latin typeface="Times New Roman" panose="02020603050405020304" pitchFamily="18" charset="0"/>
                <a:cs typeface="Times New Roman" panose="02020603050405020304" pitchFamily="18" charset="0"/>
              </a:rPr>
              <a:t>book which was </a:t>
            </a:r>
            <a:r>
              <a:rPr lang="en-US" sz="1600" i="1" dirty="0">
                <a:latin typeface="Times New Roman" panose="02020603050405020304" pitchFamily="18" charset="0"/>
                <a:cs typeface="Times New Roman" panose="02020603050405020304" pitchFamily="18" charset="0"/>
              </a:rPr>
              <a:t>chosen by each partner school in the project (Romania: Lord of the Flies, Italy: </a:t>
            </a:r>
            <a:r>
              <a:rPr lang="en-US" sz="1600" i="1" dirty="0" err="1">
                <a:latin typeface="Times New Roman" panose="02020603050405020304" pitchFamily="18" charset="0"/>
                <a:cs typeface="Times New Roman" panose="02020603050405020304" pitchFamily="18" charset="0"/>
              </a:rPr>
              <a:t>Papertowns</a:t>
            </a:r>
            <a:r>
              <a:rPr lang="en-US" sz="1600" i="1" dirty="0">
                <a:latin typeface="Times New Roman" panose="02020603050405020304" pitchFamily="18" charset="0"/>
                <a:cs typeface="Times New Roman" panose="02020603050405020304" pitchFamily="18" charset="0"/>
              </a:rPr>
              <a:t>, Portugal: Anne Frank's diary, Greece: </a:t>
            </a:r>
            <a:r>
              <a:rPr lang="en-US" sz="1600" i="1" dirty="0" err="1">
                <a:latin typeface="Times New Roman" panose="02020603050405020304" pitchFamily="18" charset="0"/>
                <a:cs typeface="Times New Roman" panose="02020603050405020304" pitchFamily="18" charset="0"/>
              </a:rPr>
              <a:t>Antigona</a:t>
            </a:r>
            <a:r>
              <a:rPr lang="en-US" sz="1600" i="1" dirty="0">
                <a:latin typeface="Times New Roman" panose="02020603050405020304" pitchFamily="18" charset="0"/>
                <a:cs typeface="Times New Roman" panose="02020603050405020304" pitchFamily="18" charset="0"/>
              </a:rPr>
              <a:t>, Turkey: A reminder for Istanbul), involved students in role- of reading, invited students to answer questions.</a:t>
            </a:r>
          </a:p>
          <a:p>
            <a:r>
              <a:rPr lang="en-US" sz="1600" i="1" dirty="0">
                <a:latin typeface="Times New Roman" panose="02020603050405020304" pitchFamily="18" charset="0"/>
                <a:cs typeface="Times New Roman" panose="02020603050405020304" pitchFamily="18" charset="0"/>
              </a:rPr>
              <a:t>The second final product, "Free Time Activities", was presented, which included suggestions for spending leisure time in an efficient, pleasant way, contributing to the development of a healthy lifestyle and personal well-being. Students attended a debate on leisure activities and their importance in personal and professional development.</a:t>
            </a:r>
          </a:p>
        </p:txBody>
      </p:sp>
    </p:spTree>
    <p:extLst>
      <p:ext uri="{BB962C8B-B14F-4D97-AF65-F5344CB8AC3E}">
        <p14:creationId xmlns:p14="http://schemas.microsoft.com/office/powerpoint/2010/main" val="23959901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632" y="275303"/>
            <a:ext cx="4683466" cy="3185652"/>
          </a:xfrm>
          <a:prstGeom prst="rect">
            <a:avLst/>
          </a:prstGeom>
          <a:ln>
            <a:noFill/>
          </a:ln>
          <a:effectLst>
            <a:softEdge rad="112500"/>
          </a:effectLst>
        </p:spPr>
      </p:pic>
      <p:pic>
        <p:nvPicPr>
          <p:cNvPr id="3" name="Picture 2"/>
          <p:cNvPicPr>
            <a:picLocks noChangeAspect="1"/>
          </p:cNvPicPr>
          <p:nvPr/>
        </p:nvPicPr>
        <p:blipFill>
          <a:blip r:embed="rId3"/>
          <a:stretch>
            <a:fillRect/>
          </a:stretch>
        </p:blipFill>
        <p:spPr>
          <a:xfrm>
            <a:off x="6764594" y="3099767"/>
            <a:ext cx="4896463" cy="3330530"/>
          </a:xfrm>
          <a:prstGeom prst="rect">
            <a:avLst/>
          </a:prstGeom>
          <a:ln>
            <a:noFill/>
          </a:ln>
          <a:effectLst>
            <a:softEdge rad="112500"/>
          </a:effectLst>
        </p:spPr>
      </p:pic>
    </p:spTree>
    <p:extLst>
      <p:ext uri="{BB962C8B-B14F-4D97-AF65-F5344CB8AC3E}">
        <p14:creationId xmlns:p14="http://schemas.microsoft.com/office/powerpoint/2010/main" val="23367601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3922" y="3323302"/>
            <a:ext cx="5073445" cy="3313471"/>
          </a:xfrm>
          <a:prstGeom prst="rect">
            <a:avLst/>
          </a:prstGeom>
          <a:ln>
            <a:noFill/>
          </a:ln>
          <a:effectLst>
            <a:softEdge rad="112500"/>
          </a:effec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134" y="157316"/>
            <a:ext cx="4729317" cy="3048000"/>
          </a:xfrm>
          <a:prstGeom prst="rect">
            <a:avLst/>
          </a:prstGeom>
          <a:ln>
            <a:noFill/>
          </a:ln>
          <a:effectLst>
            <a:softEdge rad="112500"/>
          </a:effectLst>
        </p:spPr>
      </p:pic>
    </p:spTree>
    <p:extLst>
      <p:ext uri="{BB962C8B-B14F-4D97-AF65-F5344CB8AC3E}">
        <p14:creationId xmlns:p14="http://schemas.microsoft.com/office/powerpoint/2010/main" val="2011380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310" y="275303"/>
            <a:ext cx="4693264" cy="3156155"/>
          </a:xfrm>
          <a:prstGeom prst="rect">
            <a:avLst/>
          </a:prstGeom>
          <a:ln>
            <a:noFill/>
          </a:ln>
          <a:effectLst>
            <a:softEdge rad="112500"/>
          </a:effectLst>
        </p:spPr>
      </p:pic>
      <p:pic>
        <p:nvPicPr>
          <p:cNvPr id="3" name="Picture 2"/>
          <p:cNvPicPr>
            <a:picLocks noChangeAspect="1"/>
          </p:cNvPicPr>
          <p:nvPr/>
        </p:nvPicPr>
        <p:blipFill>
          <a:blip r:embed="rId3"/>
          <a:stretch>
            <a:fillRect/>
          </a:stretch>
        </p:blipFill>
        <p:spPr>
          <a:xfrm>
            <a:off x="7089059" y="3342968"/>
            <a:ext cx="4693264" cy="3058129"/>
          </a:xfrm>
          <a:prstGeom prst="rect">
            <a:avLst/>
          </a:prstGeom>
          <a:ln>
            <a:noFill/>
          </a:ln>
          <a:effectLst>
            <a:softEdge rad="112500"/>
          </a:effectLst>
        </p:spPr>
      </p:pic>
    </p:spTree>
    <p:extLst>
      <p:ext uri="{BB962C8B-B14F-4D97-AF65-F5344CB8AC3E}">
        <p14:creationId xmlns:p14="http://schemas.microsoft.com/office/powerpoint/2010/main" val="23611087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148" y="127818"/>
            <a:ext cx="4326194" cy="3067665"/>
          </a:xfrm>
          <a:prstGeom prst="rect">
            <a:avLst/>
          </a:prstGeom>
          <a:ln>
            <a:noFill/>
          </a:ln>
          <a:effectLst>
            <a:softEdge rad="112500"/>
          </a:effectLst>
        </p:spPr>
      </p:pic>
      <p:pic>
        <p:nvPicPr>
          <p:cNvPr id="3" name="Picture 2"/>
          <p:cNvPicPr>
            <a:picLocks noChangeAspect="1"/>
          </p:cNvPicPr>
          <p:nvPr/>
        </p:nvPicPr>
        <p:blipFill>
          <a:blip r:embed="rId3"/>
          <a:stretch>
            <a:fillRect/>
          </a:stretch>
        </p:blipFill>
        <p:spPr>
          <a:xfrm>
            <a:off x="7266039" y="3401960"/>
            <a:ext cx="4326194" cy="3067665"/>
          </a:xfrm>
          <a:prstGeom prst="rect">
            <a:avLst/>
          </a:prstGeom>
          <a:ln>
            <a:noFill/>
          </a:ln>
          <a:effectLst>
            <a:softEdge rad="112500"/>
          </a:effectLst>
        </p:spPr>
      </p:pic>
    </p:spTree>
    <p:extLst>
      <p:ext uri="{BB962C8B-B14F-4D97-AF65-F5344CB8AC3E}">
        <p14:creationId xmlns:p14="http://schemas.microsoft.com/office/powerpoint/2010/main" val="27904295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805" y="261377"/>
            <a:ext cx="4584165" cy="2589978"/>
          </a:xfrm>
          <a:prstGeom prst="rect">
            <a:avLst/>
          </a:prstGeom>
          <a:ln>
            <a:noFill/>
          </a:ln>
          <a:effectLst>
            <a:softEdge rad="112500"/>
          </a:effectLst>
        </p:spPr>
      </p:pic>
      <p:pic>
        <p:nvPicPr>
          <p:cNvPr id="3" name="Picture 2"/>
          <p:cNvPicPr>
            <a:picLocks noChangeAspect="1"/>
          </p:cNvPicPr>
          <p:nvPr/>
        </p:nvPicPr>
        <p:blipFill>
          <a:blip r:embed="rId3"/>
          <a:stretch>
            <a:fillRect/>
          </a:stretch>
        </p:blipFill>
        <p:spPr>
          <a:xfrm>
            <a:off x="7091386" y="3760037"/>
            <a:ext cx="4584165" cy="2611266"/>
          </a:xfrm>
          <a:prstGeom prst="rect">
            <a:avLst/>
          </a:prstGeom>
          <a:ln>
            <a:noFill/>
          </a:ln>
          <a:effectLst>
            <a:softEdge rad="112500"/>
          </a:effectLst>
        </p:spPr>
      </p:pic>
    </p:spTree>
    <p:extLst>
      <p:ext uri="{BB962C8B-B14F-4D97-AF65-F5344CB8AC3E}">
        <p14:creationId xmlns:p14="http://schemas.microsoft.com/office/powerpoint/2010/main" val="38228568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317" y="157316"/>
            <a:ext cx="4359632" cy="2930013"/>
          </a:xfrm>
          <a:prstGeom prst="rect">
            <a:avLst/>
          </a:prstGeom>
          <a:ln>
            <a:noFill/>
          </a:ln>
          <a:effectLst>
            <a:softEdge rad="112500"/>
          </a:effectLst>
        </p:spPr>
      </p:pic>
      <p:pic>
        <p:nvPicPr>
          <p:cNvPr id="3" name="Picture 2"/>
          <p:cNvPicPr>
            <a:picLocks noChangeAspect="1"/>
          </p:cNvPicPr>
          <p:nvPr/>
        </p:nvPicPr>
        <p:blipFill>
          <a:blip r:embed="rId3"/>
          <a:stretch>
            <a:fillRect/>
          </a:stretch>
        </p:blipFill>
        <p:spPr>
          <a:xfrm>
            <a:off x="7492181" y="3637935"/>
            <a:ext cx="4359632" cy="2930013"/>
          </a:xfrm>
          <a:prstGeom prst="rect">
            <a:avLst/>
          </a:prstGeom>
          <a:ln>
            <a:noFill/>
          </a:ln>
          <a:effectLst>
            <a:softEdge rad="112500"/>
          </a:effectLst>
        </p:spPr>
      </p:pic>
    </p:spTree>
    <p:extLst>
      <p:ext uri="{BB962C8B-B14F-4D97-AF65-F5344CB8AC3E}">
        <p14:creationId xmlns:p14="http://schemas.microsoft.com/office/powerpoint/2010/main" val="136332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87794" y="1504335"/>
            <a:ext cx="8711380" cy="3775588"/>
          </a:xfrm>
          <a:prstGeom prst="rect">
            <a:avLst/>
          </a:prstGeom>
          <a:noFill/>
        </p:spPr>
        <p:txBody>
          <a:bodyPr wrap="square" rtlCol="0">
            <a:spAutoFit/>
          </a:bodyPr>
          <a:lstStyle/>
          <a:p>
            <a:endParaRPr lang="en-US" dirty="0"/>
          </a:p>
        </p:txBody>
      </p:sp>
      <p:pic>
        <p:nvPicPr>
          <p:cNvPr id="3" name="Picture 2"/>
          <p:cNvPicPr>
            <a:picLocks noChangeAspect="1"/>
          </p:cNvPicPr>
          <p:nvPr/>
        </p:nvPicPr>
        <p:blipFill>
          <a:blip r:embed="rId2"/>
          <a:stretch>
            <a:fillRect/>
          </a:stretch>
        </p:blipFill>
        <p:spPr>
          <a:xfrm>
            <a:off x="1740030" y="1542124"/>
            <a:ext cx="8711939" cy="3773751"/>
          </a:xfrm>
          <a:prstGeom prst="rect">
            <a:avLst/>
          </a:prstGeom>
        </p:spPr>
      </p:pic>
      <p:sp>
        <p:nvSpPr>
          <p:cNvPr id="4" name="Rectangle 3"/>
          <p:cNvSpPr/>
          <p:nvPr/>
        </p:nvSpPr>
        <p:spPr>
          <a:xfrm>
            <a:off x="2802193" y="1837857"/>
            <a:ext cx="6096000" cy="3539430"/>
          </a:xfrm>
          <a:prstGeom prst="rect">
            <a:avLst/>
          </a:prstGeom>
        </p:spPr>
        <p:txBody>
          <a:bodyPr>
            <a:spAutoFit/>
          </a:bodyPr>
          <a:lstStyle/>
          <a:p>
            <a:r>
              <a:rPr lang="en-US" sz="2800" i="1" dirty="0" smtClean="0">
                <a:latin typeface="Times New Roman" panose="02020603050405020304" pitchFamily="18" charset="0"/>
                <a:cs typeface="Times New Roman" panose="02020603050405020304" pitchFamily="18" charset="0"/>
              </a:rPr>
              <a:t>This material was produced with the financial support of the European Commission. The content of this material is the sole responsibility of the authors, and the National Agency and the European Commission are not responsible for how the content of the information will be used</a:t>
            </a:r>
            <a:r>
              <a:rPr lang="en-US" i="1" dirty="0" smtClean="0">
                <a:latin typeface="Times New Roman" panose="02020603050405020304" pitchFamily="18" charset="0"/>
                <a:cs typeface="Times New Roman" panose="02020603050405020304" pitchFamily="18" charset="0"/>
              </a:rPr>
              <a:t>.</a:t>
            </a:r>
            <a:endParaRPr lang="en-US"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49573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TotalTime>
  <Words>307</Words>
  <Application>Microsoft Office PowerPoint</Application>
  <PresentationFormat>Widescreen</PresentationFormat>
  <Paragraphs>12</Paragraphs>
  <Slides>9</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Bell MT</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Elena</dc:creator>
  <cp:lastModifiedBy>Elena</cp:lastModifiedBy>
  <cp:revision>12</cp:revision>
  <dcterms:created xsi:type="dcterms:W3CDTF">2018-11-08T20:59:35Z</dcterms:created>
  <dcterms:modified xsi:type="dcterms:W3CDTF">2018-11-09T18:55:46Z</dcterms:modified>
</cp:coreProperties>
</file>