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84" r:id="rId2"/>
    <p:sldId id="274" r:id="rId3"/>
    <p:sldId id="297" r:id="rId4"/>
    <p:sldId id="298" r:id="rId5"/>
    <p:sldId id="300" r:id="rId6"/>
    <p:sldId id="301" r:id="rId7"/>
    <p:sldId id="296" r:id="rId8"/>
    <p:sldId id="302" r:id="rId9"/>
    <p:sldId id="303" r:id="rId10"/>
    <p:sldId id="304" r:id="rId11"/>
    <p:sldId id="305" r:id="rId12"/>
  </p:sldIdLst>
  <p:sldSz cx="9144000" cy="6858000" type="screen4x3"/>
  <p:notesSz cx="6743700" cy="9875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249" autoAdjust="0"/>
  </p:normalViewPr>
  <p:slideViewPr>
    <p:cSldViewPr>
      <p:cViewPr varScale="1">
        <p:scale>
          <a:sx n="72" d="100"/>
          <a:sy n="72" d="100"/>
        </p:scale>
        <p:origin x="13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19525" y="0"/>
            <a:ext cx="2922588" cy="493713"/>
          </a:xfrm>
          <a:prstGeom prst="rect">
            <a:avLst/>
          </a:prstGeom>
        </p:spPr>
        <p:txBody>
          <a:bodyPr vert="horz" lIns="91440" tIns="45720" rIns="91440" bIns="45720" rtlCol="0"/>
          <a:lstStyle>
            <a:lvl1pPr algn="r">
              <a:defRPr sz="1200"/>
            </a:lvl1pPr>
          </a:lstStyle>
          <a:p>
            <a:fld id="{D370CB5D-30E2-4290-B13C-04BF44D04FE0}" type="datetimeFigureOut">
              <a:rPr lang="pt-PT" smtClean="0"/>
              <a:pPr/>
              <a:t>08/03/2019</a:t>
            </a:fld>
            <a:endParaRPr lang="pt-PT" dirty="0"/>
          </a:p>
        </p:txBody>
      </p:sp>
      <p:sp>
        <p:nvSpPr>
          <p:cNvPr id="4" name="Marcador de Posição da Imagem do Diapositivo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a:defRPr sz="1200"/>
            </a:lvl1pPr>
          </a:lstStyle>
          <a:p>
            <a:fld id="{B8C7138C-C846-4722-8577-ADF11D6FD988}" type="slidenum">
              <a:rPr lang="pt-PT" smtClean="0"/>
              <a:pPr/>
              <a:t>‹nº›</a:t>
            </a:fld>
            <a:endParaRPr lang="pt-PT" dirty="0"/>
          </a:p>
        </p:txBody>
      </p:sp>
    </p:spTree>
    <p:extLst>
      <p:ext uri="{BB962C8B-B14F-4D97-AF65-F5344CB8AC3E}">
        <p14:creationId xmlns:p14="http://schemas.microsoft.com/office/powerpoint/2010/main" val="192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1</a:t>
            </a:fld>
            <a:endParaRPr lang="pt-PT"/>
          </a:p>
        </p:txBody>
      </p:sp>
    </p:spTree>
    <p:extLst>
      <p:ext uri="{BB962C8B-B14F-4D97-AF65-F5344CB8AC3E}">
        <p14:creationId xmlns:p14="http://schemas.microsoft.com/office/powerpoint/2010/main" val="20709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10</a:t>
            </a:fld>
            <a:endParaRPr lang="pt-PT"/>
          </a:p>
        </p:txBody>
      </p:sp>
    </p:spTree>
    <p:extLst>
      <p:ext uri="{BB962C8B-B14F-4D97-AF65-F5344CB8AC3E}">
        <p14:creationId xmlns:p14="http://schemas.microsoft.com/office/powerpoint/2010/main" val="355804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r>
              <a:rPr lang="pt-PT" dirty="0"/>
              <a:t>Contextualizar o que vamos falar Portugal-centro-</a:t>
            </a:r>
            <a:r>
              <a:rPr lang="pt-PT" dirty="0" err="1"/>
              <a:t>ourém</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11</a:t>
            </a:fld>
            <a:endParaRPr lang="pt-PT"/>
          </a:p>
        </p:txBody>
      </p:sp>
    </p:spTree>
    <p:extLst>
      <p:ext uri="{BB962C8B-B14F-4D97-AF65-F5344CB8AC3E}">
        <p14:creationId xmlns:p14="http://schemas.microsoft.com/office/powerpoint/2010/main" val="24845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r>
              <a:rPr lang="pt-PT" dirty="0"/>
              <a:t>Contextualizar o que vamos falar Portugal-centro-</a:t>
            </a:r>
            <a:r>
              <a:rPr lang="pt-PT" dirty="0" err="1"/>
              <a:t>ourém</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2</a:t>
            </a:fld>
            <a:endParaRPr lang="pt-PT"/>
          </a:p>
        </p:txBody>
      </p:sp>
    </p:spTree>
    <p:extLst>
      <p:ext uri="{BB962C8B-B14F-4D97-AF65-F5344CB8AC3E}">
        <p14:creationId xmlns:p14="http://schemas.microsoft.com/office/powerpoint/2010/main" val="218427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r>
              <a:rPr lang="pt-PT" dirty="0"/>
              <a:t>Contextualizar o que vamos falar Portugal-centro-</a:t>
            </a:r>
            <a:r>
              <a:rPr lang="pt-PT" dirty="0" err="1"/>
              <a:t>ourém</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3</a:t>
            </a:fld>
            <a:endParaRPr lang="pt-PT"/>
          </a:p>
        </p:txBody>
      </p:sp>
    </p:spTree>
    <p:extLst>
      <p:ext uri="{BB962C8B-B14F-4D97-AF65-F5344CB8AC3E}">
        <p14:creationId xmlns:p14="http://schemas.microsoft.com/office/powerpoint/2010/main" val="86337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r>
              <a:rPr lang="pt-PT" dirty="0"/>
              <a:t>Contextualizar o que vamos falar Portugal-centro-</a:t>
            </a:r>
            <a:r>
              <a:rPr lang="pt-PT" dirty="0" err="1"/>
              <a:t>ourém</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4</a:t>
            </a:fld>
            <a:endParaRPr lang="pt-PT"/>
          </a:p>
        </p:txBody>
      </p:sp>
    </p:spTree>
    <p:extLst>
      <p:ext uri="{BB962C8B-B14F-4D97-AF65-F5344CB8AC3E}">
        <p14:creationId xmlns:p14="http://schemas.microsoft.com/office/powerpoint/2010/main" val="2076743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r>
              <a:rPr lang="pt-PT" dirty="0"/>
              <a:t>Contextualizar o que vamos falar Portugal-centro-</a:t>
            </a:r>
            <a:r>
              <a:rPr lang="pt-PT" dirty="0" err="1"/>
              <a:t>ourém</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5</a:t>
            </a:fld>
            <a:endParaRPr lang="pt-PT"/>
          </a:p>
        </p:txBody>
      </p:sp>
    </p:spTree>
    <p:extLst>
      <p:ext uri="{BB962C8B-B14F-4D97-AF65-F5344CB8AC3E}">
        <p14:creationId xmlns:p14="http://schemas.microsoft.com/office/powerpoint/2010/main" val="223651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r>
              <a:rPr lang="pt-PT" dirty="0"/>
              <a:t>Contextualizar o que vamos falar Portugal-centro-</a:t>
            </a:r>
            <a:r>
              <a:rPr lang="pt-PT" dirty="0" err="1"/>
              <a:t>ourém</a:t>
            </a:r>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6</a:t>
            </a:fld>
            <a:endParaRPr lang="pt-PT"/>
          </a:p>
        </p:txBody>
      </p:sp>
    </p:spTree>
    <p:extLst>
      <p:ext uri="{BB962C8B-B14F-4D97-AF65-F5344CB8AC3E}">
        <p14:creationId xmlns:p14="http://schemas.microsoft.com/office/powerpoint/2010/main" val="4530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7</a:t>
            </a:fld>
            <a:endParaRPr lang="pt-PT"/>
          </a:p>
        </p:txBody>
      </p:sp>
    </p:spTree>
    <p:extLst>
      <p:ext uri="{BB962C8B-B14F-4D97-AF65-F5344CB8AC3E}">
        <p14:creationId xmlns:p14="http://schemas.microsoft.com/office/powerpoint/2010/main" val="43396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8</a:t>
            </a:fld>
            <a:endParaRPr lang="pt-PT"/>
          </a:p>
        </p:txBody>
      </p:sp>
    </p:spTree>
    <p:extLst>
      <p:ext uri="{BB962C8B-B14F-4D97-AF65-F5344CB8AC3E}">
        <p14:creationId xmlns:p14="http://schemas.microsoft.com/office/powerpoint/2010/main" val="181590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03288" y="741363"/>
            <a:ext cx="4937125" cy="3702050"/>
          </a:xfrm>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B8C7138C-C846-4722-8577-ADF11D6FD988}" type="slidenum">
              <a:rPr lang="pt-PT" smtClean="0"/>
              <a:pPr/>
              <a:t>9</a:t>
            </a:fld>
            <a:endParaRPr lang="pt-PT"/>
          </a:p>
        </p:txBody>
      </p:sp>
    </p:spTree>
    <p:extLst>
      <p:ext uri="{BB962C8B-B14F-4D97-AF65-F5344CB8AC3E}">
        <p14:creationId xmlns:p14="http://schemas.microsoft.com/office/powerpoint/2010/main" val="97838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a:t>Clique para editar o estilo</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a:t>Faça clique para editar o estilo</a:t>
            </a:r>
            <a:endParaRPr kumimoji="0" lang="en-US"/>
          </a:p>
        </p:txBody>
      </p:sp>
      <p:sp>
        <p:nvSpPr>
          <p:cNvPr id="30" name="Marcador de Posição da Data 29"/>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19" name="Marcador de Posição do Rodapé 18"/>
          <p:cNvSpPr>
            <a:spLocks noGrp="1"/>
          </p:cNvSpPr>
          <p:nvPr>
            <p:ph type="ftr" sz="quarter" idx="11"/>
          </p:nvPr>
        </p:nvSpPr>
        <p:spPr/>
        <p:txBody>
          <a:bodyPr/>
          <a:lstStyle/>
          <a:p>
            <a:endParaRPr lang="pt-PT" dirty="0"/>
          </a:p>
        </p:txBody>
      </p:sp>
      <p:sp>
        <p:nvSpPr>
          <p:cNvPr id="27" name="Marcador de Posição do Número do Diapositivo 26"/>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2"/>
            <a:ext cx="2057400" cy="5211763"/>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914402"/>
            <a:ext cx="6019800" cy="5211763"/>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Conteúdo 2"/>
          <p:cNvSpPr>
            <a:spLocks noGrp="1"/>
          </p:cNvSpPr>
          <p:nvPr>
            <p:ph idx="1"/>
          </p:nvPr>
        </p:nvSpPr>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a:t>Clique para editar os estilos</a:t>
            </a:r>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PT"/>
              <a:t>Clique para editar o estilo</a:t>
            </a:r>
            <a:endParaRPr kumimoji="0" lang="en-US"/>
          </a:p>
        </p:txBody>
      </p:sp>
      <p:sp>
        <p:nvSpPr>
          <p:cNvPr id="3" name="Marcador de Posição de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e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a:t>Clique para editar os estilos</a:t>
            </a:r>
          </a:p>
        </p:txBody>
      </p:sp>
      <p:sp>
        <p:nvSpPr>
          <p:cNvPr id="4" name="Marcador de Posição do Texto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a:t>Clique para editar os estilos</a:t>
            </a:r>
          </a:p>
        </p:txBody>
      </p:sp>
      <p:sp>
        <p:nvSpPr>
          <p:cNvPr id="5" name="Marcador de Posição de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6" name="Marcador de Posição de Conteúdo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7" name="Marcador de Posição da Data 6"/>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8" name="Marcador de Posição do Rodapé 7"/>
          <p:cNvSpPr>
            <a:spLocks noGrp="1"/>
          </p:cNvSpPr>
          <p:nvPr>
            <p:ph type="ftr" sz="quarter" idx="11"/>
          </p:nvPr>
        </p:nvSpPr>
        <p:spPr/>
        <p:txBody>
          <a:bodyPr/>
          <a:lstStyle/>
          <a:p>
            <a:endParaRPr lang="pt-PT" dirty="0"/>
          </a:p>
        </p:txBody>
      </p:sp>
      <p:sp>
        <p:nvSpPr>
          <p:cNvPr id="9" name="Marcador de Posição do Número do Diapositivo 8"/>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PT"/>
              <a:t>Clique para editar o estilo</a:t>
            </a:r>
            <a:endParaRPr kumimoji="0" lang="en-US"/>
          </a:p>
        </p:txBody>
      </p:sp>
      <p:sp>
        <p:nvSpPr>
          <p:cNvPr id="3" name="Marcador de Posição da Data 2"/>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4" name="Marcador de Posição do Rodapé 3"/>
          <p:cNvSpPr>
            <a:spLocks noGrp="1"/>
          </p:cNvSpPr>
          <p:nvPr>
            <p:ph type="ftr" sz="quarter" idx="11"/>
          </p:nvPr>
        </p:nvSpPr>
        <p:spPr/>
        <p:txBody>
          <a:bodyPr/>
          <a:lstStyle/>
          <a:p>
            <a:endParaRPr lang="pt-PT" dirty="0"/>
          </a:p>
        </p:txBody>
      </p:sp>
      <p:sp>
        <p:nvSpPr>
          <p:cNvPr id="5" name="Marcador de Posição do Número do Diapositivo 4"/>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3" name="Marcador de Posição do Rodapé 2"/>
          <p:cNvSpPr>
            <a:spLocks noGrp="1"/>
          </p:cNvSpPr>
          <p:nvPr>
            <p:ph type="ftr" sz="quarter" idx="11"/>
          </p:nvPr>
        </p:nvSpPr>
        <p:spPr/>
        <p:txBody>
          <a:bodyPr/>
          <a:lstStyle/>
          <a:p>
            <a:endParaRPr lang="pt-PT" dirty="0"/>
          </a:p>
        </p:txBody>
      </p:sp>
      <p:sp>
        <p:nvSpPr>
          <p:cNvPr id="4" name="Marcador de Posição do Número do Diapositivo 3"/>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PT"/>
              <a:t>Clique para editar o estilo</a:t>
            </a:r>
            <a:endParaRPr kumimoji="0" lang="en-US"/>
          </a:p>
        </p:txBody>
      </p:sp>
      <p:sp>
        <p:nvSpPr>
          <p:cNvPr id="3" name="Marcador de Posição do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PT"/>
              <a:t>Clique para editar os estilos</a:t>
            </a:r>
          </a:p>
        </p:txBody>
      </p:sp>
      <p:sp>
        <p:nvSpPr>
          <p:cNvPr id="4" name="Marcador de Posição de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D7851B7C-6C8F-4AE3-86A6-3AF3AD3C612C}" type="slidenum">
              <a:rPr lang="pt-PT" smtClean="0"/>
              <a:pPr/>
              <a:t>‹nº›</a:t>
            </a:fld>
            <a:endParaRPr lang="pt-P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rtar e Arredondar Rectângulo de Canto Simples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Triângulo rec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ítulo 1"/>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pt-PT"/>
              <a:t>Clique para editar o estilo</a:t>
            </a:r>
            <a:endParaRPr kumimoji="0" lang="en-US"/>
          </a:p>
        </p:txBody>
      </p:sp>
      <p:sp>
        <p:nvSpPr>
          <p:cNvPr id="4" name="Marcador de Posição do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PT"/>
              <a:t>Clique para editar os estilos</a:t>
            </a:r>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08/03/2019</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a:xfrm>
            <a:off x="8077200" y="6356352"/>
            <a:ext cx="609600" cy="365125"/>
          </a:xfrm>
        </p:spPr>
        <p:txBody>
          <a:bodyPr/>
          <a:lstStyle/>
          <a:p>
            <a:fld id="{D7851B7C-6C8F-4AE3-86A6-3AF3AD3C612C}" type="slidenum">
              <a:rPr lang="pt-PT" smtClean="0"/>
              <a:pPr/>
              <a:t>‹nº›</a:t>
            </a:fld>
            <a:endParaRPr lang="pt-PT" dirty="0"/>
          </a:p>
        </p:txBody>
      </p:sp>
      <p:sp>
        <p:nvSpPr>
          <p:cNvPr id="3" name="Marcador de Posição d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PT" dirty="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orma livre 10"/>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Marcador de Posição do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PT"/>
              <a:t>Clique para editar o estilo</a:t>
            </a:r>
            <a:endParaRPr kumimoji="0" lang="en-US"/>
          </a:p>
        </p:txBody>
      </p:sp>
      <p:sp>
        <p:nvSpPr>
          <p:cNvPr id="30" name="Marcador de Posição do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0" name="Marcador de Posição da Data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B734DD-EB98-45A2-ABB3-4EBDE4B17832}" type="datetimeFigureOut">
              <a:rPr lang="pt-PT" smtClean="0"/>
              <a:pPr/>
              <a:t>08/03/2019</a:t>
            </a:fld>
            <a:endParaRPr lang="pt-PT" dirty="0"/>
          </a:p>
        </p:txBody>
      </p:sp>
      <p:sp>
        <p:nvSpPr>
          <p:cNvPr id="22" name="Marcador de Posição do Rodapé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dirty="0"/>
          </a:p>
        </p:txBody>
      </p:sp>
      <p:sp>
        <p:nvSpPr>
          <p:cNvPr id="18" name="Marcador de Posição do Número do Diapositivo 17"/>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851B7C-6C8F-4AE3-86A6-3AF3AD3C612C}" type="slidenum">
              <a:rPr lang="pt-PT" smtClean="0"/>
              <a:pPr/>
              <a:t>‹nº›</a:t>
            </a:fld>
            <a:endParaRPr lang="pt-PT" dirty="0"/>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ângulo 8"/>
          <p:cNvSpPr/>
          <p:nvPr/>
        </p:nvSpPr>
        <p:spPr>
          <a:xfrm>
            <a:off x="3122239" y="0"/>
            <a:ext cx="6021763"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10" name="Rectângulo 9"/>
          <p:cNvSpPr/>
          <p:nvPr/>
        </p:nvSpPr>
        <p:spPr>
          <a:xfrm>
            <a:off x="-92441" y="0"/>
            <a:ext cx="321467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prstClr val="white"/>
              </a:solidFill>
            </a:endParaRPr>
          </a:p>
        </p:txBody>
      </p:sp>
      <p:pic>
        <p:nvPicPr>
          <p:cNvPr id="14" name="Imagem 13" descr="ehf_branco.png"/>
          <p:cNvPicPr>
            <a:picLocks noChangeAspect="1"/>
          </p:cNvPicPr>
          <p:nvPr/>
        </p:nvPicPr>
        <p:blipFill>
          <a:blip r:embed="rId3" cstate="print"/>
          <a:stretch>
            <a:fillRect/>
          </a:stretch>
        </p:blipFill>
        <p:spPr>
          <a:xfrm>
            <a:off x="453048" y="100242"/>
            <a:ext cx="2123700" cy="70790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375" y="3861050"/>
            <a:ext cx="1929143" cy="221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a:extLst>
              <a:ext uri="{FF2B5EF4-FFF2-40B4-BE49-F238E27FC236}">
                <a16:creationId xmlns:a16="http://schemas.microsoft.com/office/drawing/2014/main" id="{0E21134F-8FA7-4275-905B-34A42DE7640B}"/>
              </a:ext>
            </a:extLst>
          </p:cNvPr>
          <p:cNvSpPr txBox="1"/>
          <p:nvPr/>
        </p:nvSpPr>
        <p:spPr>
          <a:xfrm>
            <a:off x="4121109" y="1467407"/>
            <a:ext cx="4024020" cy="1754326"/>
          </a:xfrm>
          <a:prstGeom prst="rect">
            <a:avLst/>
          </a:prstGeom>
          <a:noFill/>
        </p:spPr>
        <p:txBody>
          <a:bodyPr wrap="square" rtlCol="0">
            <a:spAutoFit/>
          </a:bodyPr>
          <a:lstStyle/>
          <a:p>
            <a:pPr algn="ctr"/>
            <a:r>
              <a:rPr lang="en-GB" sz="3600" dirty="0"/>
              <a:t>EMPLOYMENT OPPORTUNITIES IN PORTUGAL</a:t>
            </a:r>
            <a:endParaRPr lang="pt-PT" sz="3600" dirty="0"/>
          </a:p>
        </p:txBody>
      </p:sp>
      <p:pic>
        <p:nvPicPr>
          <p:cNvPr id="11" name="Picture 3">
            <a:extLst>
              <a:ext uri="{FF2B5EF4-FFF2-40B4-BE49-F238E27FC236}">
                <a16:creationId xmlns:a16="http://schemas.microsoft.com/office/drawing/2014/main" id="{F796606E-11D3-4BD4-8D3E-693EB928DDC4}"/>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3959326" y="3429000"/>
            <a:ext cx="4347585" cy="3024336"/>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75030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878129"/>
            <a:ext cx="6804248" cy="830997"/>
          </a:xfrm>
          <a:prstGeom prst="rect">
            <a:avLst/>
          </a:prstGeom>
          <a:solidFill>
            <a:schemeClr val="accent6"/>
          </a:solidFill>
        </p:spPr>
        <p:txBody>
          <a:bodyPr wrap="square" anchor="ctr">
            <a:spAutoFit/>
          </a:bodyPr>
          <a:lstStyle/>
          <a:p>
            <a:pPr algn="ctr"/>
            <a:endParaRPr lang="pt-PT" sz="2400" dirty="0"/>
          </a:p>
          <a:p>
            <a:pPr algn="ctr"/>
            <a:endParaRPr lang="pt-PT" sz="2400" dirty="0"/>
          </a:p>
        </p:txBody>
      </p:sp>
      <p:sp>
        <p:nvSpPr>
          <p:cNvPr id="5" name="CaixaDeTexto 4">
            <a:extLst>
              <a:ext uri="{FF2B5EF4-FFF2-40B4-BE49-F238E27FC236}">
                <a16:creationId xmlns:a16="http://schemas.microsoft.com/office/drawing/2014/main" id="{26B420F5-3D18-4F94-84DE-7B308EEC76AA}"/>
              </a:ext>
            </a:extLst>
          </p:cNvPr>
          <p:cNvSpPr txBox="1"/>
          <p:nvPr/>
        </p:nvSpPr>
        <p:spPr>
          <a:xfrm>
            <a:off x="2339752" y="1057823"/>
            <a:ext cx="6804248" cy="461665"/>
          </a:xfrm>
          <a:prstGeom prst="rect">
            <a:avLst/>
          </a:prstGeom>
          <a:noFill/>
        </p:spPr>
        <p:txBody>
          <a:bodyPr wrap="square" rtlCol="0" anchor="ctr">
            <a:spAutoFit/>
          </a:bodyPr>
          <a:lstStyle/>
          <a:p>
            <a:pPr algn="ctr" fontAlgn="base"/>
            <a:r>
              <a:rPr lang="pt-PT" sz="2400" dirty="0" err="1">
                <a:latin typeface="+mj-lt"/>
              </a:rPr>
              <a:t>The</a:t>
            </a:r>
            <a:r>
              <a:rPr lang="pt-PT" sz="2400" dirty="0">
                <a:latin typeface="+mj-lt"/>
              </a:rPr>
              <a:t> </a:t>
            </a:r>
            <a:r>
              <a:rPr lang="pt-PT" sz="2400" dirty="0" err="1">
                <a:latin typeface="+mj-lt"/>
              </a:rPr>
              <a:t>unemployment</a:t>
            </a:r>
            <a:r>
              <a:rPr lang="pt-PT" sz="2400" dirty="0">
                <a:latin typeface="+mj-lt"/>
              </a:rPr>
              <a:t> in Ourém in 2018</a:t>
            </a:r>
          </a:p>
        </p:txBody>
      </p:sp>
      <p:pic>
        <p:nvPicPr>
          <p:cNvPr id="7" name="Imagem 6">
            <a:extLst>
              <a:ext uri="{FF2B5EF4-FFF2-40B4-BE49-F238E27FC236}">
                <a16:creationId xmlns:a16="http://schemas.microsoft.com/office/drawing/2014/main" id="{AA1D3B9A-94C2-4DCB-911C-2ABB198E2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2814323"/>
            <a:ext cx="6804248" cy="2729999"/>
          </a:xfrm>
          <a:prstGeom prst="rect">
            <a:avLst/>
          </a:prstGeom>
        </p:spPr>
      </p:pic>
      <p:pic>
        <p:nvPicPr>
          <p:cNvPr id="8" name="Imagem 7">
            <a:extLst>
              <a:ext uri="{FF2B5EF4-FFF2-40B4-BE49-F238E27FC236}">
                <a16:creationId xmlns:a16="http://schemas.microsoft.com/office/drawing/2014/main" id="{0E69398F-E947-4242-B0E3-E145996B7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4113" y="2743338"/>
            <a:ext cx="4825011" cy="3926053"/>
          </a:xfrm>
          <a:prstGeom prst="rect">
            <a:avLst/>
          </a:prstGeom>
        </p:spPr>
      </p:pic>
      <p:sp>
        <p:nvSpPr>
          <p:cNvPr id="9" name="CaixaDeTexto 8">
            <a:extLst>
              <a:ext uri="{FF2B5EF4-FFF2-40B4-BE49-F238E27FC236}">
                <a16:creationId xmlns:a16="http://schemas.microsoft.com/office/drawing/2014/main" id="{C26C2F4A-E12D-4A21-B054-57477FAE59F7}"/>
              </a:ext>
            </a:extLst>
          </p:cNvPr>
          <p:cNvSpPr txBox="1"/>
          <p:nvPr/>
        </p:nvSpPr>
        <p:spPr>
          <a:xfrm>
            <a:off x="2412527" y="1764567"/>
            <a:ext cx="6408185" cy="923330"/>
          </a:xfrm>
          <a:prstGeom prst="rect">
            <a:avLst/>
          </a:prstGeom>
          <a:noFill/>
        </p:spPr>
        <p:txBody>
          <a:bodyPr wrap="square" rtlCol="0" anchor="ctr">
            <a:spAutoFit/>
          </a:bodyPr>
          <a:lstStyle/>
          <a:p>
            <a:pPr algn="ctr" fontAlgn="base"/>
            <a:r>
              <a:rPr lang="en-US" dirty="0">
                <a:latin typeface="+mj-lt"/>
              </a:rPr>
              <a:t>Like in the rest of the region and the country, the women of the municipality of </a:t>
            </a:r>
            <a:r>
              <a:rPr lang="en-US" dirty="0" err="1">
                <a:latin typeface="+mj-lt"/>
              </a:rPr>
              <a:t>Ourém</a:t>
            </a:r>
            <a:r>
              <a:rPr lang="en-US" dirty="0">
                <a:latin typeface="+mj-lt"/>
              </a:rPr>
              <a:t> stand out in relation to men for presenting an higher unemployment rate.</a:t>
            </a:r>
            <a:endParaRPr lang="pt-PT" dirty="0">
              <a:latin typeface="+mj-lt"/>
            </a:endParaRPr>
          </a:p>
        </p:txBody>
      </p:sp>
      <p:sp>
        <p:nvSpPr>
          <p:cNvPr id="11" name="CaixaDeTexto 10">
            <a:extLst>
              <a:ext uri="{FF2B5EF4-FFF2-40B4-BE49-F238E27FC236}">
                <a16:creationId xmlns:a16="http://schemas.microsoft.com/office/drawing/2014/main" id="{C32A7ED7-68FD-4AA1-85DF-8D0995C8735E}"/>
              </a:ext>
            </a:extLst>
          </p:cNvPr>
          <p:cNvSpPr txBox="1"/>
          <p:nvPr/>
        </p:nvSpPr>
        <p:spPr>
          <a:xfrm>
            <a:off x="5148064" y="3490584"/>
            <a:ext cx="733589" cy="369332"/>
          </a:xfrm>
          <a:prstGeom prst="rect">
            <a:avLst/>
          </a:prstGeom>
          <a:noFill/>
        </p:spPr>
        <p:txBody>
          <a:bodyPr wrap="square" rtlCol="0" anchor="ctr">
            <a:spAutoFit/>
          </a:bodyPr>
          <a:lstStyle/>
          <a:p>
            <a:pPr algn="ctr"/>
            <a:r>
              <a:rPr lang="pt-PT" dirty="0">
                <a:latin typeface="+mj-lt"/>
              </a:rPr>
              <a:t>42%</a:t>
            </a:r>
            <a:endParaRPr lang="en-US" dirty="0">
              <a:latin typeface="+mj-lt"/>
            </a:endParaRPr>
          </a:p>
        </p:txBody>
      </p:sp>
      <p:sp>
        <p:nvSpPr>
          <p:cNvPr id="12" name="CaixaDeTexto 11">
            <a:extLst>
              <a:ext uri="{FF2B5EF4-FFF2-40B4-BE49-F238E27FC236}">
                <a16:creationId xmlns:a16="http://schemas.microsoft.com/office/drawing/2014/main" id="{AB7251B0-BBF1-4F5F-83AA-9D09E9381A65}"/>
              </a:ext>
            </a:extLst>
          </p:cNvPr>
          <p:cNvSpPr txBox="1"/>
          <p:nvPr/>
        </p:nvSpPr>
        <p:spPr>
          <a:xfrm>
            <a:off x="5609475" y="2790738"/>
            <a:ext cx="593411" cy="369332"/>
          </a:xfrm>
          <a:prstGeom prst="rect">
            <a:avLst/>
          </a:prstGeom>
          <a:noFill/>
        </p:spPr>
        <p:txBody>
          <a:bodyPr wrap="square" rtlCol="0" anchor="ctr">
            <a:spAutoFit/>
          </a:bodyPr>
          <a:lstStyle/>
          <a:p>
            <a:pPr algn="ctr"/>
            <a:r>
              <a:rPr lang="pt-PT" dirty="0">
                <a:latin typeface="+mj-lt"/>
              </a:rPr>
              <a:t>58%</a:t>
            </a:r>
            <a:endParaRPr lang="en-US" dirty="0">
              <a:latin typeface="+mj-lt"/>
            </a:endParaRPr>
          </a:p>
        </p:txBody>
      </p:sp>
    </p:spTree>
    <p:extLst>
      <p:ext uri="{BB962C8B-B14F-4D97-AF65-F5344CB8AC3E}">
        <p14:creationId xmlns:p14="http://schemas.microsoft.com/office/powerpoint/2010/main" val="31286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900223"/>
            <a:ext cx="6804248" cy="523220"/>
          </a:xfrm>
          <a:prstGeom prst="rect">
            <a:avLst/>
          </a:prstGeom>
          <a:solidFill>
            <a:schemeClr val="accent6"/>
          </a:solidFill>
        </p:spPr>
        <p:txBody>
          <a:bodyPr wrap="square" anchor="ctr">
            <a:spAutoFit/>
          </a:bodyPr>
          <a:lstStyle/>
          <a:p>
            <a:pPr algn="ctr"/>
            <a:r>
              <a:rPr lang="pt-PT" sz="2800" dirty="0" err="1">
                <a:latin typeface="+mj-lt"/>
              </a:rPr>
              <a:t>What</a:t>
            </a:r>
            <a:r>
              <a:rPr lang="pt-PT" sz="2800" dirty="0">
                <a:latin typeface="+mj-lt"/>
              </a:rPr>
              <a:t> </a:t>
            </a:r>
            <a:r>
              <a:rPr lang="pt-PT" sz="2800" dirty="0" err="1">
                <a:latin typeface="+mj-lt"/>
              </a:rPr>
              <a:t>did</a:t>
            </a:r>
            <a:r>
              <a:rPr lang="pt-PT" sz="2800" dirty="0">
                <a:latin typeface="+mj-lt"/>
              </a:rPr>
              <a:t> </a:t>
            </a:r>
            <a:r>
              <a:rPr lang="pt-PT" sz="2800" dirty="0" err="1">
                <a:latin typeface="+mj-lt"/>
              </a:rPr>
              <a:t>we</a:t>
            </a:r>
            <a:r>
              <a:rPr lang="pt-PT" sz="2800" dirty="0">
                <a:latin typeface="+mj-lt"/>
              </a:rPr>
              <a:t> </a:t>
            </a:r>
            <a:r>
              <a:rPr lang="pt-PT" sz="2800" dirty="0" err="1">
                <a:latin typeface="+mj-lt"/>
              </a:rPr>
              <a:t>conclude</a:t>
            </a:r>
            <a:r>
              <a:rPr lang="pt-PT" sz="2800" dirty="0">
                <a:latin typeface="+mj-lt"/>
              </a:rPr>
              <a:t>?</a:t>
            </a:r>
          </a:p>
        </p:txBody>
      </p:sp>
      <p:sp>
        <p:nvSpPr>
          <p:cNvPr id="5" name="CaixaDeTexto 4">
            <a:extLst>
              <a:ext uri="{FF2B5EF4-FFF2-40B4-BE49-F238E27FC236}">
                <a16:creationId xmlns:a16="http://schemas.microsoft.com/office/drawing/2014/main" id="{26B420F5-3D18-4F94-84DE-7B308EEC76AA}"/>
              </a:ext>
            </a:extLst>
          </p:cNvPr>
          <p:cNvSpPr txBox="1"/>
          <p:nvPr/>
        </p:nvSpPr>
        <p:spPr>
          <a:xfrm>
            <a:off x="2339752" y="5014063"/>
            <a:ext cx="6804248" cy="547714"/>
          </a:xfrm>
          <a:prstGeom prst="rect">
            <a:avLst/>
          </a:prstGeom>
          <a:noFill/>
        </p:spPr>
        <p:txBody>
          <a:bodyPr wrap="square" rtlCol="0" anchor="ctr">
            <a:spAutoFit/>
          </a:bodyPr>
          <a:lstStyle/>
          <a:p>
            <a:pPr algn="ctr">
              <a:lnSpc>
                <a:spcPct val="150000"/>
              </a:lnSpc>
            </a:pPr>
            <a:endParaRPr lang="pt-PT" sz="2200" dirty="0">
              <a:latin typeface="+mj-lt"/>
            </a:endParaRPr>
          </a:p>
        </p:txBody>
      </p:sp>
      <p:sp>
        <p:nvSpPr>
          <p:cNvPr id="7" name="Retângulo 6">
            <a:extLst>
              <a:ext uri="{FF2B5EF4-FFF2-40B4-BE49-F238E27FC236}">
                <a16:creationId xmlns:a16="http://schemas.microsoft.com/office/drawing/2014/main" id="{137905C1-12A6-4585-ABE5-19EB4E1A392A}"/>
              </a:ext>
            </a:extLst>
          </p:cNvPr>
          <p:cNvSpPr/>
          <p:nvPr/>
        </p:nvSpPr>
        <p:spPr>
          <a:xfrm>
            <a:off x="2753544" y="3560794"/>
            <a:ext cx="5976664" cy="3276282"/>
          </a:xfrm>
          <a:prstGeom prst="rect">
            <a:avLst/>
          </a:prstGeom>
        </p:spPr>
        <p:txBody>
          <a:bodyPr wrap="square" anchor="ctr">
            <a:spAutoFit/>
          </a:bodyPr>
          <a:lstStyle/>
          <a:p>
            <a:pPr algn="ctr">
              <a:lnSpc>
                <a:spcPct val="150000"/>
              </a:lnSpc>
            </a:pPr>
            <a:r>
              <a:rPr lang="en-US" sz="2000" dirty="0">
                <a:solidFill>
                  <a:srgbClr val="212121"/>
                </a:solidFill>
                <a:latin typeface="+mj-lt"/>
              </a:rPr>
              <a:t>We conclude that even though the unemployment rate in our municipality and our country is increasing, men still are more employed than women, even if the statistics are </a:t>
            </a:r>
            <a:r>
              <a:rPr lang="en-US" sz="2000" dirty="0" err="1">
                <a:solidFill>
                  <a:srgbClr val="212121"/>
                </a:solidFill>
                <a:latin typeface="+mj-lt"/>
              </a:rPr>
              <a:t>evoluting</a:t>
            </a:r>
            <a:r>
              <a:rPr lang="en-US" sz="2000" dirty="0">
                <a:solidFill>
                  <a:srgbClr val="212121"/>
                </a:solidFill>
                <a:latin typeface="+mj-lt"/>
              </a:rPr>
              <a:t> with the time.</a:t>
            </a:r>
          </a:p>
          <a:p>
            <a:pPr algn="ctr">
              <a:lnSpc>
                <a:spcPct val="150000"/>
              </a:lnSpc>
            </a:pPr>
            <a:r>
              <a:rPr lang="en-US" sz="2000" dirty="0">
                <a:solidFill>
                  <a:srgbClr val="212121"/>
                </a:solidFill>
                <a:latin typeface="+mj-lt"/>
              </a:rPr>
              <a:t>Besides that, we see that the employment market in Portugal is developing positively, with more available vacancies and diversity of offers.</a:t>
            </a:r>
            <a:endParaRPr lang="en-US" sz="2000" dirty="0">
              <a:latin typeface="+mj-lt"/>
            </a:endParaRPr>
          </a:p>
        </p:txBody>
      </p:sp>
      <p:pic>
        <p:nvPicPr>
          <p:cNvPr id="6146" name="Picture 2" descr="Imagem relacionada">
            <a:extLst>
              <a:ext uri="{FF2B5EF4-FFF2-40B4-BE49-F238E27FC236}">
                <a16:creationId xmlns:a16="http://schemas.microsoft.com/office/drawing/2014/main" id="{D2F6A900-D2DF-4818-AEFF-B8F27B48A02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23" r="7434"/>
          <a:stretch/>
        </p:blipFill>
        <p:spPr bwMode="auto">
          <a:xfrm>
            <a:off x="2389599" y="1537872"/>
            <a:ext cx="3262108" cy="20676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Resultado de imagem para santuario de fatima">
            <a:extLst>
              <a:ext uri="{FF2B5EF4-FFF2-40B4-BE49-F238E27FC236}">
                <a16:creationId xmlns:a16="http://schemas.microsoft.com/office/drawing/2014/main" id="{B1263C17-D652-47C3-96F5-39FAF78A8A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1876" y="1537708"/>
            <a:ext cx="3317790" cy="2067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5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724242"/>
            <a:ext cx="6804248" cy="1138773"/>
          </a:xfrm>
          <a:prstGeom prst="rect">
            <a:avLst/>
          </a:prstGeom>
          <a:solidFill>
            <a:schemeClr val="accent6"/>
          </a:solidFill>
        </p:spPr>
        <p:txBody>
          <a:bodyPr wrap="square" anchor="ctr">
            <a:spAutoFit/>
          </a:bodyPr>
          <a:lstStyle/>
          <a:p>
            <a:pPr algn="ctr"/>
            <a:endParaRPr lang="pt-PT" sz="2000" dirty="0"/>
          </a:p>
          <a:p>
            <a:pPr algn="ctr"/>
            <a:r>
              <a:rPr lang="pt-PT" sz="2800" dirty="0" err="1">
                <a:latin typeface="+mj-lt"/>
              </a:rPr>
              <a:t>Employment</a:t>
            </a:r>
            <a:r>
              <a:rPr lang="pt-PT" sz="2800" dirty="0">
                <a:latin typeface="+mj-lt"/>
              </a:rPr>
              <a:t> </a:t>
            </a:r>
            <a:r>
              <a:rPr lang="pt-PT" sz="2800" dirty="0" err="1">
                <a:latin typeface="+mj-lt"/>
              </a:rPr>
              <a:t>state</a:t>
            </a:r>
            <a:endParaRPr lang="pt-PT" sz="2800" dirty="0">
              <a:latin typeface="+mj-lt"/>
            </a:endParaRPr>
          </a:p>
          <a:p>
            <a:pPr algn="ctr"/>
            <a:endParaRPr lang="pt-PT" sz="2000" dirty="0"/>
          </a:p>
        </p:txBody>
      </p:sp>
      <p:sp>
        <p:nvSpPr>
          <p:cNvPr id="7" name="CaixaDeTexto 6">
            <a:extLst>
              <a:ext uri="{FF2B5EF4-FFF2-40B4-BE49-F238E27FC236}">
                <a16:creationId xmlns:a16="http://schemas.microsoft.com/office/drawing/2014/main" id="{C8B36A7A-6337-497D-9257-D8FB96D01345}"/>
              </a:ext>
            </a:extLst>
          </p:cNvPr>
          <p:cNvSpPr txBox="1"/>
          <p:nvPr/>
        </p:nvSpPr>
        <p:spPr>
          <a:xfrm>
            <a:off x="2339752" y="4653136"/>
            <a:ext cx="6804248" cy="2071208"/>
          </a:xfrm>
          <a:prstGeom prst="rect">
            <a:avLst/>
          </a:prstGeom>
          <a:noFill/>
        </p:spPr>
        <p:txBody>
          <a:bodyPr wrap="square" rtlCol="0" anchor="ctr">
            <a:spAutoFit/>
          </a:bodyPr>
          <a:lstStyle/>
          <a:p>
            <a:pPr algn="ctr">
              <a:lnSpc>
                <a:spcPct val="150000"/>
              </a:lnSpc>
            </a:pPr>
            <a:r>
              <a:rPr lang="pt-PT" sz="2200" dirty="0" err="1">
                <a:latin typeface="+mj-lt"/>
              </a:rPr>
              <a:t>We’re</a:t>
            </a:r>
            <a:r>
              <a:rPr lang="pt-PT" sz="2200" dirty="0">
                <a:latin typeface="+mj-lt"/>
              </a:rPr>
              <a:t> </a:t>
            </a:r>
            <a:r>
              <a:rPr lang="pt-PT" sz="2200" dirty="0" err="1">
                <a:latin typeface="+mj-lt"/>
              </a:rPr>
              <a:t>going</a:t>
            </a:r>
            <a:r>
              <a:rPr lang="pt-PT" sz="2200" dirty="0">
                <a:latin typeface="+mj-lt"/>
              </a:rPr>
              <a:t> to </a:t>
            </a:r>
            <a:r>
              <a:rPr lang="pt-PT" sz="2200" dirty="0" err="1">
                <a:latin typeface="+mj-lt"/>
              </a:rPr>
              <a:t>start</a:t>
            </a:r>
            <a:r>
              <a:rPr lang="pt-PT" sz="2200" dirty="0">
                <a:latin typeface="+mj-lt"/>
              </a:rPr>
              <a:t> </a:t>
            </a:r>
            <a:r>
              <a:rPr lang="pt-PT" sz="2200" dirty="0" err="1">
                <a:latin typeface="+mj-lt"/>
              </a:rPr>
              <a:t>talking</a:t>
            </a:r>
            <a:r>
              <a:rPr lang="pt-PT" sz="2200" dirty="0">
                <a:latin typeface="+mj-lt"/>
              </a:rPr>
              <a:t> </a:t>
            </a:r>
            <a:r>
              <a:rPr lang="pt-PT" sz="2200" dirty="0" err="1">
                <a:latin typeface="+mj-lt"/>
              </a:rPr>
              <a:t>about</a:t>
            </a:r>
            <a:r>
              <a:rPr lang="pt-PT" sz="2200" dirty="0">
                <a:latin typeface="+mj-lt"/>
              </a:rPr>
              <a:t> </a:t>
            </a:r>
            <a:r>
              <a:rPr lang="pt-PT" sz="2200" dirty="0" err="1">
                <a:latin typeface="+mj-lt"/>
              </a:rPr>
              <a:t>the</a:t>
            </a:r>
            <a:r>
              <a:rPr lang="pt-PT" sz="2200" dirty="0">
                <a:latin typeface="+mj-lt"/>
              </a:rPr>
              <a:t> portuguese </a:t>
            </a:r>
            <a:r>
              <a:rPr lang="pt-PT" sz="2200" dirty="0" err="1">
                <a:latin typeface="+mj-lt"/>
              </a:rPr>
              <a:t>employment</a:t>
            </a:r>
            <a:r>
              <a:rPr lang="pt-PT" sz="2200" dirty="0">
                <a:latin typeface="+mj-lt"/>
              </a:rPr>
              <a:t> </a:t>
            </a:r>
            <a:r>
              <a:rPr lang="pt-PT" sz="2200" dirty="0" err="1">
                <a:latin typeface="+mj-lt"/>
              </a:rPr>
              <a:t>situation</a:t>
            </a:r>
            <a:r>
              <a:rPr lang="pt-PT" sz="2200" dirty="0">
                <a:latin typeface="+mj-lt"/>
              </a:rPr>
              <a:t>. </a:t>
            </a:r>
            <a:r>
              <a:rPr lang="pt-PT" sz="2200" dirty="0" err="1">
                <a:latin typeface="+mj-lt"/>
              </a:rPr>
              <a:t>Then</a:t>
            </a:r>
            <a:r>
              <a:rPr lang="pt-PT" sz="2200" dirty="0">
                <a:latin typeface="+mj-lt"/>
              </a:rPr>
              <a:t> </a:t>
            </a:r>
            <a:r>
              <a:rPr lang="pt-PT" sz="2200" dirty="0" err="1">
                <a:latin typeface="+mj-lt"/>
              </a:rPr>
              <a:t>we’re</a:t>
            </a:r>
            <a:r>
              <a:rPr lang="pt-PT" sz="2200" dirty="0">
                <a:latin typeface="+mj-lt"/>
              </a:rPr>
              <a:t> </a:t>
            </a:r>
            <a:r>
              <a:rPr lang="pt-PT" sz="2200" dirty="0" err="1">
                <a:latin typeface="+mj-lt"/>
              </a:rPr>
              <a:t>going</a:t>
            </a:r>
            <a:r>
              <a:rPr lang="pt-PT" sz="2200" dirty="0">
                <a:latin typeface="+mj-lt"/>
              </a:rPr>
              <a:t> to </a:t>
            </a:r>
            <a:r>
              <a:rPr lang="pt-PT" sz="2200" dirty="0" err="1">
                <a:latin typeface="+mj-lt"/>
              </a:rPr>
              <a:t>focus</a:t>
            </a:r>
            <a:r>
              <a:rPr lang="pt-PT" sz="2200" dirty="0">
                <a:latin typeface="+mj-lt"/>
              </a:rPr>
              <a:t> </a:t>
            </a:r>
            <a:r>
              <a:rPr lang="pt-PT" sz="2200" dirty="0" err="1">
                <a:latin typeface="+mj-lt"/>
              </a:rPr>
              <a:t>on</a:t>
            </a:r>
            <a:r>
              <a:rPr lang="pt-PT" sz="2200" dirty="0">
                <a:latin typeface="+mj-lt"/>
              </a:rPr>
              <a:t> </a:t>
            </a:r>
            <a:r>
              <a:rPr lang="pt-PT" sz="2200" dirty="0" err="1">
                <a:latin typeface="+mj-lt"/>
              </a:rPr>
              <a:t>the</a:t>
            </a:r>
            <a:r>
              <a:rPr lang="pt-PT" sz="2200" dirty="0">
                <a:latin typeface="+mj-lt"/>
              </a:rPr>
              <a:t> centre </a:t>
            </a:r>
            <a:r>
              <a:rPr lang="pt-PT" sz="2200" dirty="0" err="1">
                <a:latin typeface="+mj-lt"/>
              </a:rPr>
              <a:t>region</a:t>
            </a:r>
            <a:r>
              <a:rPr lang="pt-PT" sz="2200" dirty="0">
                <a:latin typeface="+mj-lt"/>
              </a:rPr>
              <a:t> </a:t>
            </a:r>
            <a:r>
              <a:rPr lang="pt-PT" sz="2200" dirty="0" err="1">
                <a:latin typeface="+mj-lt"/>
              </a:rPr>
              <a:t>and</a:t>
            </a:r>
            <a:r>
              <a:rPr lang="pt-PT" sz="2200" dirty="0">
                <a:latin typeface="+mj-lt"/>
              </a:rPr>
              <a:t> </a:t>
            </a:r>
            <a:r>
              <a:rPr lang="pt-PT" sz="2200" dirty="0" err="1">
                <a:latin typeface="+mj-lt"/>
              </a:rPr>
              <a:t>finally</a:t>
            </a:r>
            <a:r>
              <a:rPr lang="pt-PT" sz="2200" dirty="0">
                <a:latin typeface="+mj-lt"/>
              </a:rPr>
              <a:t> in </a:t>
            </a:r>
            <a:r>
              <a:rPr lang="pt-PT" sz="2200" dirty="0" err="1">
                <a:latin typeface="+mj-lt"/>
              </a:rPr>
              <a:t>the</a:t>
            </a:r>
            <a:r>
              <a:rPr lang="pt-PT" sz="2200" dirty="0">
                <a:latin typeface="+mj-lt"/>
              </a:rPr>
              <a:t> </a:t>
            </a:r>
            <a:r>
              <a:rPr lang="pt-PT" sz="2200" dirty="0" err="1">
                <a:latin typeface="+mj-lt"/>
              </a:rPr>
              <a:t>municipality</a:t>
            </a:r>
            <a:r>
              <a:rPr lang="pt-PT" sz="2200" dirty="0">
                <a:latin typeface="+mj-lt"/>
              </a:rPr>
              <a:t> </a:t>
            </a:r>
            <a:r>
              <a:rPr lang="pt-PT" sz="2200" dirty="0" err="1">
                <a:latin typeface="+mj-lt"/>
              </a:rPr>
              <a:t>of</a:t>
            </a:r>
            <a:r>
              <a:rPr lang="pt-PT" sz="2200" dirty="0">
                <a:latin typeface="+mj-lt"/>
              </a:rPr>
              <a:t> Ourém, </a:t>
            </a:r>
            <a:r>
              <a:rPr lang="pt-PT" sz="2200" dirty="0" err="1">
                <a:latin typeface="+mj-lt"/>
              </a:rPr>
              <a:t>where</a:t>
            </a:r>
            <a:r>
              <a:rPr lang="pt-PT" sz="2200" dirty="0">
                <a:latin typeface="+mj-lt"/>
              </a:rPr>
              <a:t> </a:t>
            </a:r>
            <a:r>
              <a:rPr lang="pt-PT" sz="2200" dirty="0" err="1">
                <a:latin typeface="+mj-lt"/>
              </a:rPr>
              <a:t>our</a:t>
            </a:r>
            <a:r>
              <a:rPr lang="pt-PT" sz="2200" dirty="0">
                <a:latin typeface="+mj-lt"/>
              </a:rPr>
              <a:t> </a:t>
            </a:r>
            <a:r>
              <a:rPr lang="pt-PT" sz="2200" dirty="0" err="1">
                <a:latin typeface="+mj-lt"/>
              </a:rPr>
              <a:t>school</a:t>
            </a:r>
            <a:r>
              <a:rPr lang="pt-PT" sz="2200" dirty="0">
                <a:latin typeface="+mj-lt"/>
              </a:rPr>
              <a:t> </a:t>
            </a:r>
            <a:r>
              <a:rPr lang="pt-PT" sz="2200" dirty="0" err="1">
                <a:latin typeface="+mj-lt"/>
              </a:rPr>
              <a:t>is</a:t>
            </a:r>
            <a:r>
              <a:rPr lang="pt-PT" sz="2200" dirty="0">
                <a:latin typeface="+mj-lt"/>
              </a:rPr>
              <a:t> </a:t>
            </a:r>
            <a:r>
              <a:rPr lang="pt-PT" sz="2200" dirty="0" err="1">
                <a:latin typeface="+mj-lt"/>
              </a:rPr>
              <a:t>located</a:t>
            </a:r>
            <a:r>
              <a:rPr lang="pt-PT" sz="2200" dirty="0">
                <a:latin typeface="+mj-lt"/>
              </a:rPr>
              <a:t>.</a:t>
            </a:r>
          </a:p>
        </p:txBody>
      </p:sp>
      <p:pic>
        <p:nvPicPr>
          <p:cNvPr id="2050" name="Picture 2" descr="Related image">
            <a:extLst>
              <a:ext uri="{FF2B5EF4-FFF2-40B4-BE49-F238E27FC236}">
                <a16:creationId xmlns:a16="http://schemas.microsoft.com/office/drawing/2014/main" id="{F8736904-DF5F-4DF2-88D7-D44D71B7CC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882"/>
          <a:stretch/>
        </p:blipFill>
        <p:spPr bwMode="auto">
          <a:xfrm>
            <a:off x="3509628" y="2038737"/>
            <a:ext cx="4302732" cy="261439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7" name="Retângulo 6">
            <a:extLst>
              <a:ext uri="{FF2B5EF4-FFF2-40B4-BE49-F238E27FC236}">
                <a16:creationId xmlns:a16="http://schemas.microsoft.com/office/drawing/2014/main" id="{3C8F5984-E982-4F24-BF9A-F62852286BFA}"/>
              </a:ext>
            </a:extLst>
          </p:cNvPr>
          <p:cNvSpPr/>
          <p:nvPr/>
        </p:nvSpPr>
        <p:spPr>
          <a:xfrm>
            <a:off x="2465512" y="3924506"/>
            <a:ext cx="6552728" cy="2814617"/>
          </a:xfrm>
          <a:prstGeom prst="rect">
            <a:avLst/>
          </a:prstGeom>
        </p:spPr>
        <p:txBody>
          <a:bodyPr wrap="square" anchor="ctr">
            <a:spAutoFit/>
          </a:bodyPr>
          <a:lstStyle/>
          <a:p>
            <a:pPr algn="ctr">
              <a:lnSpc>
                <a:spcPct val="150000"/>
              </a:lnSpc>
            </a:pPr>
            <a:r>
              <a:rPr lang="en-US" sz="2000" dirty="0">
                <a:latin typeface="+mj-lt"/>
              </a:rPr>
              <a:t>It took 10 years for the recovery of the Portuguese economy to consolidate after the financial crisis and severe debt that began in 2008.</a:t>
            </a:r>
          </a:p>
          <a:p>
            <a:pPr algn="ctr">
              <a:lnSpc>
                <a:spcPct val="150000"/>
              </a:lnSpc>
            </a:pPr>
            <a:r>
              <a:rPr lang="en-US" sz="2000" dirty="0">
                <a:latin typeface="+mj-lt"/>
              </a:rPr>
              <a:t>Despite this positive development, the quality of employment and wages remain low, even if statistical studies say that the unemployment rate in Portugal has decreased.</a:t>
            </a:r>
          </a:p>
        </p:txBody>
      </p:sp>
      <p:pic>
        <p:nvPicPr>
          <p:cNvPr id="3074" name="Picture 2" descr="Image result for emprego em portugal">
            <a:extLst>
              <a:ext uri="{FF2B5EF4-FFF2-40B4-BE49-F238E27FC236}">
                <a16:creationId xmlns:a16="http://schemas.microsoft.com/office/drawing/2014/main" id="{3561CE7E-4B37-4D43-AA94-5E83340EB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297" y="1611456"/>
            <a:ext cx="3381158" cy="22588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Rectângulo 5">
            <a:extLst>
              <a:ext uri="{FF2B5EF4-FFF2-40B4-BE49-F238E27FC236}">
                <a16:creationId xmlns:a16="http://schemas.microsoft.com/office/drawing/2014/main" id="{D9E70A71-26E2-4A13-9B90-BB99EBC64E77}"/>
              </a:ext>
            </a:extLst>
          </p:cNvPr>
          <p:cNvSpPr/>
          <p:nvPr/>
        </p:nvSpPr>
        <p:spPr>
          <a:xfrm>
            <a:off x="2339752" y="799501"/>
            <a:ext cx="6804248" cy="523220"/>
          </a:xfrm>
          <a:prstGeom prst="rect">
            <a:avLst/>
          </a:prstGeom>
          <a:solidFill>
            <a:schemeClr val="accent6"/>
          </a:solidFill>
        </p:spPr>
        <p:txBody>
          <a:bodyPr wrap="square" anchor="ctr">
            <a:spAutoFit/>
          </a:bodyPr>
          <a:lstStyle/>
          <a:p>
            <a:pPr algn="ctr"/>
            <a:r>
              <a:rPr lang="en-US" sz="2800" dirty="0">
                <a:latin typeface="+mj-lt"/>
              </a:rPr>
              <a:t>Statistics of Employment</a:t>
            </a:r>
            <a:endParaRPr lang="pt-PT" sz="2800" dirty="0">
              <a:latin typeface="+mj-lt"/>
            </a:endParaRPr>
          </a:p>
        </p:txBody>
      </p:sp>
    </p:spTree>
    <p:extLst>
      <p:ext uri="{BB962C8B-B14F-4D97-AF65-F5344CB8AC3E}">
        <p14:creationId xmlns:p14="http://schemas.microsoft.com/office/powerpoint/2010/main" val="18344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724241"/>
            <a:ext cx="6804248" cy="1138773"/>
          </a:xfrm>
          <a:prstGeom prst="rect">
            <a:avLst/>
          </a:prstGeom>
          <a:solidFill>
            <a:schemeClr val="accent6"/>
          </a:solidFill>
        </p:spPr>
        <p:txBody>
          <a:bodyPr wrap="square" anchor="ctr">
            <a:spAutoFit/>
          </a:bodyPr>
          <a:lstStyle/>
          <a:p>
            <a:pPr algn="ctr"/>
            <a:endParaRPr lang="pt-PT" sz="2000" dirty="0"/>
          </a:p>
          <a:p>
            <a:pPr algn="ctr"/>
            <a:r>
              <a:rPr lang="pt-PT" sz="2800" dirty="0" err="1">
                <a:latin typeface="+mj-lt"/>
              </a:rPr>
              <a:t>The</a:t>
            </a:r>
            <a:r>
              <a:rPr lang="pt-PT" sz="2800" dirty="0">
                <a:latin typeface="+mj-lt"/>
              </a:rPr>
              <a:t> </a:t>
            </a:r>
            <a:r>
              <a:rPr lang="pt-PT" sz="2800" dirty="0" err="1">
                <a:latin typeface="+mj-lt"/>
              </a:rPr>
              <a:t>employment</a:t>
            </a:r>
            <a:r>
              <a:rPr lang="pt-PT" sz="2800" dirty="0">
                <a:latin typeface="+mj-lt"/>
              </a:rPr>
              <a:t> in Portugal in 2018</a:t>
            </a:r>
          </a:p>
          <a:p>
            <a:pPr algn="ctr"/>
            <a:endParaRPr lang="pt-PT" sz="2000" dirty="0"/>
          </a:p>
        </p:txBody>
      </p:sp>
      <p:sp>
        <p:nvSpPr>
          <p:cNvPr id="5" name="CaixaDeTexto 4">
            <a:extLst>
              <a:ext uri="{FF2B5EF4-FFF2-40B4-BE49-F238E27FC236}">
                <a16:creationId xmlns:a16="http://schemas.microsoft.com/office/drawing/2014/main" id="{26B420F5-3D18-4F94-84DE-7B308EEC76AA}"/>
              </a:ext>
            </a:extLst>
          </p:cNvPr>
          <p:cNvSpPr txBox="1"/>
          <p:nvPr/>
        </p:nvSpPr>
        <p:spPr>
          <a:xfrm>
            <a:off x="2681536" y="3645024"/>
            <a:ext cx="6120680" cy="3086871"/>
          </a:xfrm>
          <a:prstGeom prst="rect">
            <a:avLst/>
          </a:prstGeom>
          <a:noFill/>
        </p:spPr>
        <p:txBody>
          <a:bodyPr wrap="square" rtlCol="0" anchor="ctr">
            <a:spAutoFit/>
          </a:bodyPr>
          <a:lstStyle/>
          <a:p>
            <a:pPr algn="ctr">
              <a:lnSpc>
                <a:spcPct val="150000"/>
              </a:lnSpc>
            </a:pPr>
            <a:r>
              <a:rPr lang="en-US" sz="2200" dirty="0">
                <a:latin typeface="+mj-lt"/>
              </a:rPr>
              <a:t>In 2018 employment in Portugal was marked by a more inclusive hiring, because the companies started accepting and appreciating different age groups from the ones they have accepted so far, that is older people started to be appreciated and valued for their knowledge and experience.</a:t>
            </a:r>
            <a:endParaRPr lang="pt-PT" sz="2200" dirty="0">
              <a:latin typeface="+mj-lt"/>
            </a:endParaRPr>
          </a:p>
        </p:txBody>
      </p:sp>
      <p:pic>
        <p:nvPicPr>
          <p:cNvPr id="1042" name="Picture 18" descr="Related image">
            <a:extLst>
              <a:ext uri="{FF2B5EF4-FFF2-40B4-BE49-F238E27FC236}">
                <a16:creationId xmlns:a16="http://schemas.microsoft.com/office/drawing/2014/main" id="{BAFE9E10-296E-482F-A5F5-7B259002D4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091" b="18805"/>
          <a:stretch/>
        </p:blipFill>
        <p:spPr bwMode="auto">
          <a:xfrm>
            <a:off x="3698522" y="1990070"/>
            <a:ext cx="4086708" cy="174755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10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755662"/>
            <a:ext cx="6804248" cy="954107"/>
          </a:xfrm>
          <a:prstGeom prst="rect">
            <a:avLst/>
          </a:prstGeom>
          <a:solidFill>
            <a:schemeClr val="accent6"/>
          </a:solidFill>
        </p:spPr>
        <p:txBody>
          <a:bodyPr wrap="square" anchor="ctr">
            <a:spAutoFit/>
          </a:bodyPr>
          <a:lstStyle/>
          <a:p>
            <a:pPr algn="ctr"/>
            <a:r>
              <a:rPr lang="en-US" sz="2800" dirty="0">
                <a:latin typeface="+mj-lt"/>
              </a:rPr>
              <a:t>Lisbon and Oporto are the areas where there are more jobs opportunities</a:t>
            </a:r>
            <a:endParaRPr lang="pt-PT" sz="2800" dirty="0">
              <a:latin typeface="+mj-lt"/>
            </a:endParaRPr>
          </a:p>
        </p:txBody>
      </p:sp>
      <p:sp>
        <p:nvSpPr>
          <p:cNvPr id="5" name="CaixaDeTexto 4">
            <a:extLst>
              <a:ext uri="{FF2B5EF4-FFF2-40B4-BE49-F238E27FC236}">
                <a16:creationId xmlns:a16="http://schemas.microsoft.com/office/drawing/2014/main" id="{26B420F5-3D18-4F94-84DE-7B308EEC76AA}"/>
              </a:ext>
            </a:extLst>
          </p:cNvPr>
          <p:cNvSpPr txBox="1"/>
          <p:nvPr/>
        </p:nvSpPr>
        <p:spPr>
          <a:xfrm>
            <a:off x="2339752" y="5014063"/>
            <a:ext cx="6804248" cy="547714"/>
          </a:xfrm>
          <a:prstGeom prst="rect">
            <a:avLst/>
          </a:prstGeom>
          <a:noFill/>
        </p:spPr>
        <p:txBody>
          <a:bodyPr wrap="square" rtlCol="0" anchor="ctr">
            <a:spAutoFit/>
          </a:bodyPr>
          <a:lstStyle/>
          <a:p>
            <a:pPr algn="ctr">
              <a:lnSpc>
                <a:spcPct val="150000"/>
              </a:lnSpc>
            </a:pPr>
            <a:endParaRPr lang="pt-PT" sz="2200" dirty="0">
              <a:latin typeface="+mj-lt"/>
            </a:endParaRPr>
          </a:p>
        </p:txBody>
      </p:sp>
      <p:sp>
        <p:nvSpPr>
          <p:cNvPr id="7" name="Retângulo 6">
            <a:extLst>
              <a:ext uri="{FF2B5EF4-FFF2-40B4-BE49-F238E27FC236}">
                <a16:creationId xmlns:a16="http://schemas.microsoft.com/office/drawing/2014/main" id="{137905C1-12A6-4585-ABE5-19EB4E1A392A}"/>
              </a:ext>
            </a:extLst>
          </p:cNvPr>
          <p:cNvSpPr/>
          <p:nvPr/>
        </p:nvSpPr>
        <p:spPr>
          <a:xfrm>
            <a:off x="2657460" y="5020028"/>
            <a:ext cx="6168831" cy="1563377"/>
          </a:xfrm>
          <a:prstGeom prst="rect">
            <a:avLst/>
          </a:prstGeom>
        </p:spPr>
        <p:txBody>
          <a:bodyPr wrap="square" anchor="ctr">
            <a:spAutoFit/>
          </a:bodyPr>
          <a:lstStyle/>
          <a:p>
            <a:pPr algn="ctr">
              <a:lnSpc>
                <a:spcPct val="150000"/>
              </a:lnSpc>
            </a:pPr>
            <a:r>
              <a:rPr lang="en-US" sz="2200" dirty="0">
                <a:solidFill>
                  <a:srgbClr val="212121"/>
                </a:solidFill>
                <a:latin typeface="+mj-lt"/>
              </a:rPr>
              <a:t>The cities of Lisbon and Oporto have the largest number of jobs offers, although it is where competition from other candidates is greater.</a:t>
            </a:r>
            <a:endParaRPr lang="en-US" sz="2200" dirty="0">
              <a:latin typeface="+mj-lt"/>
            </a:endParaRPr>
          </a:p>
        </p:txBody>
      </p:sp>
      <p:pic>
        <p:nvPicPr>
          <p:cNvPr id="4111" name="Picture 15" descr="Related image">
            <a:extLst>
              <a:ext uri="{FF2B5EF4-FFF2-40B4-BE49-F238E27FC236}">
                <a16:creationId xmlns:a16="http://schemas.microsoft.com/office/drawing/2014/main" id="{4C170AD1-3328-4094-B574-D8479A99A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848769"/>
            <a:ext cx="3427859" cy="2276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17" name="Picture 21" descr="Image result for porto">
            <a:extLst>
              <a:ext uri="{FF2B5EF4-FFF2-40B4-BE49-F238E27FC236}">
                <a16:creationId xmlns:a16="http://schemas.microsoft.com/office/drawing/2014/main" id="{CBA8DC78-1FA0-43EF-9ED3-D83E9AF8F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226" y="2579791"/>
            <a:ext cx="3377434" cy="2276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4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785794"/>
            <a:ext cx="6804248" cy="523220"/>
          </a:xfrm>
          <a:prstGeom prst="rect">
            <a:avLst/>
          </a:prstGeom>
          <a:solidFill>
            <a:schemeClr val="accent6"/>
          </a:solidFill>
        </p:spPr>
        <p:txBody>
          <a:bodyPr wrap="square" anchor="ctr">
            <a:spAutoFit/>
          </a:bodyPr>
          <a:lstStyle/>
          <a:p>
            <a:pPr algn="ctr"/>
            <a:r>
              <a:rPr lang="en-US" sz="2800" dirty="0">
                <a:latin typeface="+mj-lt"/>
              </a:rPr>
              <a:t>Principal employer areas</a:t>
            </a:r>
            <a:endParaRPr lang="pt-PT" sz="2800" dirty="0">
              <a:latin typeface="+mj-lt"/>
            </a:endParaRPr>
          </a:p>
        </p:txBody>
      </p:sp>
      <p:sp>
        <p:nvSpPr>
          <p:cNvPr id="7" name="Retângulo 6">
            <a:extLst>
              <a:ext uri="{FF2B5EF4-FFF2-40B4-BE49-F238E27FC236}">
                <a16:creationId xmlns:a16="http://schemas.microsoft.com/office/drawing/2014/main" id="{137905C1-12A6-4585-ABE5-19EB4E1A392A}"/>
              </a:ext>
            </a:extLst>
          </p:cNvPr>
          <p:cNvSpPr/>
          <p:nvPr/>
        </p:nvSpPr>
        <p:spPr>
          <a:xfrm>
            <a:off x="2465512" y="4195560"/>
            <a:ext cx="6552728" cy="2465996"/>
          </a:xfrm>
          <a:prstGeom prst="rect">
            <a:avLst/>
          </a:prstGeom>
        </p:spPr>
        <p:txBody>
          <a:bodyPr wrap="square" anchor="ctr">
            <a:spAutoFit/>
          </a:bodyPr>
          <a:lstStyle/>
          <a:p>
            <a:pPr algn="ctr">
              <a:lnSpc>
                <a:spcPct val="150000"/>
              </a:lnSpc>
            </a:pPr>
            <a:r>
              <a:rPr lang="en-US" sz="2100" dirty="0">
                <a:solidFill>
                  <a:srgbClr val="212121"/>
                </a:solidFill>
                <a:latin typeface="+mj-lt"/>
              </a:rPr>
              <a:t>Calculations show that the sector where there was more employment in Portugal was education. Trade appears in the next position, followed by health-related activities. In addition, tourism, information technology and engineering are also increasingly offering employment opportunities.</a:t>
            </a:r>
            <a:endParaRPr lang="en-US" sz="2100" dirty="0">
              <a:latin typeface="+mj-lt"/>
            </a:endParaRPr>
          </a:p>
        </p:txBody>
      </p:sp>
      <p:pic>
        <p:nvPicPr>
          <p:cNvPr id="5131" name="Picture 11" descr="Image result for education">
            <a:extLst>
              <a:ext uri="{FF2B5EF4-FFF2-40B4-BE49-F238E27FC236}">
                <a16:creationId xmlns:a16="http://schemas.microsoft.com/office/drawing/2014/main" id="{A362B856-08C0-4F6C-89B7-7DD74CA98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5512" y="1844824"/>
            <a:ext cx="3377342" cy="2465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33" name="Picture 13" descr="Image result for emprego turismo portugal">
            <a:extLst>
              <a:ext uri="{FF2B5EF4-FFF2-40B4-BE49-F238E27FC236}">
                <a16:creationId xmlns:a16="http://schemas.microsoft.com/office/drawing/2014/main" id="{BF7ACC8F-3EB4-4D1B-BD21-66A19F2668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61" r="5787" b="10932"/>
          <a:stretch/>
        </p:blipFill>
        <p:spPr bwMode="auto">
          <a:xfrm>
            <a:off x="5273824" y="1429442"/>
            <a:ext cx="3744416" cy="2196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878129"/>
            <a:ext cx="6804248" cy="830997"/>
          </a:xfrm>
          <a:prstGeom prst="rect">
            <a:avLst/>
          </a:prstGeom>
          <a:solidFill>
            <a:schemeClr val="accent6"/>
          </a:solidFill>
        </p:spPr>
        <p:txBody>
          <a:bodyPr wrap="square" anchor="ctr">
            <a:spAutoFit/>
          </a:bodyPr>
          <a:lstStyle/>
          <a:p>
            <a:pPr algn="ctr"/>
            <a:endParaRPr lang="pt-PT" sz="2400" dirty="0"/>
          </a:p>
          <a:p>
            <a:pPr algn="ctr"/>
            <a:endParaRPr lang="pt-PT" sz="2400" dirty="0"/>
          </a:p>
        </p:txBody>
      </p:sp>
      <p:sp>
        <p:nvSpPr>
          <p:cNvPr id="5" name="CaixaDeTexto 4">
            <a:extLst>
              <a:ext uri="{FF2B5EF4-FFF2-40B4-BE49-F238E27FC236}">
                <a16:creationId xmlns:a16="http://schemas.microsoft.com/office/drawing/2014/main" id="{26B420F5-3D18-4F94-84DE-7B308EEC76AA}"/>
              </a:ext>
            </a:extLst>
          </p:cNvPr>
          <p:cNvSpPr txBox="1"/>
          <p:nvPr/>
        </p:nvSpPr>
        <p:spPr>
          <a:xfrm>
            <a:off x="2544570" y="1057823"/>
            <a:ext cx="6387440" cy="461665"/>
          </a:xfrm>
          <a:prstGeom prst="rect">
            <a:avLst/>
          </a:prstGeom>
          <a:noFill/>
        </p:spPr>
        <p:txBody>
          <a:bodyPr wrap="square" rtlCol="0" anchor="ctr">
            <a:spAutoFit/>
          </a:bodyPr>
          <a:lstStyle/>
          <a:p>
            <a:pPr algn="ctr" fontAlgn="base"/>
            <a:r>
              <a:rPr lang="pt-PT" sz="2400" dirty="0" err="1">
                <a:latin typeface="+mj-lt"/>
              </a:rPr>
              <a:t>The</a:t>
            </a:r>
            <a:r>
              <a:rPr lang="pt-PT" sz="2400" dirty="0">
                <a:latin typeface="+mj-lt"/>
              </a:rPr>
              <a:t> </a:t>
            </a:r>
            <a:r>
              <a:rPr lang="pt-PT" sz="2400" dirty="0" err="1">
                <a:latin typeface="+mj-lt"/>
              </a:rPr>
              <a:t>employment</a:t>
            </a:r>
            <a:r>
              <a:rPr lang="pt-PT" sz="2400" dirty="0">
                <a:latin typeface="+mj-lt"/>
              </a:rPr>
              <a:t> in Portugal in 2018</a:t>
            </a:r>
          </a:p>
        </p:txBody>
      </p:sp>
      <p:pic>
        <p:nvPicPr>
          <p:cNvPr id="7" name="Imagem 6">
            <a:extLst>
              <a:ext uri="{FF2B5EF4-FFF2-40B4-BE49-F238E27FC236}">
                <a16:creationId xmlns:a16="http://schemas.microsoft.com/office/drawing/2014/main" id="{AA1D3B9A-94C2-4DCB-911C-2ABB198E2570}"/>
              </a:ext>
            </a:extLst>
          </p:cNvPr>
          <p:cNvPicPr>
            <a:picLocks noChangeAspect="1"/>
          </p:cNvPicPr>
          <p:nvPr/>
        </p:nvPicPr>
        <p:blipFill rotWithShape="1">
          <a:blip r:embed="rId4"/>
          <a:srcRect l="2751" t="42997" r="43699" b="21986"/>
          <a:stretch/>
        </p:blipFill>
        <p:spPr>
          <a:xfrm>
            <a:off x="2350731" y="2636912"/>
            <a:ext cx="6782290" cy="2643206"/>
          </a:xfrm>
          <a:prstGeom prst="rect">
            <a:avLst/>
          </a:prstGeom>
        </p:spPr>
      </p:pic>
      <p:pic>
        <p:nvPicPr>
          <p:cNvPr id="8" name="Imagem 7">
            <a:extLst>
              <a:ext uri="{FF2B5EF4-FFF2-40B4-BE49-F238E27FC236}">
                <a16:creationId xmlns:a16="http://schemas.microsoft.com/office/drawing/2014/main" id="{0E69398F-E947-4242-B0E3-E145996B7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762" y="2780928"/>
            <a:ext cx="4981717" cy="3912679"/>
          </a:xfrm>
          <a:prstGeom prst="rect">
            <a:avLst/>
          </a:prstGeom>
        </p:spPr>
      </p:pic>
      <p:sp>
        <p:nvSpPr>
          <p:cNvPr id="9" name="CaixaDeTexto 8">
            <a:extLst>
              <a:ext uri="{FF2B5EF4-FFF2-40B4-BE49-F238E27FC236}">
                <a16:creationId xmlns:a16="http://schemas.microsoft.com/office/drawing/2014/main" id="{C26C2F4A-E12D-4A21-B054-57477FAE59F7}"/>
              </a:ext>
            </a:extLst>
          </p:cNvPr>
          <p:cNvSpPr txBox="1"/>
          <p:nvPr/>
        </p:nvSpPr>
        <p:spPr>
          <a:xfrm>
            <a:off x="2412527" y="1764567"/>
            <a:ext cx="6408185" cy="923330"/>
          </a:xfrm>
          <a:prstGeom prst="rect">
            <a:avLst/>
          </a:prstGeom>
          <a:noFill/>
        </p:spPr>
        <p:txBody>
          <a:bodyPr wrap="square" rtlCol="0" anchor="ctr">
            <a:spAutoFit/>
          </a:bodyPr>
          <a:lstStyle/>
          <a:p>
            <a:pPr algn="ctr" fontAlgn="base"/>
            <a:r>
              <a:rPr lang="en-US" dirty="0">
                <a:latin typeface="+mj-lt"/>
              </a:rPr>
              <a:t>The employment offers predominate in the tertiary sector, with 69% of the offers, being the primary sector the least employer, representing only 4% of the available employment.</a:t>
            </a:r>
            <a:endParaRPr lang="pt-PT" dirty="0">
              <a:latin typeface="+mj-lt"/>
            </a:endParaRPr>
          </a:p>
        </p:txBody>
      </p:sp>
      <p:sp>
        <p:nvSpPr>
          <p:cNvPr id="10" name="CaixaDeTexto 9">
            <a:extLst>
              <a:ext uri="{FF2B5EF4-FFF2-40B4-BE49-F238E27FC236}">
                <a16:creationId xmlns:a16="http://schemas.microsoft.com/office/drawing/2014/main" id="{90F143FB-7B9F-47EB-91E6-92A0B12FC2EB}"/>
              </a:ext>
            </a:extLst>
          </p:cNvPr>
          <p:cNvSpPr txBox="1"/>
          <p:nvPr/>
        </p:nvSpPr>
        <p:spPr>
          <a:xfrm>
            <a:off x="5050302" y="5815346"/>
            <a:ext cx="593411" cy="369332"/>
          </a:xfrm>
          <a:prstGeom prst="rect">
            <a:avLst/>
          </a:prstGeom>
          <a:noFill/>
        </p:spPr>
        <p:txBody>
          <a:bodyPr wrap="square" rtlCol="0" anchor="ctr">
            <a:spAutoFit/>
          </a:bodyPr>
          <a:lstStyle/>
          <a:p>
            <a:pPr algn="ctr"/>
            <a:r>
              <a:rPr lang="pt-PT" dirty="0">
                <a:latin typeface="+mj-lt"/>
              </a:rPr>
              <a:t>4%</a:t>
            </a:r>
            <a:endParaRPr lang="en-US" dirty="0">
              <a:latin typeface="+mj-lt"/>
            </a:endParaRPr>
          </a:p>
        </p:txBody>
      </p:sp>
      <p:sp>
        <p:nvSpPr>
          <p:cNvPr id="11" name="CaixaDeTexto 10">
            <a:extLst>
              <a:ext uri="{FF2B5EF4-FFF2-40B4-BE49-F238E27FC236}">
                <a16:creationId xmlns:a16="http://schemas.microsoft.com/office/drawing/2014/main" id="{C32A7ED7-68FD-4AA1-85DF-8D0995C8735E}"/>
              </a:ext>
            </a:extLst>
          </p:cNvPr>
          <p:cNvSpPr txBox="1"/>
          <p:nvPr/>
        </p:nvSpPr>
        <p:spPr>
          <a:xfrm>
            <a:off x="5419603" y="4737267"/>
            <a:ext cx="593411" cy="369332"/>
          </a:xfrm>
          <a:prstGeom prst="rect">
            <a:avLst/>
          </a:prstGeom>
          <a:noFill/>
        </p:spPr>
        <p:txBody>
          <a:bodyPr wrap="square" rtlCol="0" anchor="ctr">
            <a:spAutoFit/>
          </a:bodyPr>
          <a:lstStyle/>
          <a:p>
            <a:pPr algn="ctr"/>
            <a:r>
              <a:rPr lang="pt-PT" dirty="0">
                <a:latin typeface="+mj-lt"/>
              </a:rPr>
              <a:t>27%</a:t>
            </a:r>
            <a:endParaRPr lang="en-US" dirty="0">
              <a:latin typeface="+mj-lt"/>
            </a:endParaRPr>
          </a:p>
        </p:txBody>
      </p:sp>
      <p:sp>
        <p:nvSpPr>
          <p:cNvPr id="12" name="CaixaDeTexto 11">
            <a:extLst>
              <a:ext uri="{FF2B5EF4-FFF2-40B4-BE49-F238E27FC236}">
                <a16:creationId xmlns:a16="http://schemas.microsoft.com/office/drawing/2014/main" id="{AB7251B0-BBF1-4F5F-83AA-9D09E9381A65}"/>
              </a:ext>
            </a:extLst>
          </p:cNvPr>
          <p:cNvSpPr txBox="1"/>
          <p:nvPr/>
        </p:nvSpPr>
        <p:spPr>
          <a:xfrm>
            <a:off x="5762622" y="2840643"/>
            <a:ext cx="593411" cy="369332"/>
          </a:xfrm>
          <a:prstGeom prst="rect">
            <a:avLst/>
          </a:prstGeom>
          <a:noFill/>
        </p:spPr>
        <p:txBody>
          <a:bodyPr wrap="square" rtlCol="0" anchor="ctr">
            <a:spAutoFit/>
          </a:bodyPr>
          <a:lstStyle/>
          <a:p>
            <a:pPr algn="ctr"/>
            <a:r>
              <a:rPr lang="pt-PT" dirty="0">
                <a:latin typeface="+mj-lt"/>
              </a:rPr>
              <a:t>69%</a:t>
            </a:r>
            <a:endParaRPr lang="en-US" dirty="0">
              <a:latin typeface="+mj-lt"/>
            </a:endParaRPr>
          </a:p>
        </p:txBody>
      </p:sp>
    </p:spTree>
    <p:extLst>
      <p:ext uri="{BB962C8B-B14F-4D97-AF65-F5344CB8AC3E}">
        <p14:creationId xmlns:p14="http://schemas.microsoft.com/office/powerpoint/2010/main" val="67354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878129"/>
            <a:ext cx="6804248" cy="830997"/>
          </a:xfrm>
          <a:prstGeom prst="rect">
            <a:avLst/>
          </a:prstGeom>
          <a:solidFill>
            <a:schemeClr val="accent6"/>
          </a:solidFill>
        </p:spPr>
        <p:txBody>
          <a:bodyPr wrap="square" anchor="ctr">
            <a:spAutoFit/>
          </a:bodyPr>
          <a:lstStyle/>
          <a:p>
            <a:pPr algn="ctr"/>
            <a:endParaRPr lang="pt-PT" sz="2400" dirty="0"/>
          </a:p>
          <a:p>
            <a:pPr algn="ctr"/>
            <a:endParaRPr lang="pt-PT" sz="2400" dirty="0"/>
          </a:p>
        </p:txBody>
      </p:sp>
      <p:sp>
        <p:nvSpPr>
          <p:cNvPr id="5" name="CaixaDeTexto 4">
            <a:extLst>
              <a:ext uri="{FF2B5EF4-FFF2-40B4-BE49-F238E27FC236}">
                <a16:creationId xmlns:a16="http://schemas.microsoft.com/office/drawing/2014/main" id="{26B420F5-3D18-4F94-84DE-7B308EEC76AA}"/>
              </a:ext>
            </a:extLst>
          </p:cNvPr>
          <p:cNvSpPr txBox="1"/>
          <p:nvPr/>
        </p:nvSpPr>
        <p:spPr>
          <a:xfrm>
            <a:off x="2544570" y="1057823"/>
            <a:ext cx="6387440" cy="461665"/>
          </a:xfrm>
          <a:prstGeom prst="rect">
            <a:avLst/>
          </a:prstGeom>
          <a:noFill/>
        </p:spPr>
        <p:txBody>
          <a:bodyPr wrap="square" rtlCol="0" anchor="ctr">
            <a:spAutoFit/>
          </a:bodyPr>
          <a:lstStyle/>
          <a:p>
            <a:pPr algn="ctr" fontAlgn="base"/>
            <a:r>
              <a:rPr lang="pt-PT" sz="2400" dirty="0" err="1">
                <a:latin typeface="+mj-lt"/>
              </a:rPr>
              <a:t>The</a:t>
            </a:r>
            <a:r>
              <a:rPr lang="pt-PT" sz="2400" dirty="0">
                <a:latin typeface="+mj-lt"/>
              </a:rPr>
              <a:t> </a:t>
            </a:r>
            <a:r>
              <a:rPr lang="pt-PT" sz="2400" dirty="0" err="1">
                <a:latin typeface="+mj-lt"/>
              </a:rPr>
              <a:t>employment</a:t>
            </a:r>
            <a:r>
              <a:rPr lang="pt-PT" sz="2400" dirty="0">
                <a:latin typeface="+mj-lt"/>
              </a:rPr>
              <a:t> in </a:t>
            </a:r>
            <a:r>
              <a:rPr lang="pt-PT" sz="2400" dirty="0" err="1">
                <a:latin typeface="+mj-lt"/>
              </a:rPr>
              <a:t>the</a:t>
            </a:r>
            <a:r>
              <a:rPr lang="pt-PT" sz="2400" dirty="0">
                <a:latin typeface="+mj-lt"/>
              </a:rPr>
              <a:t> Centre </a:t>
            </a:r>
            <a:r>
              <a:rPr lang="pt-PT" sz="2400" dirty="0" err="1">
                <a:latin typeface="+mj-lt"/>
              </a:rPr>
              <a:t>of</a:t>
            </a:r>
            <a:r>
              <a:rPr lang="pt-PT" sz="2400" dirty="0">
                <a:latin typeface="+mj-lt"/>
              </a:rPr>
              <a:t> Portugal in 2018</a:t>
            </a:r>
          </a:p>
        </p:txBody>
      </p:sp>
      <p:pic>
        <p:nvPicPr>
          <p:cNvPr id="7" name="Imagem 6">
            <a:extLst>
              <a:ext uri="{FF2B5EF4-FFF2-40B4-BE49-F238E27FC236}">
                <a16:creationId xmlns:a16="http://schemas.microsoft.com/office/drawing/2014/main" id="{AA1D3B9A-94C2-4DCB-911C-2ABB198E2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2492895"/>
            <a:ext cx="6815584" cy="3372857"/>
          </a:xfrm>
          <a:prstGeom prst="rect">
            <a:avLst/>
          </a:prstGeom>
        </p:spPr>
      </p:pic>
      <p:pic>
        <p:nvPicPr>
          <p:cNvPr id="8" name="Imagem 7">
            <a:extLst>
              <a:ext uri="{FF2B5EF4-FFF2-40B4-BE49-F238E27FC236}">
                <a16:creationId xmlns:a16="http://schemas.microsoft.com/office/drawing/2014/main" id="{0E69398F-E947-4242-B0E3-E145996B7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1869" y="2780928"/>
            <a:ext cx="4689502" cy="3912679"/>
          </a:xfrm>
          <a:prstGeom prst="rect">
            <a:avLst/>
          </a:prstGeom>
        </p:spPr>
      </p:pic>
      <p:sp>
        <p:nvSpPr>
          <p:cNvPr id="9" name="CaixaDeTexto 8">
            <a:extLst>
              <a:ext uri="{FF2B5EF4-FFF2-40B4-BE49-F238E27FC236}">
                <a16:creationId xmlns:a16="http://schemas.microsoft.com/office/drawing/2014/main" id="{C26C2F4A-E12D-4A21-B054-57477FAE59F7}"/>
              </a:ext>
            </a:extLst>
          </p:cNvPr>
          <p:cNvSpPr txBox="1"/>
          <p:nvPr/>
        </p:nvSpPr>
        <p:spPr>
          <a:xfrm>
            <a:off x="2412527" y="1764567"/>
            <a:ext cx="6408185" cy="923330"/>
          </a:xfrm>
          <a:prstGeom prst="rect">
            <a:avLst/>
          </a:prstGeom>
          <a:noFill/>
        </p:spPr>
        <p:txBody>
          <a:bodyPr wrap="square" rtlCol="0" anchor="ctr">
            <a:spAutoFit/>
          </a:bodyPr>
          <a:lstStyle/>
          <a:p>
            <a:pPr algn="ctr" fontAlgn="base"/>
            <a:r>
              <a:rPr lang="en-US" dirty="0">
                <a:latin typeface="+mj-lt"/>
              </a:rPr>
              <a:t>In a total of 1092 thousands of employed people in the Centre of Portugal, the majority are men even if the number of employed women is </a:t>
            </a:r>
            <a:r>
              <a:rPr lang="en-US" dirty="0" err="1">
                <a:latin typeface="+mj-lt"/>
              </a:rPr>
              <a:t>evoluting</a:t>
            </a:r>
            <a:r>
              <a:rPr lang="en-US" dirty="0">
                <a:latin typeface="+mj-lt"/>
              </a:rPr>
              <a:t>.</a:t>
            </a:r>
            <a:endParaRPr lang="pt-PT" dirty="0">
              <a:latin typeface="+mj-lt"/>
            </a:endParaRPr>
          </a:p>
        </p:txBody>
      </p:sp>
      <p:sp>
        <p:nvSpPr>
          <p:cNvPr id="11" name="CaixaDeTexto 10">
            <a:extLst>
              <a:ext uri="{FF2B5EF4-FFF2-40B4-BE49-F238E27FC236}">
                <a16:creationId xmlns:a16="http://schemas.microsoft.com/office/drawing/2014/main" id="{C32A7ED7-68FD-4AA1-85DF-8D0995C8735E}"/>
              </a:ext>
            </a:extLst>
          </p:cNvPr>
          <p:cNvSpPr txBox="1"/>
          <p:nvPr/>
        </p:nvSpPr>
        <p:spPr>
          <a:xfrm>
            <a:off x="4809744" y="2835869"/>
            <a:ext cx="593411" cy="369332"/>
          </a:xfrm>
          <a:prstGeom prst="rect">
            <a:avLst/>
          </a:prstGeom>
          <a:noFill/>
        </p:spPr>
        <p:txBody>
          <a:bodyPr wrap="square" rtlCol="0" anchor="ctr">
            <a:spAutoFit/>
          </a:bodyPr>
          <a:lstStyle/>
          <a:p>
            <a:pPr algn="ctr"/>
            <a:r>
              <a:rPr lang="pt-PT" dirty="0">
                <a:latin typeface="+mj-lt"/>
              </a:rPr>
              <a:t>52%</a:t>
            </a:r>
            <a:endParaRPr lang="en-US" dirty="0">
              <a:latin typeface="+mj-lt"/>
            </a:endParaRPr>
          </a:p>
        </p:txBody>
      </p:sp>
      <p:sp>
        <p:nvSpPr>
          <p:cNvPr id="12" name="CaixaDeTexto 11">
            <a:extLst>
              <a:ext uri="{FF2B5EF4-FFF2-40B4-BE49-F238E27FC236}">
                <a16:creationId xmlns:a16="http://schemas.microsoft.com/office/drawing/2014/main" id="{AB7251B0-BBF1-4F5F-83AA-9D09E9381A65}"/>
              </a:ext>
            </a:extLst>
          </p:cNvPr>
          <p:cNvSpPr txBox="1"/>
          <p:nvPr/>
        </p:nvSpPr>
        <p:spPr>
          <a:xfrm>
            <a:off x="6038567" y="2835869"/>
            <a:ext cx="593411" cy="369332"/>
          </a:xfrm>
          <a:prstGeom prst="rect">
            <a:avLst/>
          </a:prstGeom>
          <a:noFill/>
        </p:spPr>
        <p:txBody>
          <a:bodyPr wrap="square" rtlCol="0" anchor="ctr">
            <a:spAutoFit/>
          </a:bodyPr>
          <a:lstStyle/>
          <a:p>
            <a:pPr algn="ctr"/>
            <a:r>
              <a:rPr lang="pt-PT" dirty="0">
                <a:latin typeface="+mj-lt"/>
              </a:rPr>
              <a:t>48%</a:t>
            </a:r>
            <a:endParaRPr lang="en-US" dirty="0">
              <a:latin typeface="+mj-lt"/>
            </a:endParaRPr>
          </a:p>
        </p:txBody>
      </p:sp>
    </p:spTree>
    <p:extLst>
      <p:ext uri="{BB962C8B-B14F-4D97-AF65-F5344CB8AC3E}">
        <p14:creationId xmlns:p14="http://schemas.microsoft.com/office/powerpoint/2010/main" val="181268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2339752" y="0"/>
            <a:ext cx="680424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233975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90306" y="260648"/>
            <a:ext cx="2123700" cy="707900"/>
          </a:xfrm>
          <a:prstGeom prst="rect">
            <a:avLst/>
          </a:prstGeom>
        </p:spPr>
      </p:pic>
      <p:sp>
        <p:nvSpPr>
          <p:cNvPr id="6" name="Rectângulo 5"/>
          <p:cNvSpPr/>
          <p:nvPr/>
        </p:nvSpPr>
        <p:spPr>
          <a:xfrm>
            <a:off x="2339752" y="878129"/>
            <a:ext cx="6804248" cy="830997"/>
          </a:xfrm>
          <a:prstGeom prst="rect">
            <a:avLst/>
          </a:prstGeom>
          <a:solidFill>
            <a:schemeClr val="accent6"/>
          </a:solidFill>
        </p:spPr>
        <p:txBody>
          <a:bodyPr wrap="square" anchor="ctr">
            <a:spAutoFit/>
          </a:bodyPr>
          <a:lstStyle/>
          <a:p>
            <a:pPr algn="ctr"/>
            <a:endParaRPr lang="pt-PT" sz="2400" dirty="0"/>
          </a:p>
          <a:p>
            <a:pPr algn="ctr"/>
            <a:endParaRPr lang="pt-PT" sz="2400" dirty="0"/>
          </a:p>
        </p:txBody>
      </p:sp>
      <p:sp>
        <p:nvSpPr>
          <p:cNvPr id="5" name="CaixaDeTexto 4">
            <a:extLst>
              <a:ext uri="{FF2B5EF4-FFF2-40B4-BE49-F238E27FC236}">
                <a16:creationId xmlns:a16="http://schemas.microsoft.com/office/drawing/2014/main" id="{26B420F5-3D18-4F94-84DE-7B308EEC76AA}"/>
              </a:ext>
            </a:extLst>
          </p:cNvPr>
          <p:cNvSpPr txBox="1"/>
          <p:nvPr/>
        </p:nvSpPr>
        <p:spPr>
          <a:xfrm>
            <a:off x="2339752" y="1057823"/>
            <a:ext cx="6804248" cy="461665"/>
          </a:xfrm>
          <a:prstGeom prst="rect">
            <a:avLst/>
          </a:prstGeom>
          <a:noFill/>
        </p:spPr>
        <p:txBody>
          <a:bodyPr wrap="square" rtlCol="0" anchor="ctr">
            <a:spAutoFit/>
          </a:bodyPr>
          <a:lstStyle/>
          <a:p>
            <a:pPr algn="ctr" fontAlgn="base"/>
            <a:r>
              <a:rPr lang="pt-PT" sz="2400" dirty="0" err="1">
                <a:latin typeface="+mj-lt"/>
              </a:rPr>
              <a:t>The</a:t>
            </a:r>
            <a:r>
              <a:rPr lang="pt-PT" sz="2400" dirty="0">
                <a:latin typeface="+mj-lt"/>
              </a:rPr>
              <a:t> </a:t>
            </a:r>
            <a:r>
              <a:rPr lang="pt-PT" sz="2400" dirty="0" err="1">
                <a:latin typeface="+mj-lt"/>
              </a:rPr>
              <a:t>unemployment</a:t>
            </a:r>
            <a:r>
              <a:rPr lang="pt-PT" sz="2400" dirty="0">
                <a:latin typeface="+mj-lt"/>
              </a:rPr>
              <a:t> in </a:t>
            </a:r>
            <a:r>
              <a:rPr lang="pt-PT" sz="2400" dirty="0" err="1">
                <a:latin typeface="+mj-lt"/>
              </a:rPr>
              <a:t>the</a:t>
            </a:r>
            <a:r>
              <a:rPr lang="pt-PT" sz="2400" dirty="0">
                <a:latin typeface="+mj-lt"/>
              </a:rPr>
              <a:t> Centre </a:t>
            </a:r>
            <a:r>
              <a:rPr lang="pt-PT" sz="2400" dirty="0" err="1">
                <a:latin typeface="+mj-lt"/>
              </a:rPr>
              <a:t>of</a:t>
            </a:r>
            <a:r>
              <a:rPr lang="pt-PT" sz="2400" dirty="0">
                <a:latin typeface="+mj-lt"/>
              </a:rPr>
              <a:t> Portugal in 2018</a:t>
            </a:r>
          </a:p>
        </p:txBody>
      </p:sp>
      <p:pic>
        <p:nvPicPr>
          <p:cNvPr id="7" name="Imagem 6">
            <a:extLst>
              <a:ext uri="{FF2B5EF4-FFF2-40B4-BE49-F238E27FC236}">
                <a16:creationId xmlns:a16="http://schemas.microsoft.com/office/drawing/2014/main" id="{AA1D3B9A-94C2-4DCB-911C-2ABB198E2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2630043"/>
            <a:ext cx="6815584" cy="3098560"/>
          </a:xfrm>
          <a:prstGeom prst="rect">
            <a:avLst/>
          </a:prstGeom>
        </p:spPr>
      </p:pic>
      <p:pic>
        <p:nvPicPr>
          <p:cNvPr id="8" name="Imagem 7">
            <a:extLst>
              <a:ext uri="{FF2B5EF4-FFF2-40B4-BE49-F238E27FC236}">
                <a16:creationId xmlns:a16="http://schemas.microsoft.com/office/drawing/2014/main" id="{0E69398F-E947-4242-B0E3-E145996B7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0228" y="2780928"/>
            <a:ext cx="4612783" cy="3912679"/>
          </a:xfrm>
          <a:prstGeom prst="rect">
            <a:avLst/>
          </a:prstGeom>
        </p:spPr>
      </p:pic>
      <p:sp>
        <p:nvSpPr>
          <p:cNvPr id="9" name="CaixaDeTexto 8">
            <a:extLst>
              <a:ext uri="{FF2B5EF4-FFF2-40B4-BE49-F238E27FC236}">
                <a16:creationId xmlns:a16="http://schemas.microsoft.com/office/drawing/2014/main" id="{C26C2F4A-E12D-4A21-B054-57477FAE59F7}"/>
              </a:ext>
            </a:extLst>
          </p:cNvPr>
          <p:cNvSpPr txBox="1"/>
          <p:nvPr/>
        </p:nvSpPr>
        <p:spPr>
          <a:xfrm>
            <a:off x="2412527" y="1626068"/>
            <a:ext cx="6408185" cy="1200329"/>
          </a:xfrm>
          <a:prstGeom prst="rect">
            <a:avLst/>
          </a:prstGeom>
          <a:noFill/>
        </p:spPr>
        <p:txBody>
          <a:bodyPr wrap="square" rtlCol="0" anchor="ctr">
            <a:spAutoFit/>
          </a:bodyPr>
          <a:lstStyle/>
          <a:p>
            <a:pPr algn="ctr" fontAlgn="base"/>
            <a:r>
              <a:rPr lang="en-US" dirty="0">
                <a:latin typeface="+mj-lt"/>
              </a:rPr>
              <a:t>We can verify that there are more unemployed women because of some reasons. One of them is the bankruptcy of the factories where they have always worked and the difficulty in getting a new job due to their age.</a:t>
            </a:r>
            <a:endParaRPr lang="pt-PT" dirty="0">
              <a:latin typeface="+mj-lt"/>
            </a:endParaRPr>
          </a:p>
        </p:txBody>
      </p:sp>
      <p:sp>
        <p:nvSpPr>
          <p:cNvPr id="11" name="CaixaDeTexto 10">
            <a:extLst>
              <a:ext uri="{FF2B5EF4-FFF2-40B4-BE49-F238E27FC236}">
                <a16:creationId xmlns:a16="http://schemas.microsoft.com/office/drawing/2014/main" id="{C32A7ED7-68FD-4AA1-85DF-8D0995C8735E}"/>
              </a:ext>
            </a:extLst>
          </p:cNvPr>
          <p:cNvSpPr txBox="1"/>
          <p:nvPr/>
        </p:nvSpPr>
        <p:spPr>
          <a:xfrm>
            <a:off x="5184896" y="3401394"/>
            <a:ext cx="593411" cy="369332"/>
          </a:xfrm>
          <a:prstGeom prst="rect">
            <a:avLst/>
          </a:prstGeom>
          <a:noFill/>
        </p:spPr>
        <p:txBody>
          <a:bodyPr wrap="square" rtlCol="0" anchor="ctr">
            <a:spAutoFit/>
          </a:bodyPr>
          <a:lstStyle/>
          <a:p>
            <a:pPr algn="ctr"/>
            <a:r>
              <a:rPr lang="pt-PT" dirty="0">
                <a:latin typeface="+mj-lt"/>
              </a:rPr>
              <a:t>46%</a:t>
            </a:r>
            <a:endParaRPr lang="en-US" dirty="0">
              <a:latin typeface="+mj-lt"/>
            </a:endParaRPr>
          </a:p>
        </p:txBody>
      </p:sp>
      <p:sp>
        <p:nvSpPr>
          <p:cNvPr id="12" name="CaixaDeTexto 11">
            <a:extLst>
              <a:ext uri="{FF2B5EF4-FFF2-40B4-BE49-F238E27FC236}">
                <a16:creationId xmlns:a16="http://schemas.microsoft.com/office/drawing/2014/main" id="{AB7251B0-BBF1-4F5F-83AA-9D09E9381A65}"/>
              </a:ext>
            </a:extLst>
          </p:cNvPr>
          <p:cNvSpPr txBox="1"/>
          <p:nvPr/>
        </p:nvSpPr>
        <p:spPr>
          <a:xfrm>
            <a:off x="5616619" y="2902609"/>
            <a:ext cx="593411" cy="369332"/>
          </a:xfrm>
          <a:prstGeom prst="rect">
            <a:avLst/>
          </a:prstGeom>
          <a:noFill/>
        </p:spPr>
        <p:txBody>
          <a:bodyPr wrap="square" rtlCol="0" anchor="ctr">
            <a:spAutoFit/>
          </a:bodyPr>
          <a:lstStyle/>
          <a:p>
            <a:pPr algn="ctr"/>
            <a:r>
              <a:rPr lang="pt-PT" dirty="0">
                <a:latin typeface="+mj-lt"/>
              </a:rPr>
              <a:t>54%</a:t>
            </a:r>
            <a:endParaRPr lang="en-US" dirty="0">
              <a:latin typeface="+mj-lt"/>
            </a:endParaRPr>
          </a:p>
        </p:txBody>
      </p:sp>
    </p:spTree>
    <p:extLst>
      <p:ext uri="{BB962C8B-B14F-4D97-AF65-F5344CB8AC3E}">
        <p14:creationId xmlns:p14="http://schemas.microsoft.com/office/powerpoint/2010/main" val="119275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1+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2402</TotalTime>
  <Words>559</Words>
  <Application>Microsoft Office PowerPoint</Application>
  <PresentationFormat>Apresentação no Ecrã (4:3)</PresentationFormat>
  <Paragraphs>62</Paragraphs>
  <Slides>11</Slides>
  <Notes>11</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11</vt:i4>
      </vt:variant>
    </vt:vector>
  </HeadingPairs>
  <TitlesOfParts>
    <vt:vector size="15" baseType="lpstr">
      <vt:lpstr>Calibri</vt:lpstr>
      <vt:lpstr>Constantia</vt:lpstr>
      <vt:lpstr>Wingdings 2</vt:lpstr>
      <vt:lpstr>Fluxo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ASSSOCIACAO PROMOTORA DE ENSINO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sofia</dc:creator>
  <cp:lastModifiedBy>ACER</cp:lastModifiedBy>
  <cp:revision>288</cp:revision>
  <dcterms:created xsi:type="dcterms:W3CDTF">2011-01-20T10:47:19Z</dcterms:created>
  <dcterms:modified xsi:type="dcterms:W3CDTF">2019-03-08T15:41:40Z</dcterms:modified>
</cp:coreProperties>
</file>