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revisionInfo.xml" ContentType="application/vnd.ms-powerpoint.revisioninfo+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charts/chart1.xml" ContentType="application/vnd.openxmlformats-officedocument.drawingml.chart+xml"/>
  <Override PartName="/ppt/charts/chart2.xml" ContentType="application/vnd.openxmlformats-officedocument.drawingml.char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48" r:id="rId1"/>
  </p:sldMasterIdLst>
  <p:sldIdLst>
    <p:sldId id="270" r:id="rId2"/>
    <p:sldId id="256" r:id="rId3"/>
    <p:sldId id="257" r:id="rId4"/>
    <p:sldId id="258" r:id="rId5"/>
    <p:sldId id="259" r:id="rId6"/>
    <p:sldId id="268" r:id="rId7"/>
    <p:sldId id="260" r:id="rId8"/>
    <p:sldId id="261" r:id="rId9"/>
    <p:sldId id="269" r:id="rId10"/>
    <p:sldId id="262" r:id="rId11"/>
    <p:sldId id="263" r:id="rId12"/>
    <p:sldId id="264" r:id="rId13"/>
    <p:sldId id="265" r:id="rId14"/>
    <p:sldId id="266" r:id="rId15"/>
    <p:sldId id="267" r:id="rId16"/>
    <p:sldId id="271" r:id="rId17"/>
  </p:sldIdLst>
  <p:sldSz cx="12192000" cy="6858000"/>
  <p:notesSz cx="6858000" cy="9144000"/>
  <p:defaultTextStyle>
    <a:defPPr>
      <a:defRPr lang="ro-R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 xmlns:p14="http://schemas.microsoft.com/office/powerpoint/2010/main">
          <a:srgbClr val="FF0000"/>
        </p14:laserClr>
      </p:ext>
      <p:ext uri="{2FDB2607-1784-4EEB-B798-7EB5836EED8A}">
        <p14:showMediaCtrls xmlns="" xmlns:p14="http://schemas.microsoft.com/office/powerpoint/2010/main" val="1"/>
      </p:ext>
    </p:extLst>
  </p:showPr>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 uri="{FD5EFAAD-0ECE-453E-9831-46B23BE46B34}">
      <p15:chartTrackingRefBased xmlns=""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E13BA87E-FDB8-47D1-AD27-4C7E124F78C9}" v="152" dt="2018-09-17T14:08:19.298"/>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snapToGrid="0">
      <p:cViewPr>
        <p:scale>
          <a:sx n="75" d="100"/>
          <a:sy n="75" d="100"/>
        </p:scale>
        <p:origin x="-504" y="60"/>
      </p:cViewPr>
      <p:guideLst>
        <p:guide orient="horz" pos="2160"/>
        <p:guide pos="384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microsoft.com/office/2015/10/relationships/revisionInfo" Target="revisionInfo.xml"/></Relationships>
</file>

<file path=ppt/charts/_rels/chart1.xml.rels><?xml version="1.0" encoding="UTF-8" standalone="yes"?>
<Relationships xmlns="http://schemas.openxmlformats.org/package/2006/relationships"><Relationship Id="rId1" Type="http://schemas.openxmlformats.org/officeDocument/2006/relationships/oleObject" Target="file:///C:\Users\Asus\Desktop\a.xlsx"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file:///C:\Users\Asus\Desktop\a.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1"/>
  <c:lang val="en-GB"/>
  <c:chart>
    <c:title>
      <c:tx>
        <c:rich>
          <a:bodyPr/>
          <a:lstStyle/>
          <a:p>
            <a:pPr>
              <a:defRPr lang="en-US" sz="2400" b="1" i="1"/>
            </a:pPr>
            <a:r>
              <a:rPr lang="ro-RO" sz="2400" b="1" i="1" u="none" strike="noStrike" baseline="0" dirty="0"/>
              <a:t>6)</a:t>
            </a:r>
            <a:r>
              <a:rPr lang="en-US" sz="2400" b="1" i="1" u="none" strike="noStrike" baseline="0" dirty="0"/>
              <a:t>Why did you choose that activity? </a:t>
            </a:r>
            <a:endParaRPr lang="en-US" sz="2400" b="1" i="1" dirty="0"/>
          </a:p>
        </c:rich>
      </c:tx>
      <c:layout/>
      <c:overlay val="1"/>
    </c:title>
    <c:view3D>
      <c:rotX val="30"/>
      <c:perspective val="30"/>
    </c:view3D>
    <c:plotArea>
      <c:layout>
        <c:manualLayout>
          <c:layoutTarget val="inner"/>
          <c:xMode val="edge"/>
          <c:yMode val="edge"/>
          <c:x val="0.12777777777777777"/>
          <c:y val="0.33796296296296408"/>
          <c:w val="0.42545975503062156"/>
          <c:h val="0.63888888888888984"/>
        </c:manualLayout>
      </c:layout>
      <c:pie3DChart>
        <c:varyColors val="1"/>
        <c:ser>
          <c:idx val="0"/>
          <c:order val="0"/>
          <c:dLbls>
            <c:dLbl>
              <c:idx val="0"/>
              <c:layout>
                <c:manualLayout>
                  <c:x val="3.747331583552066E-2"/>
                  <c:y val="0.1366790609507143"/>
                </c:manualLayout>
              </c:layout>
              <c:dLblPos val="bestFit"/>
              <c:showPercent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00-C634-4055-A186-4D446AFC56E8}"/>
                </c:ext>
              </c:extLst>
            </c:dLbl>
            <c:dLbl>
              <c:idx val="1"/>
              <c:layout>
                <c:manualLayout>
                  <c:x val="-5.3455161854768209E-2"/>
                  <c:y val="-8.0713764946048427E-2"/>
                </c:manualLayout>
              </c:layout>
              <c:dLblPos val="bestFit"/>
              <c:showPercent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01-C634-4055-A186-4D446AFC56E8}"/>
                </c:ext>
              </c:extLst>
            </c:dLbl>
            <c:dLbl>
              <c:idx val="2"/>
              <c:layout>
                <c:manualLayout>
                  <c:x val="-7.7534120734908188E-2"/>
                  <c:y val="-6.3587780694079901E-2"/>
                </c:manualLayout>
              </c:layout>
              <c:dLblPos val="bestFit"/>
              <c:showPercent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02-C634-4055-A186-4D446AFC56E8}"/>
                </c:ext>
              </c:extLst>
            </c:dLbl>
            <c:spPr>
              <a:noFill/>
              <a:ln>
                <a:noFill/>
              </a:ln>
              <a:effectLst/>
            </c:spPr>
            <c:txPr>
              <a:bodyPr/>
              <a:lstStyle/>
              <a:p>
                <a:pPr>
                  <a:defRPr lang="en-US" sz="2000" b="1" i="1"/>
                </a:pPr>
                <a:endParaRPr lang="en-US"/>
              </a:p>
            </c:txPr>
            <c:dLblPos val="bestFit"/>
            <c:showPercent val="1"/>
            <c:showLeaderLines val="1"/>
            <c:extLst xmlns:c16r2="http://schemas.microsoft.com/office/drawing/2015/06/chart">
              <c:ext xmlns:c15="http://schemas.microsoft.com/office/drawing/2012/chart" uri="{CE6537A1-D6FC-4f65-9D91-7224C49458BB}"/>
            </c:extLst>
          </c:dLbls>
          <c:cat>
            <c:strRef>
              <c:f>[a.xlsx]Sheet1!$A$2,[a.xlsx]Sheet1!$A$3,[a.xlsx]Sheet1!$A$4</c:f>
              <c:strCache>
                <c:ptCount val="3"/>
                <c:pt idx="0">
                  <c:v>Because I like it</c:v>
                </c:pt>
                <c:pt idx="1">
                  <c:v>Because it relaxes me</c:v>
                </c:pt>
                <c:pt idx="2">
                  <c:v>Because I can learn new things </c:v>
                </c:pt>
              </c:strCache>
            </c:strRef>
          </c:cat>
          <c:val>
            <c:numRef>
              <c:f>[a.xlsx]Sheet1!$B$2,[a.xlsx]Sheet1!$B$3,[a.xlsx]Sheet1!$B$4</c:f>
              <c:numCache>
                <c:formatCode>General</c:formatCode>
                <c:ptCount val="3"/>
                <c:pt idx="0">
                  <c:v>80</c:v>
                </c:pt>
                <c:pt idx="1">
                  <c:v>45</c:v>
                </c:pt>
                <c:pt idx="2">
                  <c:v>25</c:v>
                </c:pt>
              </c:numCache>
            </c:numRef>
          </c:val>
          <c:extLst xmlns:c16r2="http://schemas.microsoft.com/office/drawing/2015/06/chart">
            <c:ext xmlns:c16="http://schemas.microsoft.com/office/drawing/2014/chart" uri="{C3380CC4-5D6E-409C-BE32-E72D297353CC}">
              <c16:uniqueId val="{00000003-C634-4055-A186-4D446AFC56E8}"/>
            </c:ext>
          </c:extLst>
        </c:ser>
        <c:dLbls>
          <c:showVal val="1"/>
        </c:dLbls>
      </c:pie3DChart>
    </c:plotArea>
    <c:legend>
      <c:legendPos val="r"/>
      <c:layout/>
      <c:txPr>
        <a:bodyPr/>
        <a:lstStyle/>
        <a:p>
          <a:pPr>
            <a:defRPr lang="en-US" sz="1800" b="1" i="1"/>
          </a:pPr>
          <a:endParaRPr lang="en-US"/>
        </a:p>
      </c:txPr>
    </c:legend>
    <c:plotVisOnly val="1"/>
    <c:dispBlanksAs val="zero"/>
  </c:chart>
  <c:externalData r:id="rId1"/>
</c:chartSpace>
</file>

<file path=ppt/charts/chart2.xml><?xml version="1.0" encoding="utf-8"?>
<c:chartSpace xmlns:c="http://schemas.openxmlformats.org/drawingml/2006/chart" xmlns:a="http://schemas.openxmlformats.org/drawingml/2006/main" xmlns:r="http://schemas.openxmlformats.org/officeDocument/2006/relationships">
  <c:date1904 val="1"/>
  <c:lang val="en-GB"/>
  <c:chart>
    <c:title>
      <c:tx>
        <c:rich>
          <a:bodyPr/>
          <a:lstStyle/>
          <a:p>
            <a:pPr>
              <a:defRPr lang="en-US" sz="2400" b="1" i="1"/>
            </a:pPr>
            <a:r>
              <a:rPr lang="en-US" sz="2400" b="1" i="1" u="none" strike="noStrike" baseline="0"/>
              <a:t>9) Justify your answer, please. </a:t>
            </a:r>
            <a:endParaRPr lang="en-US" sz="2400" b="1" i="1"/>
          </a:p>
        </c:rich>
      </c:tx>
      <c:layout/>
      <c:overlay val="1"/>
    </c:title>
    <c:view3D>
      <c:rotX val="30"/>
      <c:perspective val="30"/>
    </c:view3D>
    <c:plotArea>
      <c:layout>
        <c:manualLayout>
          <c:layoutTarget val="inner"/>
          <c:xMode val="edge"/>
          <c:yMode val="edge"/>
          <c:x val="0.14722222222222242"/>
          <c:y val="0.3272945908935298"/>
          <c:w val="0.37885216382835918"/>
          <c:h val="0.57085358895355476"/>
        </c:manualLayout>
      </c:layout>
      <c:pie3DChart>
        <c:varyColors val="1"/>
        <c:ser>
          <c:idx val="0"/>
          <c:order val="0"/>
          <c:dLbls>
            <c:dLbl>
              <c:idx val="0"/>
              <c:layout>
                <c:manualLayout>
                  <c:x val="2.7454943132108486E-2"/>
                  <c:y val="-0.11225867599883349"/>
                </c:manualLayout>
              </c:layout>
              <c:dLblPos val="bestFit"/>
              <c:showPercent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00-457C-4091-89A1-0DDB7E916A22}"/>
                </c:ext>
              </c:extLst>
            </c:dLbl>
            <c:dLbl>
              <c:idx val="1"/>
              <c:layout>
                <c:manualLayout>
                  <c:x val="-6.1835192475940506E-2"/>
                  <c:y val="4.2791265675123973E-2"/>
                </c:manualLayout>
              </c:layout>
              <c:dLblPos val="bestFit"/>
              <c:showPercent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01-457C-4091-89A1-0DDB7E916A22}"/>
                </c:ext>
              </c:extLst>
            </c:dLbl>
            <c:dLbl>
              <c:idx val="2"/>
              <c:layout>
                <c:manualLayout>
                  <c:x val="-6.7324256342957134E-2"/>
                  <c:y val="2.7748614756488771E-3"/>
                </c:manualLayout>
              </c:layout>
              <c:dLblPos val="bestFit"/>
              <c:showPercent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02-457C-4091-89A1-0DDB7E916A22}"/>
                </c:ext>
              </c:extLst>
            </c:dLbl>
            <c:dLbl>
              <c:idx val="3"/>
              <c:layout>
                <c:manualLayout>
                  <c:x val="-4.0987642169728784E-2"/>
                  <c:y val="-7.9254520268299794E-2"/>
                </c:manualLayout>
              </c:layout>
              <c:dLblPos val="bestFit"/>
              <c:showPercent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03-457C-4091-89A1-0DDB7E916A22}"/>
                </c:ext>
              </c:extLst>
            </c:dLbl>
            <c:spPr>
              <a:noFill/>
              <a:ln>
                <a:noFill/>
              </a:ln>
              <a:effectLst/>
            </c:spPr>
            <c:txPr>
              <a:bodyPr/>
              <a:lstStyle/>
              <a:p>
                <a:pPr>
                  <a:defRPr lang="en-US" sz="1800" b="1" i="1"/>
                </a:pPr>
                <a:endParaRPr lang="en-US"/>
              </a:p>
            </c:txPr>
            <c:dLblPos val="bestFit"/>
            <c:showPercent val="1"/>
            <c:showLeaderLines val="1"/>
            <c:extLst xmlns:c16r2="http://schemas.microsoft.com/office/drawing/2015/06/chart">
              <c:ext xmlns:c15="http://schemas.microsoft.com/office/drawing/2012/chart" uri="{CE6537A1-D6FC-4f65-9D91-7224C49458BB}"/>
            </c:extLst>
          </c:dLbls>
          <c:cat>
            <c:strRef>
              <c:f>[a.xlsx]Sheet1!$A$2,[a.xlsx]Sheet1!$A$3,[a.xlsx]Sheet1!$A$4,[a.xlsx]Sheet1!$A$5</c:f>
              <c:strCache>
                <c:ptCount val="4"/>
                <c:pt idx="0">
                  <c:v>It makes me healthier</c:v>
                </c:pt>
                <c:pt idx="1">
                  <c:v>It will help me get a job</c:v>
                </c:pt>
                <c:pt idx="2">
                  <c:v>It will improve my communicating skills</c:v>
                </c:pt>
                <c:pt idx="3">
                  <c:v>It wouldn't help me with anything</c:v>
                </c:pt>
              </c:strCache>
            </c:strRef>
          </c:cat>
          <c:val>
            <c:numRef>
              <c:f>[a.xlsx]Sheet1!$B$2,[a.xlsx]Sheet1!$B$3,[a.xlsx]Sheet1!$B$4,[a.xlsx]Sheet1!$B$5</c:f>
              <c:numCache>
                <c:formatCode>General</c:formatCode>
                <c:ptCount val="4"/>
                <c:pt idx="0">
                  <c:v>60</c:v>
                </c:pt>
                <c:pt idx="1">
                  <c:v>30</c:v>
                </c:pt>
                <c:pt idx="2">
                  <c:v>10</c:v>
                </c:pt>
                <c:pt idx="3">
                  <c:v>50</c:v>
                </c:pt>
              </c:numCache>
            </c:numRef>
          </c:val>
          <c:extLst xmlns:c16r2="http://schemas.microsoft.com/office/drawing/2015/06/chart">
            <c:ext xmlns:c16="http://schemas.microsoft.com/office/drawing/2014/chart" uri="{C3380CC4-5D6E-409C-BE32-E72D297353CC}">
              <c16:uniqueId val="{00000004-457C-4091-89A1-0DDB7E916A22}"/>
            </c:ext>
          </c:extLst>
        </c:ser>
        <c:dLbls>
          <c:showVal val="1"/>
        </c:dLbls>
      </c:pie3DChart>
    </c:plotArea>
    <c:legend>
      <c:legendPos val="r"/>
      <c:layout>
        <c:manualLayout>
          <c:xMode val="edge"/>
          <c:yMode val="edge"/>
          <c:x val="0.62019575678040328"/>
          <c:y val="0.29013123359580051"/>
          <c:w val="0.35525651590062896"/>
          <c:h val="0.60210458747004469"/>
        </c:manualLayout>
      </c:layout>
      <c:txPr>
        <a:bodyPr/>
        <a:lstStyle/>
        <a:p>
          <a:pPr>
            <a:defRPr lang="en-US" sz="1600" b="1" i="1"/>
          </a:pPr>
          <a:endParaRPr lang="en-US"/>
        </a:p>
      </c:txPr>
    </c:legend>
    <c:plotVisOnly val="1"/>
    <c:dispBlanksAs val="zero"/>
  </c:chart>
  <c:externalData r:id="rId1"/>
</c:chartSpace>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zitiv titlu">
    <p:spTree>
      <p:nvGrpSpPr>
        <p:cNvPr id="1" name=""/>
        <p:cNvGrpSpPr/>
        <p:nvPr/>
      </p:nvGrpSpPr>
      <p:grpSpPr>
        <a:xfrm>
          <a:off x="0" y="0"/>
          <a:ext cx="0" cy="0"/>
          <a:chOff x="0" y="0"/>
          <a:chExt cx="0" cy="0"/>
        </a:xfrm>
      </p:grpSpPr>
      <p:sp>
        <p:nvSpPr>
          <p:cNvPr id="2" name="Titlu 1"/>
          <p:cNvSpPr>
            <a:spLocks noGrp="1"/>
          </p:cNvSpPr>
          <p:nvPr>
            <p:ph type="ctrTitle"/>
          </p:nvPr>
        </p:nvSpPr>
        <p:spPr>
          <a:xfrm>
            <a:off x="1524000" y="1122363"/>
            <a:ext cx="9144000" cy="2387600"/>
          </a:xfrm>
        </p:spPr>
        <p:txBody>
          <a:bodyPr anchor="b"/>
          <a:lstStyle>
            <a:lvl1pPr algn="ctr">
              <a:defRPr sz="6000"/>
            </a:lvl1pPr>
          </a:lstStyle>
          <a:p>
            <a:r>
              <a:rPr lang="ro-RO"/>
              <a:t>Clic pentru editare stil titlu</a:t>
            </a:r>
          </a:p>
        </p:txBody>
      </p:sp>
      <p:sp>
        <p:nvSpPr>
          <p:cNvPr id="3" name="Subtitlu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ro-RO"/>
              <a:t>Clic pentru a edita stilul de subtitlu</a:t>
            </a:r>
          </a:p>
        </p:txBody>
      </p:sp>
      <p:sp>
        <p:nvSpPr>
          <p:cNvPr id="4" name="Substituent dată 3"/>
          <p:cNvSpPr>
            <a:spLocks noGrp="1"/>
          </p:cNvSpPr>
          <p:nvPr>
            <p:ph type="dt" sz="half" idx="10"/>
          </p:nvPr>
        </p:nvSpPr>
        <p:spPr/>
        <p:txBody>
          <a:bodyPr/>
          <a:lstStyle/>
          <a:p>
            <a:fld id="{7363E8AD-4F80-492A-97A9-79DD5BB5D54F}" type="datetimeFigureOut">
              <a:rPr lang="ro-RO" smtClean="0"/>
              <a:pPr/>
              <a:t>02.10.2018</a:t>
            </a:fld>
            <a:endParaRPr lang="ro-RO"/>
          </a:p>
        </p:txBody>
      </p:sp>
      <p:sp>
        <p:nvSpPr>
          <p:cNvPr id="5" name="Substituent subsol 4"/>
          <p:cNvSpPr>
            <a:spLocks noGrp="1"/>
          </p:cNvSpPr>
          <p:nvPr>
            <p:ph type="ftr" sz="quarter" idx="11"/>
          </p:nvPr>
        </p:nvSpPr>
        <p:spPr/>
        <p:txBody>
          <a:bodyPr/>
          <a:lstStyle/>
          <a:p>
            <a:endParaRPr lang="ro-RO"/>
          </a:p>
        </p:txBody>
      </p:sp>
      <p:sp>
        <p:nvSpPr>
          <p:cNvPr id="6" name="Substituent număr diapozitiv 5"/>
          <p:cNvSpPr>
            <a:spLocks noGrp="1"/>
          </p:cNvSpPr>
          <p:nvPr>
            <p:ph type="sldNum" sz="quarter" idx="12"/>
          </p:nvPr>
        </p:nvSpPr>
        <p:spPr/>
        <p:txBody>
          <a:bodyPr/>
          <a:lstStyle/>
          <a:p>
            <a:fld id="{0B6C7AF6-F5DD-4AA3-9281-1BCA95A92161}" type="slidenum">
              <a:rPr lang="ro-RO" smtClean="0"/>
              <a:pPr/>
              <a:t>‹#›</a:t>
            </a:fld>
            <a:endParaRPr lang="ro-RO"/>
          </a:p>
        </p:txBody>
      </p:sp>
    </p:spTree>
    <p:extLst>
      <p:ext uri="{BB962C8B-B14F-4D97-AF65-F5344CB8AC3E}">
        <p14:creationId xmlns="" xmlns:p14="http://schemas.microsoft.com/office/powerpoint/2010/main" val="10673602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ext vertical și titlu">
    <p:spTree>
      <p:nvGrpSpPr>
        <p:cNvPr id="1" name=""/>
        <p:cNvGrpSpPr/>
        <p:nvPr/>
      </p:nvGrpSpPr>
      <p:grpSpPr>
        <a:xfrm>
          <a:off x="0" y="0"/>
          <a:ext cx="0" cy="0"/>
          <a:chOff x="0" y="0"/>
          <a:chExt cx="0" cy="0"/>
        </a:xfrm>
      </p:grpSpPr>
      <p:sp>
        <p:nvSpPr>
          <p:cNvPr id="2" name="Titlu 1"/>
          <p:cNvSpPr>
            <a:spLocks noGrp="1"/>
          </p:cNvSpPr>
          <p:nvPr>
            <p:ph type="title"/>
          </p:nvPr>
        </p:nvSpPr>
        <p:spPr/>
        <p:txBody>
          <a:bodyPr/>
          <a:lstStyle/>
          <a:p>
            <a:r>
              <a:rPr lang="ro-RO"/>
              <a:t>Clic pentru editare stil titlu</a:t>
            </a:r>
          </a:p>
        </p:txBody>
      </p:sp>
      <p:sp>
        <p:nvSpPr>
          <p:cNvPr id="3" name="Substituent text vertical 2"/>
          <p:cNvSpPr>
            <a:spLocks noGrp="1"/>
          </p:cNvSpPr>
          <p:nvPr>
            <p:ph type="body" orient="vert" idx="1"/>
          </p:nvPr>
        </p:nvSpPr>
        <p:spPr/>
        <p:txBody>
          <a:bodyPr vert="eaVert"/>
          <a:lstStyle/>
          <a:p>
            <a:pPr lvl="0"/>
            <a:r>
              <a:rPr lang="ro-RO"/>
              <a:t>Clic pentru editare stiluri text Coordonator</a:t>
            </a:r>
          </a:p>
          <a:p>
            <a:pPr lvl="1"/>
            <a:r>
              <a:rPr lang="ro-RO"/>
              <a:t>Al doilea nivel</a:t>
            </a:r>
          </a:p>
          <a:p>
            <a:pPr lvl="2"/>
            <a:r>
              <a:rPr lang="ro-RO"/>
              <a:t>Al treilea nivel</a:t>
            </a:r>
          </a:p>
          <a:p>
            <a:pPr lvl="3"/>
            <a:r>
              <a:rPr lang="ro-RO"/>
              <a:t>Al patrulea nivel</a:t>
            </a:r>
          </a:p>
          <a:p>
            <a:pPr lvl="4"/>
            <a:r>
              <a:rPr lang="ro-RO"/>
              <a:t>Al cincilea nivel</a:t>
            </a:r>
          </a:p>
        </p:txBody>
      </p:sp>
      <p:sp>
        <p:nvSpPr>
          <p:cNvPr id="4" name="Substituent dată 3"/>
          <p:cNvSpPr>
            <a:spLocks noGrp="1"/>
          </p:cNvSpPr>
          <p:nvPr>
            <p:ph type="dt" sz="half" idx="10"/>
          </p:nvPr>
        </p:nvSpPr>
        <p:spPr/>
        <p:txBody>
          <a:bodyPr/>
          <a:lstStyle/>
          <a:p>
            <a:fld id="{7363E8AD-4F80-492A-97A9-79DD5BB5D54F}" type="datetimeFigureOut">
              <a:rPr lang="ro-RO" smtClean="0"/>
              <a:pPr/>
              <a:t>02.10.2018</a:t>
            </a:fld>
            <a:endParaRPr lang="ro-RO"/>
          </a:p>
        </p:txBody>
      </p:sp>
      <p:sp>
        <p:nvSpPr>
          <p:cNvPr id="5" name="Substituent subsol 4"/>
          <p:cNvSpPr>
            <a:spLocks noGrp="1"/>
          </p:cNvSpPr>
          <p:nvPr>
            <p:ph type="ftr" sz="quarter" idx="11"/>
          </p:nvPr>
        </p:nvSpPr>
        <p:spPr/>
        <p:txBody>
          <a:bodyPr/>
          <a:lstStyle/>
          <a:p>
            <a:endParaRPr lang="ro-RO"/>
          </a:p>
        </p:txBody>
      </p:sp>
      <p:sp>
        <p:nvSpPr>
          <p:cNvPr id="6" name="Substituent număr diapozitiv 5"/>
          <p:cNvSpPr>
            <a:spLocks noGrp="1"/>
          </p:cNvSpPr>
          <p:nvPr>
            <p:ph type="sldNum" sz="quarter" idx="12"/>
          </p:nvPr>
        </p:nvSpPr>
        <p:spPr/>
        <p:txBody>
          <a:bodyPr/>
          <a:lstStyle/>
          <a:p>
            <a:fld id="{0B6C7AF6-F5DD-4AA3-9281-1BCA95A92161}" type="slidenum">
              <a:rPr lang="ro-RO" smtClean="0"/>
              <a:pPr/>
              <a:t>‹#›</a:t>
            </a:fld>
            <a:endParaRPr lang="ro-RO"/>
          </a:p>
        </p:txBody>
      </p:sp>
    </p:spTree>
    <p:extLst>
      <p:ext uri="{BB962C8B-B14F-4D97-AF65-F5344CB8AC3E}">
        <p14:creationId xmlns="" xmlns:p14="http://schemas.microsoft.com/office/powerpoint/2010/main" val="88189974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lu vertical și text">
    <p:spTree>
      <p:nvGrpSpPr>
        <p:cNvPr id="1" name=""/>
        <p:cNvGrpSpPr/>
        <p:nvPr/>
      </p:nvGrpSpPr>
      <p:grpSpPr>
        <a:xfrm>
          <a:off x="0" y="0"/>
          <a:ext cx="0" cy="0"/>
          <a:chOff x="0" y="0"/>
          <a:chExt cx="0" cy="0"/>
        </a:xfrm>
      </p:grpSpPr>
      <p:sp>
        <p:nvSpPr>
          <p:cNvPr id="2" name="Titlu vertical 1"/>
          <p:cNvSpPr>
            <a:spLocks noGrp="1"/>
          </p:cNvSpPr>
          <p:nvPr>
            <p:ph type="title" orient="vert"/>
          </p:nvPr>
        </p:nvSpPr>
        <p:spPr>
          <a:xfrm>
            <a:off x="8724900" y="365125"/>
            <a:ext cx="2628900" cy="5811838"/>
          </a:xfrm>
        </p:spPr>
        <p:txBody>
          <a:bodyPr vert="eaVert"/>
          <a:lstStyle/>
          <a:p>
            <a:r>
              <a:rPr lang="ro-RO"/>
              <a:t>Clic pentru editare stil titlu</a:t>
            </a:r>
          </a:p>
        </p:txBody>
      </p:sp>
      <p:sp>
        <p:nvSpPr>
          <p:cNvPr id="3" name="Substituent text vertical 2"/>
          <p:cNvSpPr>
            <a:spLocks noGrp="1"/>
          </p:cNvSpPr>
          <p:nvPr>
            <p:ph type="body" orient="vert" idx="1"/>
          </p:nvPr>
        </p:nvSpPr>
        <p:spPr>
          <a:xfrm>
            <a:off x="838200" y="365125"/>
            <a:ext cx="7734300" cy="5811838"/>
          </a:xfrm>
        </p:spPr>
        <p:txBody>
          <a:bodyPr vert="eaVert"/>
          <a:lstStyle/>
          <a:p>
            <a:pPr lvl="0"/>
            <a:r>
              <a:rPr lang="ro-RO"/>
              <a:t>Clic pentru editare stiluri text Coordonator</a:t>
            </a:r>
          </a:p>
          <a:p>
            <a:pPr lvl="1"/>
            <a:r>
              <a:rPr lang="ro-RO"/>
              <a:t>Al doilea nivel</a:t>
            </a:r>
          </a:p>
          <a:p>
            <a:pPr lvl="2"/>
            <a:r>
              <a:rPr lang="ro-RO"/>
              <a:t>Al treilea nivel</a:t>
            </a:r>
          </a:p>
          <a:p>
            <a:pPr lvl="3"/>
            <a:r>
              <a:rPr lang="ro-RO"/>
              <a:t>Al patrulea nivel</a:t>
            </a:r>
          </a:p>
          <a:p>
            <a:pPr lvl="4"/>
            <a:r>
              <a:rPr lang="ro-RO"/>
              <a:t>Al cincilea nivel</a:t>
            </a:r>
          </a:p>
        </p:txBody>
      </p:sp>
      <p:sp>
        <p:nvSpPr>
          <p:cNvPr id="4" name="Substituent dată 3"/>
          <p:cNvSpPr>
            <a:spLocks noGrp="1"/>
          </p:cNvSpPr>
          <p:nvPr>
            <p:ph type="dt" sz="half" idx="10"/>
          </p:nvPr>
        </p:nvSpPr>
        <p:spPr/>
        <p:txBody>
          <a:bodyPr/>
          <a:lstStyle/>
          <a:p>
            <a:fld id="{7363E8AD-4F80-492A-97A9-79DD5BB5D54F}" type="datetimeFigureOut">
              <a:rPr lang="ro-RO" smtClean="0"/>
              <a:pPr/>
              <a:t>02.10.2018</a:t>
            </a:fld>
            <a:endParaRPr lang="ro-RO"/>
          </a:p>
        </p:txBody>
      </p:sp>
      <p:sp>
        <p:nvSpPr>
          <p:cNvPr id="5" name="Substituent subsol 4"/>
          <p:cNvSpPr>
            <a:spLocks noGrp="1"/>
          </p:cNvSpPr>
          <p:nvPr>
            <p:ph type="ftr" sz="quarter" idx="11"/>
          </p:nvPr>
        </p:nvSpPr>
        <p:spPr/>
        <p:txBody>
          <a:bodyPr/>
          <a:lstStyle/>
          <a:p>
            <a:endParaRPr lang="ro-RO"/>
          </a:p>
        </p:txBody>
      </p:sp>
      <p:sp>
        <p:nvSpPr>
          <p:cNvPr id="6" name="Substituent număr diapozitiv 5"/>
          <p:cNvSpPr>
            <a:spLocks noGrp="1"/>
          </p:cNvSpPr>
          <p:nvPr>
            <p:ph type="sldNum" sz="quarter" idx="12"/>
          </p:nvPr>
        </p:nvSpPr>
        <p:spPr/>
        <p:txBody>
          <a:bodyPr/>
          <a:lstStyle/>
          <a:p>
            <a:fld id="{0B6C7AF6-F5DD-4AA3-9281-1BCA95A92161}" type="slidenum">
              <a:rPr lang="ro-RO" smtClean="0"/>
              <a:pPr/>
              <a:t>‹#›</a:t>
            </a:fld>
            <a:endParaRPr lang="ro-RO"/>
          </a:p>
        </p:txBody>
      </p:sp>
    </p:spTree>
    <p:extLst>
      <p:ext uri="{BB962C8B-B14F-4D97-AF65-F5344CB8AC3E}">
        <p14:creationId xmlns="" xmlns:p14="http://schemas.microsoft.com/office/powerpoint/2010/main" val="366835713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u și conținut">
    <p:spTree>
      <p:nvGrpSpPr>
        <p:cNvPr id="1" name=""/>
        <p:cNvGrpSpPr/>
        <p:nvPr/>
      </p:nvGrpSpPr>
      <p:grpSpPr>
        <a:xfrm>
          <a:off x="0" y="0"/>
          <a:ext cx="0" cy="0"/>
          <a:chOff x="0" y="0"/>
          <a:chExt cx="0" cy="0"/>
        </a:xfrm>
      </p:grpSpPr>
      <p:sp>
        <p:nvSpPr>
          <p:cNvPr id="2" name="Titlu 1"/>
          <p:cNvSpPr>
            <a:spLocks noGrp="1"/>
          </p:cNvSpPr>
          <p:nvPr>
            <p:ph type="title"/>
          </p:nvPr>
        </p:nvSpPr>
        <p:spPr/>
        <p:txBody>
          <a:bodyPr/>
          <a:lstStyle/>
          <a:p>
            <a:r>
              <a:rPr lang="ro-RO"/>
              <a:t>Clic pentru editare stil titlu</a:t>
            </a:r>
          </a:p>
        </p:txBody>
      </p:sp>
      <p:sp>
        <p:nvSpPr>
          <p:cNvPr id="3" name="Substituent conținut 2"/>
          <p:cNvSpPr>
            <a:spLocks noGrp="1"/>
          </p:cNvSpPr>
          <p:nvPr>
            <p:ph idx="1"/>
          </p:nvPr>
        </p:nvSpPr>
        <p:spPr/>
        <p:txBody>
          <a:bodyPr/>
          <a:lstStyle/>
          <a:p>
            <a:pPr lvl="0"/>
            <a:r>
              <a:rPr lang="ro-RO"/>
              <a:t>Clic pentru editare stiluri text Coordonator</a:t>
            </a:r>
          </a:p>
          <a:p>
            <a:pPr lvl="1"/>
            <a:r>
              <a:rPr lang="ro-RO"/>
              <a:t>Al doilea nivel</a:t>
            </a:r>
          </a:p>
          <a:p>
            <a:pPr lvl="2"/>
            <a:r>
              <a:rPr lang="ro-RO"/>
              <a:t>Al treilea nivel</a:t>
            </a:r>
          </a:p>
          <a:p>
            <a:pPr lvl="3"/>
            <a:r>
              <a:rPr lang="ro-RO"/>
              <a:t>Al patrulea nivel</a:t>
            </a:r>
          </a:p>
          <a:p>
            <a:pPr lvl="4"/>
            <a:r>
              <a:rPr lang="ro-RO"/>
              <a:t>Al cincilea nivel</a:t>
            </a:r>
          </a:p>
        </p:txBody>
      </p:sp>
      <p:sp>
        <p:nvSpPr>
          <p:cNvPr id="4" name="Substituent dată 3"/>
          <p:cNvSpPr>
            <a:spLocks noGrp="1"/>
          </p:cNvSpPr>
          <p:nvPr>
            <p:ph type="dt" sz="half" idx="10"/>
          </p:nvPr>
        </p:nvSpPr>
        <p:spPr/>
        <p:txBody>
          <a:bodyPr/>
          <a:lstStyle/>
          <a:p>
            <a:fld id="{7363E8AD-4F80-492A-97A9-79DD5BB5D54F}" type="datetimeFigureOut">
              <a:rPr lang="ro-RO" smtClean="0"/>
              <a:pPr/>
              <a:t>02.10.2018</a:t>
            </a:fld>
            <a:endParaRPr lang="ro-RO"/>
          </a:p>
        </p:txBody>
      </p:sp>
      <p:sp>
        <p:nvSpPr>
          <p:cNvPr id="5" name="Substituent subsol 4"/>
          <p:cNvSpPr>
            <a:spLocks noGrp="1"/>
          </p:cNvSpPr>
          <p:nvPr>
            <p:ph type="ftr" sz="quarter" idx="11"/>
          </p:nvPr>
        </p:nvSpPr>
        <p:spPr/>
        <p:txBody>
          <a:bodyPr/>
          <a:lstStyle/>
          <a:p>
            <a:endParaRPr lang="ro-RO"/>
          </a:p>
        </p:txBody>
      </p:sp>
      <p:sp>
        <p:nvSpPr>
          <p:cNvPr id="6" name="Substituent număr diapozitiv 5"/>
          <p:cNvSpPr>
            <a:spLocks noGrp="1"/>
          </p:cNvSpPr>
          <p:nvPr>
            <p:ph type="sldNum" sz="quarter" idx="12"/>
          </p:nvPr>
        </p:nvSpPr>
        <p:spPr/>
        <p:txBody>
          <a:bodyPr/>
          <a:lstStyle/>
          <a:p>
            <a:fld id="{0B6C7AF6-F5DD-4AA3-9281-1BCA95A92161}" type="slidenum">
              <a:rPr lang="ro-RO" smtClean="0"/>
              <a:pPr/>
              <a:t>‹#›</a:t>
            </a:fld>
            <a:endParaRPr lang="ro-RO"/>
          </a:p>
        </p:txBody>
      </p:sp>
    </p:spTree>
    <p:extLst>
      <p:ext uri="{BB962C8B-B14F-4D97-AF65-F5344CB8AC3E}">
        <p14:creationId xmlns="" xmlns:p14="http://schemas.microsoft.com/office/powerpoint/2010/main" val="279276950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ntet secțiune">
    <p:spTree>
      <p:nvGrpSpPr>
        <p:cNvPr id="1" name=""/>
        <p:cNvGrpSpPr/>
        <p:nvPr/>
      </p:nvGrpSpPr>
      <p:grpSpPr>
        <a:xfrm>
          <a:off x="0" y="0"/>
          <a:ext cx="0" cy="0"/>
          <a:chOff x="0" y="0"/>
          <a:chExt cx="0" cy="0"/>
        </a:xfrm>
      </p:grpSpPr>
      <p:sp>
        <p:nvSpPr>
          <p:cNvPr id="2" name="Titlu 1"/>
          <p:cNvSpPr>
            <a:spLocks noGrp="1"/>
          </p:cNvSpPr>
          <p:nvPr>
            <p:ph type="title"/>
          </p:nvPr>
        </p:nvSpPr>
        <p:spPr>
          <a:xfrm>
            <a:off x="831850" y="1709738"/>
            <a:ext cx="10515600" cy="2852737"/>
          </a:xfrm>
        </p:spPr>
        <p:txBody>
          <a:bodyPr anchor="b"/>
          <a:lstStyle>
            <a:lvl1pPr>
              <a:defRPr sz="6000"/>
            </a:lvl1pPr>
          </a:lstStyle>
          <a:p>
            <a:r>
              <a:rPr lang="ro-RO"/>
              <a:t>Clic pentru editare stil titlu</a:t>
            </a:r>
          </a:p>
        </p:txBody>
      </p:sp>
      <p:sp>
        <p:nvSpPr>
          <p:cNvPr id="3" name="Substituent text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ro-RO"/>
              <a:t>Clic pentru editare stiluri text Coordonator</a:t>
            </a:r>
          </a:p>
        </p:txBody>
      </p:sp>
      <p:sp>
        <p:nvSpPr>
          <p:cNvPr id="4" name="Substituent dată 3"/>
          <p:cNvSpPr>
            <a:spLocks noGrp="1"/>
          </p:cNvSpPr>
          <p:nvPr>
            <p:ph type="dt" sz="half" idx="10"/>
          </p:nvPr>
        </p:nvSpPr>
        <p:spPr/>
        <p:txBody>
          <a:bodyPr/>
          <a:lstStyle/>
          <a:p>
            <a:fld id="{7363E8AD-4F80-492A-97A9-79DD5BB5D54F}" type="datetimeFigureOut">
              <a:rPr lang="ro-RO" smtClean="0"/>
              <a:pPr/>
              <a:t>02.10.2018</a:t>
            </a:fld>
            <a:endParaRPr lang="ro-RO"/>
          </a:p>
        </p:txBody>
      </p:sp>
      <p:sp>
        <p:nvSpPr>
          <p:cNvPr id="5" name="Substituent subsol 4"/>
          <p:cNvSpPr>
            <a:spLocks noGrp="1"/>
          </p:cNvSpPr>
          <p:nvPr>
            <p:ph type="ftr" sz="quarter" idx="11"/>
          </p:nvPr>
        </p:nvSpPr>
        <p:spPr/>
        <p:txBody>
          <a:bodyPr/>
          <a:lstStyle/>
          <a:p>
            <a:endParaRPr lang="ro-RO"/>
          </a:p>
        </p:txBody>
      </p:sp>
      <p:sp>
        <p:nvSpPr>
          <p:cNvPr id="6" name="Substituent număr diapozitiv 5"/>
          <p:cNvSpPr>
            <a:spLocks noGrp="1"/>
          </p:cNvSpPr>
          <p:nvPr>
            <p:ph type="sldNum" sz="quarter" idx="12"/>
          </p:nvPr>
        </p:nvSpPr>
        <p:spPr/>
        <p:txBody>
          <a:bodyPr/>
          <a:lstStyle/>
          <a:p>
            <a:fld id="{0B6C7AF6-F5DD-4AA3-9281-1BCA95A92161}" type="slidenum">
              <a:rPr lang="ro-RO" smtClean="0"/>
              <a:pPr/>
              <a:t>‹#›</a:t>
            </a:fld>
            <a:endParaRPr lang="ro-RO"/>
          </a:p>
        </p:txBody>
      </p:sp>
    </p:spTree>
    <p:extLst>
      <p:ext uri="{BB962C8B-B14F-4D97-AF65-F5344CB8AC3E}">
        <p14:creationId xmlns="" xmlns:p14="http://schemas.microsoft.com/office/powerpoint/2010/main" val="270314914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uă tipuri de conținut">
    <p:spTree>
      <p:nvGrpSpPr>
        <p:cNvPr id="1" name=""/>
        <p:cNvGrpSpPr/>
        <p:nvPr/>
      </p:nvGrpSpPr>
      <p:grpSpPr>
        <a:xfrm>
          <a:off x="0" y="0"/>
          <a:ext cx="0" cy="0"/>
          <a:chOff x="0" y="0"/>
          <a:chExt cx="0" cy="0"/>
        </a:xfrm>
      </p:grpSpPr>
      <p:sp>
        <p:nvSpPr>
          <p:cNvPr id="2" name="Titlu 1"/>
          <p:cNvSpPr>
            <a:spLocks noGrp="1"/>
          </p:cNvSpPr>
          <p:nvPr>
            <p:ph type="title"/>
          </p:nvPr>
        </p:nvSpPr>
        <p:spPr/>
        <p:txBody>
          <a:bodyPr/>
          <a:lstStyle/>
          <a:p>
            <a:r>
              <a:rPr lang="ro-RO"/>
              <a:t>Clic pentru editare stil titlu</a:t>
            </a:r>
          </a:p>
        </p:txBody>
      </p:sp>
      <p:sp>
        <p:nvSpPr>
          <p:cNvPr id="3" name="Substituent conținut 2"/>
          <p:cNvSpPr>
            <a:spLocks noGrp="1"/>
          </p:cNvSpPr>
          <p:nvPr>
            <p:ph sz="half" idx="1"/>
          </p:nvPr>
        </p:nvSpPr>
        <p:spPr>
          <a:xfrm>
            <a:off x="838200" y="1825625"/>
            <a:ext cx="5181600" cy="4351338"/>
          </a:xfrm>
        </p:spPr>
        <p:txBody>
          <a:bodyPr/>
          <a:lstStyle/>
          <a:p>
            <a:pPr lvl="0"/>
            <a:r>
              <a:rPr lang="ro-RO"/>
              <a:t>Clic pentru editare stiluri text Coordonator</a:t>
            </a:r>
          </a:p>
          <a:p>
            <a:pPr lvl="1"/>
            <a:r>
              <a:rPr lang="ro-RO"/>
              <a:t>Al doilea nivel</a:t>
            </a:r>
          </a:p>
          <a:p>
            <a:pPr lvl="2"/>
            <a:r>
              <a:rPr lang="ro-RO"/>
              <a:t>Al treilea nivel</a:t>
            </a:r>
          </a:p>
          <a:p>
            <a:pPr lvl="3"/>
            <a:r>
              <a:rPr lang="ro-RO"/>
              <a:t>Al patrulea nivel</a:t>
            </a:r>
          </a:p>
          <a:p>
            <a:pPr lvl="4"/>
            <a:r>
              <a:rPr lang="ro-RO"/>
              <a:t>Al cincilea nivel</a:t>
            </a:r>
          </a:p>
        </p:txBody>
      </p:sp>
      <p:sp>
        <p:nvSpPr>
          <p:cNvPr id="4" name="Substituent conținut 3"/>
          <p:cNvSpPr>
            <a:spLocks noGrp="1"/>
          </p:cNvSpPr>
          <p:nvPr>
            <p:ph sz="half" idx="2"/>
          </p:nvPr>
        </p:nvSpPr>
        <p:spPr>
          <a:xfrm>
            <a:off x="6172200" y="1825625"/>
            <a:ext cx="5181600" cy="4351338"/>
          </a:xfrm>
        </p:spPr>
        <p:txBody>
          <a:bodyPr/>
          <a:lstStyle/>
          <a:p>
            <a:pPr lvl="0"/>
            <a:r>
              <a:rPr lang="ro-RO"/>
              <a:t>Clic pentru editare stiluri text Coordonator</a:t>
            </a:r>
          </a:p>
          <a:p>
            <a:pPr lvl="1"/>
            <a:r>
              <a:rPr lang="ro-RO"/>
              <a:t>Al doilea nivel</a:t>
            </a:r>
          </a:p>
          <a:p>
            <a:pPr lvl="2"/>
            <a:r>
              <a:rPr lang="ro-RO"/>
              <a:t>Al treilea nivel</a:t>
            </a:r>
          </a:p>
          <a:p>
            <a:pPr lvl="3"/>
            <a:r>
              <a:rPr lang="ro-RO"/>
              <a:t>Al patrulea nivel</a:t>
            </a:r>
          </a:p>
          <a:p>
            <a:pPr lvl="4"/>
            <a:r>
              <a:rPr lang="ro-RO"/>
              <a:t>Al cincilea nivel</a:t>
            </a:r>
          </a:p>
        </p:txBody>
      </p:sp>
      <p:sp>
        <p:nvSpPr>
          <p:cNvPr id="5" name="Substituent dată 4"/>
          <p:cNvSpPr>
            <a:spLocks noGrp="1"/>
          </p:cNvSpPr>
          <p:nvPr>
            <p:ph type="dt" sz="half" idx="10"/>
          </p:nvPr>
        </p:nvSpPr>
        <p:spPr/>
        <p:txBody>
          <a:bodyPr/>
          <a:lstStyle/>
          <a:p>
            <a:fld id="{7363E8AD-4F80-492A-97A9-79DD5BB5D54F}" type="datetimeFigureOut">
              <a:rPr lang="ro-RO" smtClean="0"/>
              <a:pPr/>
              <a:t>02.10.2018</a:t>
            </a:fld>
            <a:endParaRPr lang="ro-RO"/>
          </a:p>
        </p:txBody>
      </p:sp>
      <p:sp>
        <p:nvSpPr>
          <p:cNvPr id="6" name="Substituent subsol 5"/>
          <p:cNvSpPr>
            <a:spLocks noGrp="1"/>
          </p:cNvSpPr>
          <p:nvPr>
            <p:ph type="ftr" sz="quarter" idx="11"/>
          </p:nvPr>
        </p:nvSpPr>
        <p:spPr/>
        <p:txBody>
          <a:bodyPr/>
          <a:lstStyle/>
          <a:p>
            <a:endParaRPr lang="ro-RO"/>
          </a:p>
        </p:txBody>
      </p:sp>
      <p:sp>
        <p:nvSpPr>
          <p:cNvPr id="7" name="Substituent număr diapozitiv 6"/>
          <p:cNvSpPr>
            <a:spLocks noGrp="1"/>
          </p:cNvSpPr>
          <p:nvPr>
            <p:ph type="sldNum" sz="quarter" idx="12"/>
          </p:nvPr>
        </p:nvSpPr>
        <p:spPr/>
        <p:txBody>
          <a:bodyPr/>
          <a:lstStyle/>
          <a:p>
            <a:fld id="{0B6C7AF6-F5DD-4AA3-9281-1BCA95A92161}" type="slidenum">
              <a:rPr lang="ro-RO" smtClean="0"/>
              <a:pPr/>
              <a:t>‹#›</a:t>
            </a:fld>
            <a:endParaRPr lang="ro-RO"/>
          </a:p>
        </p:txBody>
      </p:sp>
    </p:spTree>
    <p:extLst>
      <p:ext uri="{BB962C8B-B14F-4D97-AF65-F5344CB8AC3E}">
        <p14:creationId xmlns="" xmlns:p14="http://schemas.microsoft.com/office/powerpoint/2010/main" val="41396187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ție">
    <p:spTree>
      <p:nvGrpSpPr>
        <p:cNvPr id="1" name=""/>
        <p:cNvGrpSpPr/>
        <p:nvPr/>
      </p:nvGrpSpPr>
      <p:grpSpPr>
        <a:xfrm>
          <a:off x="0" y="0"/>
          <a:ext cx="0" cy="0"/>
          <a:chOff x="0" y="0"/>
          <a:chExt cx="0" cy="0"/>
        </a:xfrm>
      </p:grpSpPr>
      <p:sp>
        <p:nvSpPr>
          <p:cNvPr id="2" name="Titlu 1"/>
          <p:cNvSpPr>
            <a:spLocks noGrp="1"/>
          </p:cNvSpPr>
          <p:nvPr>
            <p:ph type="title"/>
          </p:nvPr>
        </p:nvSpPr>
        <p:spPr>
          <a:xfrm>
            <a:off x="839788" y="365125"/>
            <a:ext cx="10515600" cy="1325563"/>
          </a:xfrm>
        </p:spPr>
        <p:txBody>
          <a:bodyPr/>
          <a:lstStyle/>
          <a:p>
            <a:r>
              <a:rPr lang="ro-RO"/>
              <a:t>Clic pentru editare stil titlu</a:t>
            </a:r>
          </a:p>
        </p:txBody>
      </p:sp>
      <p:sp>
        <p:nvSpPr>
          <p:cNvPr id="3" name="Substituent text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o-RO"/>
              <a:t>Clic pentru editare stiluri text Coordonator</a:t>
            </a:r>
          </a:p>
        </p:txBody>
      </p:sp>
      <p:sp>
        <p:nvSpPr>
          <p:cNvPr id="4" name="Substituent conținut 3"/>
          <p:cNvSpPr>
            <a:spLocks noGrp="1"/>
          </p:cNvSpPr>
          <p:nvPr>
            <p:ph sz="half" idx="2"/>
          </p:nvPr>
        </p:nvSpPr>
        <p:spPr>
          <a:xfrm>
            <a:off x="839788" y="2505075"/>
            <a:ext cx="5157787" cy="3684588"/>
          </a:xfrm>
        </p:spPr>
        <p:txBody>
          <a:bodyPr/>
          <a:lstStyle/>
          <a:p>
            <a:pPr lvl="0"/>
            <a:r>
              <a:rPr lang="ro-RO"/>
              <a:t>Clic pentru editare stiluri text Coordonator</a:t>
            </a:r>
          </a:p>
          <a:p>
            <a:pPr lvl="1"/>
            <a:r>
              <a:rPr lang="ro-RO"/>
              <a:t>Al doilea nivel</a:t>
            </a:r>
          </a:p>
          <a:p>
            <a:pPr lvl="2"/>
            <a:r>
              <a:rPr lang="ro-RO"/>
              <a:t>Al treilea nivel</a:t>
            </a:r>
          </a:p>
          <a:p>
            <a:pPr lvl="3"/>
            <a:r>
              <a:rPr lang="ro-RO"/>
              <a:t>Al patrulea nivel</a:t>
            </a:r>
          </a:p>
          <a:p>
            <a:pPr lvl="4"/>
            <a:r>
              <a:rPr lang="ro-RO"/>
              <a:t>Al cincilea nivel</a:t>
            </a:r>
          </a:p>
        </p:txBody>
      </p:sp>
      <p:sp>
        <p:nvSpPr>
          <p:cNvPr id="5" name="Substituent text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o-RO"/>
              <a:t>Clic pentru editare stiluri text Coordonator</a:t>
            </a:r>
          </a:p>
        </p:txBody>
      </p:sp>
      <p:sp>
        <p:nvSpPr>
          <p:cNvPr id="6" name="Substituent conținut 5"/>
          <p:cNvSpPr>
            <a:spLocks noGrp="1"/>
          </p:cNvSpPr>
          <p:nvPr>
            <p:ph sz="quarter" idx="4"/>
          </p:nvPr>
        </p:nvSpPr>
        <p:spPr>
          <a:xfrm>
            <a:off x="6172200" y="2505075"/>
            <a:ext cx="5183188" cy="3684588"/>
          </a:xfrm>
        </p:spPr>
        <p:txBody>
          <a:bodyPr/>
          <a:lstStyle/>
          <a:p>
            <a:pPr lvl="0"/>
            <a:r>
              <a:rPr lang="ro-RO"/>
              <a:t>Clic pentru editare stiluri text Coordonator</a:t>
            </a:r>
          </a:p>
          <a:p>
            <a:pPr lvl="1"/>
            <a:r>
              <a:rPr lang="ro-RO"/>
              <a:t>Al doilea nivel</a:t>
            </a:r>
          </a:p>
          <a:p>
            <a:pPr lvl="2"/>
            <a:r>
              <a:rPr lang="ro-RO"/>
              <a:t>Al treilea nivel</a:t>
            </a:r>
          </a:p>
          <a:p>
            <a:pPr lvl="3"/>
            <a:r>
              <a:rPr lang="ro-RO"/>
              <a:t>Al patrulea nivel</a:t>
            </a:r>
          </a:p>
          <a:p>
            <a:pPr lvl="4"/>
            <a:r>
              <a:rPr lang="ro-RO"/>
              <a:t>Al cincilea nivel</a:t>
            </a:r>
          </a:p>
        </p:txBody>
      </p:sp>
      <p:sp>
        <p:nvSpPr>
          <p:cNvPr id="7" name="Substituent dată 6"/>
          <p:cNvSpPr>
            <a:spLocks noGrp="1"/>
          </p:cNvSpPr>
          <p:nvPr>
            <p:ph type="dt" sz="half" idx="10"/>
          </p:nvPr>
        </p:nvSpPr>
        <p:spPr/>
        <p:txBody>
          <a:bodyPr/>
          <a:lstStyle/>
          <a:p>
            <a:fld id="{7363E8AD-4F80-492A-97A9-79DD5BB5D54F}" type="datetimeFigureOut">
              <a:rPr lang="ro-RO" smtClean="0"/>
              <a:pPr/>
              <a:t>02.10.2018</a:t>
            </a:fld>
            <a:endParaRPr lang="ro-RO"/>
          </a:p>
        </p:txBody>
      </p:sp>
      <p:sp>
        <p:nvSpPr>
          <p:cNvPr id="8" name="Substituent subsol 7"/>
          <p:cNvSpPr>
            <a:spLocks noGrp="1"/>
          </p:cNvSpPr>
          <p:nvPr>
            <p:ph type="ftr" sz="quarter" idx="11"/>
          </p:nvPr>
        </p:nvSpPr>
        <p:spPr/>
        <p:txBody>
          <a:bodyPr/>
          <a:lstStyle/>
          <a:p>
            <a:endParaRPr lang="ro-RO"/>
          </a:p>
        </p:txBody>
      </p:sp>
      <p:sp>
        <p:nvSpPr>
          <p:cNvPr id="9" name="Substituent număr diapozitiv 8"/>
          <p:cNvSpPr>
            <a:spLocks noGrp="1"/>
          </p:cNvSpPr>
          <p:nvPr>
            <p:ph type="sldNum" sz="quarter" idx="12"/>
          </p:nvPr>
        </p:nvSpPr>
        <p:spPr/>
        <p:txBody>
          <a:bodyPr/>
          <a:lstStyle/>
          <a:p>
            <a:fld id="{0B6C7AF6-F5DD-4AA3-9281-1BCA95A92161}" type="slidenum">
              <a:rPr lang="ro-RO" smtClean="0"/>
              <a:pPr/>
              <a:t>‹#›</a:t>
            </a:fld>
            <a:endParaRPr lang="ro-RO"/>
          </a:p>
        </p:txBody>
      </p:sp>
    </p:spTree>
    <p:extLst>
      <p:ext uri="{BB962C8B-B14F-4D97-AF65-F5344CB8AC3E}">
        <p14:creationId xmlns="" xmlns:p14="http://schemas.microsoft.com/office/powerpoint/2010/main" val="365291160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Doar titlu">
    <p:spTree>
      <p:nvGrpSpPr>
        <p:cNvPr id="1" name=""/>
        <p:cNvGrpSpPr/>
        <p:nvPr/>
      </p:nvGrpSpPr>
      <p:grpSpPr>
        <a:xfrm>
          <a:off x="0" y="0"/>
          <a:ext cx="0" cy="0"/>
          <a:chOff x="0" y="0"/>
          <a:chExt cx="0" cy="0"/>
        </a:xfrm>
      </p:grpSpPr>
      <p:sp>
        <p:nvSpPr>
          <p:cNvPr id="2" name="Titlu 1"/>
          <p:cNvSpPr>
            <a:spLocks noGrp="1"/>
          </p:cNvSpPr>
          <p:nvPr>
            <p:ph type="title"/>
          </p:nvPr>
        </p:nvSpPr>
        <p:spPr/>
        <p:txBody>
          <a:bodyPr/>
          <a:lstStyle/>
          <a:p>
            <a:r>
              <a:rPr lang="ro-RO"/>
              <a:t>Clic pentru editare stil titlu</a:t>
            </a:r>
          </a:p>
        </p:txBody>
      </p:sp>
      <p:sp>
        <p:nvSpPr>
          <p:cNvPr id="3" name="Substituent dată 2"/>
          <p:cNvSpPr>
            <a:spLocks noGrp="1"/>
          </p:cNvSpPr>
          <p:nvPr>
            <p:ph type="dt" sz="half" idx="10"/>
          </p:nvPr>
        </p:nvSpPr>
        <p:spPr/>
        <p:txBody>
          <a:bodyPr/>
          <a:lstStyle/>
          <a:p>
            <a:fld id="{7363E8AD-4F80-492A-97A9-79DD5BB5D54F}" type="datetimeFigureOut">
              <a:rPr lang="ro-RO" smtClean="0"/>
              <a:pPr/>
              <a:t>02.10.2018</a:t>
            </a:fld>
            <a:endParaRPr lang="ro-RO"/>
          </a:p>
        </p:txBody>
      </p:sp>
      <p:sp>
        <p:nvSpPr>
          <p:cNvPr id="4" name="Substituent subsol 3"/>
          <p:cNvSpPr>
            <a:spLocks noGrp="1"/>
          </p:cNvSpPr>
          <p:nvPr>
            <p:ph type="ftr" sz="quarter" idx="11"/>
          </p:nvPr>
        </p:nvSpPr>
        <p:spPr/>
        <p:txBody>
          <a:bodyPr/>
          <a:lstStyle/>
          <a:p>
            <a:endParaRPr lang="ro-RO"/>
          </a:p>
        </p:txBody>
      </p:sp>
      <p:sp>
        <p:nvSpPr>
          <p:cNvPr id="5" name="Substituent număr diapozitiv 4"/>
          <p:cNvSpPr>
            <a:spLocks noGrp="1"/>
          </p:cNvSpPr>
          <p:nvPr>
            <p:ph type="sldNum" sz="quarter" idx="12"/>
          </p:nvPr>
        </p:nvSpPr>
        <p:spPr/>
        <p:txBody>
          <a:bodyPr/>
          <a:lstStyle/>
          <a:p>
            <a:fld id="{0B6C7AF6-F5DD-4AA3-9281-1BCA95A92161}" type="slidenum">
              <a:rPr lang="ro-RO" smtClean="0"/>
              <a:pPr/>
              <a:t>‹#›</a:t>
            </a:fld>
            <a:endParaRPr lang="ro-RO"/>
          </a:p>
        </p:txBody>
      </p:sp>
    </p:spTree>
    <p:extLst>
      <p:ext uri="{BB962C8B-B14F-4D97-AF65-F5344CB8AC3E}">
        <p14:creationId xmlns="" xmlns:p14="http://schemas.microsoft.com/office/powerpoint/2010/main" val="383699802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Necompletat">
    <p:spTree>
      <p:nvGrpSpPr>
        <p:cNvPr id="1" name=""/>
        <p:cNvGrpSpPr/>
        <p:nvPr/>
      </p:nvGrpSpPr>
      <p:grpSpPr>
        <a:xfrm>
          <a:off x="0" y="0"/>
          <a:ext cx="0" cy="0"/>
          <a:chOff x="0" y="0"/>
          <a:chExt cx="0" cy="0"/>
        </a:xfrm>
      </p:grpSpPr>
      <p:sp>
        <p:nvSpPr>
          <p:cNvPr id="2" name="Substituent dată 1"/>
          <p:cNvSpPr>
            <a:spLocks noGrp="1"/>
          </p:cNvSpPr>
          <p:nvPr>
            <p:ph type="dt" sz="half" idx="10"/>
          </p:nvPr>
        </p:nvSpPr>
        <p:spPr/>
        <p:txBody>
          <a:bodyPr/>
          <a:lstStyle/>
          <a:p>
            <a:fld id="{7363E8AD-4F80-492A-97A9-79DD5BB5D54F}" type="datetimeFigureOut">
              <a:rPr lang="ro-RO" smtClean="0"/>
              <a:pPr/>
              <a:t>02.10.2018</a:t>
            </a:fld>
            <a:endParaRPr lang="ro-RO"/>
          </a:p>
        </p:txBody>
      </p:sp>
      <p:sp>
        <p:nvSpPr>
          <p:cNvPr id="3" name="Substituent subsol 2"/>
          <p:cNvSpPr>
            <a:spLocks noGrp="1"/>
          </p:cNvSpPr>
          <p:nvPr>
            <p:ph type="ftr" sz="quarter" idx="11"/>
          </p:nvPr>
        </p:nvSpPr>
        <p:spPr/>
        <p:txBody>
          <a:bodyPr/>
          <a:lstStyle/>
          <a:p>
            <a:endParaRPr lang="ro-RO"/>
          </a:p>
        </p:txBody>
      </p:sp>
      <p:sp>
        <p:nvSpPr>
          <p:cNvPr id="4" name="Substituent număr diapozitiv 3"/>
          <p:cNvSpPr>
            <a:spLocks noGrp="1"/>
          </p:cNvSpPr>
          <p:nvPr>
            <p:ph type="sldNum" sz="quarter" idx="12"/>
          </p:nvPr>
        </p:nvSpPr>
        <p:spPr/>
        <p:txBody>
          <a:bodyPr/>
          <a:lstStyle/>
          <a:p>
            <a:fld id="{0B6C7AF6-F5DD-4AA3-9281-1BCA95A92161}" type="slidenum">
              <a:rPr lang="ro-RO" smtClean="0"/>
              <a:pPr/>
              <a:t>‹#›</a:t>
            </a:fld>
            <a:endParaRPr lang="ro-RO"/>
          </a:p>
        </p:txBody>
      </p:sp>
    </p:spTree>
    <p:extLst>
      <p:ext uri="{BB962C8B-B14F-4D97-AF65-F5344CB8AC3E}">
        <p14:creationId xmlns="" xmlns:p14="http://schemas.microsoft.com/office/powerpoint/2010/main" val="189596874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ținut cu legendă">
    <p:spTree>
      <p:nvGrpSpPr>
        <p:cNvPr id="1" name=""/>
        <p:cNvGrpSpPr/>
        <p:nvPr/>
      </p:nvGrpSpPr>
      <p:grpSpPr>
        <a:xfrm>
          <a:off x="0" y="0"/>
          <a:ext cx="0" cy="0"/>
          <a:chOff x="0" y="0"/>
          <a:chExt cx="0" cy="0"/>
        </a:xfrm>
      </p:grpSpPr>
      <p:sp>
        <p:nvSpPr>
          <p:cNvPr id="2" name="Titlu 1"/>
          <p:cNvSpPr>
            <a:spLocks noGrp="1"/>
          </p:cNvSpPr>
          <p:nvPr>
            <p:ph type="title"/>
          </p:nvPr>
        </p:nvSpPr>
        <p:spPr>
          <a:xfrm>
            <a:off x="839788" y="457200"/>
            <a:ext cx="3932237" cy="1600200"/>
          </a:xfrm>
        </p:spPr>
        <p:txBody>
          <a:bodyPr anchor="b"/>
          <a:lstStyle>
            <a:lvl1pPr>
              <a:defRPr sz="3200"/>
            </a:lvl1pPr>
          </a:lstStyle>
          <a:p>
            <a:r>
              <a:rPr lang="ro-RO"/>
              <a:t>Clic pentru editare stil titlu</a:t>
            </a:r>
          </a:p>
        </p:txBody>
      </p:sp>
      <p:sp>
        <p:nvSpPr>
          <p:cNvPr id="3" name="Substituent conținut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o-RO"/>
              <a:t>Clic pentru editare stiluri text Coordonator</a:t>
            </a:r>
          </a:p>
          <a:p>
            <a:pPr lvl="1"/>
            <a:r>
              <a:rPr lang="ro-RO"/>
              <a:t>Al doilea nivel</a:t>
            </a:r>
          </a:p>
          <a:p>
            <a:pPr lvl="2"/>
            <a:r>
              <a:rPr lang="ro-RO"/>
              <a:t>Al treilea nivel</a:t>
            </a:r>
          </a:p>
          <a:p>
            <a:pPr lvl="3"/>
            <a:r>
              <a:rPr lang="ro-RO"/>
              <a:t>Al patrulea nivel</a:t>
            </a:r>
          </a:p>
          <a:p>
            <a:pPr lvl="4"/>
            <a:r>
              <a:rPr lang="ro-RO"/>
              <a:t>Al cincilea nivel</a:t>
            </a:r>
          </a:p>
        </p:txBody>
      </p:sp>
      <p:sp>
        <p:nvSpPr>
          <p:cNvPr id="4" name="Substituent text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o-RO"/>
              <a:t>Clic pentru editare stiluri text Coordonator</a:t>
            </a:r>
          </a:p>
        </p:txBody>
      </p:sp>
      <p:sp>
        <p:nvSpPr>
          <p:cNvPr id="5" name="Substituent dată 4"/>
          <p:cNvSpPr>
            <a:spLocks noGrp="1"/>
          </p:cNvSpPr>
          <p:nvPr>
            <p:ph type="dt" sz="half" idx="10"/>
          </p:nvPr>
        </p:nvSpPr>
        <p:spPr/>
        <p:txBody>
          <a:bodyPr/>
          <a:lstStyle/>
          <a:p>
            <a:fld id="{7363E8AD-4F80-492A-97A9-79DD5BB5D54F}" type="datetimeFigureOut">
              <a:rPr lang="ro-RO" smtClean="0"/>
              <a:pPr/>
              <a:t>02.10.2018</a:t>
            </a:fld>
            <a:endParaRPr lang="ro-RO"/>
          </a:p>
        </p:txBody>
      </p:sp>
      <p:sp>
        <p:nvSpPr>
          <p:cNvPr id="6" name="Substituent subsol 5"/>
          <p:cNvSpPr>
            <a:spLocks noGrp="1"/>
          </p:cNvSpPr>
          <p:nvPr>
            <p:ph type="ftr" sz="quarter" idx="11"/>
          </p:nvPr>
        </p:nvSpPr>
        <p:spPr/>
        <p:txBody>
          <a:bodyPr/>
          <a:lstStyle/>
          <a:p>
            <a:endParaRPr lang="ro-RO"/>
          </a:p>
        </p:txBody>
      </p:sp>
      <p:sp>
        <p:nvSpPr>
          <p:cNvPr id="7" name="Substituent număr diapozitiv 6"/>
          <p:cNvSpPr>
            <a:spLocks noGrp="1"/>
          </p:cNvSpPr>
          <p:nvPr>
            <p:ph type="sldNum" sz="quarter" idx="12"/>
          </p:nvPr>
        </p:nvSpPr>
        <p:spPr/>
        <p:txBody>
          <a:bodyPr/>
          <a:lstStyle/>
          <a:p>
            <a:fld id="{0B6C7AF6-F5DD-4AA3-9281-1BCA95A92161}" type="slidenum">
              <a:rPr lang="ro-RO" smtClean="0"/>
              <a:pPr/>
              <a:t>‹#›</a:t>
            </a:fld>
            <a:endParaRPr lang="ro-RO"/>
          </a:p>
        </p:txBody>
      </p:sp>
    </p:spTree>
    <p:extLst>
      <p:ext uri="{BB962C8B-B14F-4D97-AF65-F5344CB8AC3E}">
        <p14:creationId xmlns="" xmlns:p14="http://schemas.microsoft.com/office/powerpoint/2010/main" val="224380335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ine cu legendă">
    <p:spTree>
      <p:nvGrpSpPr>
        <p:cNvPr id="1" name=""/>
        <p:cNvGrpSpPr/>
        <p:nvPr/>
      </p:nvGrpSpPr>
      <p:grpSpPr>
        <a:xfrm>
          <a:off x="0" y="0"/>
          <a:ext cx="0" cy="0"/>
          <a:chOff x="0" y="0"/>
          <a:chExt cx="0" cy="0"/>
        </a:xfrm>
      </p:grpSpPr>
      <p:sp>
        <p:nvSpPr>
          <p:cNvPr id="2" name="Titlu 1"/>
          <p:cNvSpPr>
            <a:spLocks noGrp="1"/>
          </p:cNvSpPr>
          <p:nvPr>
            <p:ph type="title"/>
          </p:nvPr>
        </p:nvSpPr>
        <p:spPr>
          <a:xfrm>
            <a:off x="839788" y="457200"/>
            <a:ext cx="3932237" cy="1600200"/>
          </a:xfrm>
        </p:spPr>
        <p:txBody>
          <a:bodyPr anchor="b"/>
          <a:lstStyle>
            <a:lvl1pPr>
              <a:defRPr sz="3200"/>
            </a:lvl1pPr>
          </a:lstStyle>
          <a:p>
            <a:r>
              <a:rPr lang="ro-RO"/>
              <a:t>Clic pentru editare stil titlu</a:t>
            </a:r>
          </a:p>
        </p:txBody>
      </p:sp>
      <p:sp>
        <p:nvSpPr>
          <p:cNvPr id="3" name="Substituent imagine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o-RO"/>
          </a:p>
        </p:txBody>
      </p:sp>
      <p:sp>
        <p:nvSpPr>
          <p:cNvPr id="4" name="Substituent text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o-RO"/>
              <a:t>Clic pentru editare stiluri text Coordonator</a:t>
            </a:r>
          </a:p>
        </p:txBody>
      </p:sp>
      <p:sp>
        <p:nvSpPr>
          <p:cNvPr id="5" name="Substituent dată 4"/>
          <p:cNvSpPr>
            <a:spLocks noGrp="1"/>
          </p:cNvSpPr>
          <p:nvPr>
            <p:ph type="dt" sz="half" idx="10"/>
          </p:nvPr>
        </p:nvSpPr>
        <p:spPr/>
        <p:txBody>
          <a:bodyPr/>
          <a:lstStyle/>
          <a:p>
            <a:fld id="{7363E8AD-4F80-492A-97A9-79DD5BB5D54F}" type="datetimeFigureOut">
              <a:rPr lang="ro-RO" smtClean="0"/>
              <a:pPr/>
              <a:t>02.10.2018</a:t>
            </a:fld>
            <a:endParaRPr lang="ro-RO"/>
          </a:p>
        </p:txBody>
      </p:sp>
      <p:sp>
        <p:nvSpPr>
          <p:cNvPr id="6" name="Substituent subsol 5"/>
          <p:cNvSpPr>
            <a:spLocks noGrp="1"/>
          </p:cNvSpPr>
          <p:nvPr>
            <p:ph type="ftr" sz="quarter" idx="11"/>
          </p:nvPr>
        </p:nvSpPr>
        <p:spPr/>
        <p:txBody>
          <a:bodyPr/>
          <a:lstStyle/>
          <a:p>
            <a:endParaRPr lang="ro-RO"/>
          </a:p>
        </p:txBody>
      </p:sp>
      <p:sp>
        <p:nvSpPr>
          <p:cNvPr id="7" name="Substituent număr diapozitiv 6"/>
          <p:cNvSpPr>
            <a:spLocks noGrp="1"/>
          </p:cNvSpPr>
          <p:nvPr>
            <p:ph type="sldNum" sz="quarter" idx="12"/>
          </p:nvPr>
        </p:nvSpPr>
        <p:spPr/>
        <p:txBody>
          <a:bodyPr/>
          <a:lstStyle/>
          <a:p>
            <a:fld id="{0B6C7AF6-F5DD-4AA3-9281-1BCA95A92161}" type="slidenum">
              <a:rPr lang="ro-RO" smtClean="0"/>
              <a:pPr/>
              <a:t>‹#›</a:t>
            </a:fld>
            <a:endParaRPr lang="ro-RO"/>
          </a:p>
        </p:txBody>
      </p:sp>
    </p:spTree>
    <p:extLst>
      <p:ext uri="{BB962C8B-B14F-4D97-AF65-F5344CB8AC3E}">
        <p14:creationId xmlns="" xmlns:p14="http://schemas.microsoft.com/office/powerpoint/2010/main" val="152501692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5">
            <a:lumMod val="60000"/>
            <a:lumOff val="40000"/>
          </a:schemeClr>
        </a:solidFill>
        <a:effectLst/>
      </p:bgPr>
    </p:bg>
    <p:spTree>
      <p:nvGrpSpPr>
        <p:cNvPr id="1" name=""/>
        <p:cNvGrpSpPr/>
        <p:nvPr/>
      </p:nvGrpSpPr>
      <p:grpSpPr>
        <a:xfrm>
          <a:off x="0" y="0"/>
          <a:ext cx="0" cy="0"/>
          <a:chOff x="0" y="0"/>
          <a:chExt cx="0" cy="0"/>
        </a:xfrm>
      </p:grpSpPr>
      <p:sp>
        <p:nvSpPr>
          <p:cNvPr id="2" name="Substituent titlu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ro-RO"/>
              <a:t>Clic pentru editare stil titlu</a:t>
            </a:r>
          </a:p>
        </p:txBody>
      </p:sp>
      <p:sp>
        <p:nvSpPr>
          <p:cNvPr id="3" name="Substituent text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ro-RO"/>
              <a:t>Clic pentru editare stiluri text Coordonator</a:t>
            </a:r>
          </a:p>
          <a:p>
            <a:pPr lvl="1"/>
            <a:r>
              <a:rPr lang="ro-RO"/>
              <a:t>Al doilea nivel</a:t>
            </a:r>
          </a:p>
          <a:p>
            <a:pPr lvl="2"/>
            <a:r>
              <a:rPr lang="ro-RO"/>
              <a:t>Al treilea nivel</a:t>
            </a:r>
          </a:p>
          <a:p>
            <a:pPr lvl="3"/>
            <a:r>
              <a:rPr lang="ro-RO"/>
              <a:t>Al patrulea nivel</a:t>
            </a:r>
          </a:p>
          <a:p>
            <a:pPr lvl="4"/>
            <a:r>
              <a:rPr lang="ro-RO"/>
              <a:t>Al cincilea nivel</a:t>
            </a:r>
          </a:p>
        </p:txBody>
      </p:sp>
      <p:sp>
        <p:nvSpPr>
          <p:cNvPr id="4" name="Substituent dată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363E8AD-4F80-492A-97A9-79DD5BB5D54F}" type="datetimeFigureOut">
              <a:rPr lang="ro-RO" smtClean="0"/>
              <a:pPr/>
              <a:t>02.10.2018</a:t>
            </a:fld>
            <a:endParaRPr lang="ro-RO"/>
          </a:p>
        </p:txBody>
      </p:sp>
      <p:sp>
        <p:nvSpPr>
          <p:cNvPr id="5" name="Substituent subsol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o-RO"/>
          </a:p>
        </p:txBody>
      </p:sp>
      <p:sp>
        <p:nvSpPr>
          <p:cNvPr id="6" name="Substituent număr diapozitiv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B6C7AF6-F5DD-4AA3-9281-1BCA95A92161}" type="slidenum">
              <a:rPr lang="ro-RO" smtClean="0"/>
              <a:pPr/>
              <a:t>‹#›</a:t>
            </a:fld>
            <a:endParaRPr lang="ro-RO"/>
          </a:p>
        </p:txBody>
      </p:sp>
    </p:spTree>
    <p:extLst>
      <p:ext uri="{BB962C8B-B14F-4D97-AF65-F5344CB8AC3E}">
        <p14:creationId xmlns="" xmlns:p14="http://schemas.microsoft.com/office/powerpoint/2010/main" val="293495020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ro-R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739900" y="3162301"/>
            <a:ext cx="9690100" cy="830997"/>
          </a:xfrm>
          <a:prstGeom prst="rect">
            <a:avLst/>
          </a:prstGeom>
          <a:noFill/>
        </p:spPr>
        <p:txBody>
          <a:bodyPr wrap="square" rtlCol="0">
            <a:spAutoFit/>
          </a:bodyPr>
          <a:lstStyle/>
          <a:p>
            <a:pPr algn="ctr"/>
            <a:r>
              <a:rPr lang="en-GB" sz="2400" b="1" dirty="0" smtClean="0">
                <a:latin typeface="Aharoni" pitchFamily="2" charset="-79"/>
                <a:cs typeface="Aharoni" pitchFamily="2" charset="-79"/>
              </a:rPr>
              <a:t>Youngsters Nowadays. Where from, Where to?</a:t>
            </a:r>
          </a:p>
          <a:p>
            <a:pPr algn="ctr"/>
            <a:r>
              <a:rPr lang="ro-RO" sz="2400" b="1" dirty="0" smtClean="0"/>
              <a:t>2017-1-RO01-KA219-037190_1</a:t>
            </a:r>
            <a:endParaRPr lang="en-GB" sz="2400" dirty="0"/>
          </a:p>
        </p:txBody>
      </p:sp>
      <p:pic>
        <p:nvPicPr>
          <p:cNvPr id="3" name="Picture 14"/>
          <p:cNvPicPr>
            <a:picLocks noChangeAspect="1" noChangeArrowheads="1"/>
          </p:cNvPicPr>
          <p:nvPr/>
        </p:nvPicPr>
        <p:blipFill>
          <a:blip r:embed="rId2"/>
          <a:srcRect/>
          <a:stretch>
            <a:fillRect/>
          </a:stretch>
        </p:blipFill>
        <p:spPr bwMode="auto">
          <a:xfrm>
            <a:off x="7543800" y="458788"/>
            <a:ext cx="4648200" cy="1500187"/>
          </a:xfrm>
          <a:prstGeom prst="rect">
            <a:avLst/>
          </a:prstGeom>
          <a:noFill/>
          <a:ln w="9525">
            <a:noFill/>
            <a:miter lim="800000"/>
            <a:headEnd/>
            <a:tailEnd/>
          </a:ln>
        </p:spPr>
      </p:pic>
      <p:sp>
        <p:nvSpPr>
          <p:cNvPr id="2049" name="Rectangle 1"/>
          <p:cNvSpPr>
            <a:spLocks noChangeArrowheads="1"/>
          </p:cNvSpPr>
          <p:nvPr/>
        </p:nvSpPr>
        <p:spPr bwMode="auto">
          <a:xfrm>
            <a:off x="2628900" y="2374900"/>
            <a:ext cx="6438900" cy="430887"/>
          </a:xfrm>
          <a:prstGeom prst="rect">
            <a:avLst/>
          </a:prstGeom>
          <a:noFill/>
          <a:ln w="9525">
            <a:noFill/>
            <a:miter lim="800000"/>
            <a:headEnd/>
            <a:tailEnd/>
          </a:ln>
          <a:effectLst/>
        </p:spPr>
        <p:txBody>
          <a:bodyPr vert="horz" wrap="square" lIns="0" tIns="0" rIns="0" bIns="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800" b="1" i="0" u="none" strike="noStrike" cap="none" normalizeH="0" baseline="0" dirty="0" smtClean="0">
                <a:ln>
                  <a:noFill/>
                </a:ln>
                <a:solidFill>
                  <a:srgbClr val="000000"/>
                </a:solidFill>
                <a:effectLst/>
                <a:latin typeface="Times New Roman" pitchFamily="18" charset="0"/>
                <a:cs typeface="Arial" pitchFamily="34" charset="0"/>
              </a:rPr>
              <a:t>ERASMUS + PROGRAMME- STRATEGIC PARTNERSHIP</a:t>
            </a:r>
            <a:endParaRPr kumimoji="0" lang="en-GB" sz="11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GB" sz="1000" b="0" i="0" u="none" strike="noStrike" cap="none" normalizeH="0" baseline="0" dirty="0" smtClean="0">
                <a:ln>
                  <a:noFill/>
                </a:ln>
                <a:solidFill>
                  <a:srgbClr val="000000"/>
                </a:solidFill>
                <a:effectLst/>
                <a:latin typeface="Times New Roman" pitchFamily="18" charset="0"/>
                <a:cs typeface="Arial" pitchFamily="34" charset="0"/>
              </a:rPr>
              <a:t> </a:t>
            </a:r>
            <a:endParaRPr kumimoji="0" lang="en-GB" sz="1800" b="0" i="0" u="none" strike="noStrike" cap="none" normalizeH="0" baseline="0" dirty="0" smtClean="0">
              <a:ln>
                <a:noFill/>
              </a:ln>
              <a:solidFill>
                <a:schemeClr val="tx1"/>
              </a:solidFill>
              <a:effectLst/>
              <a:latin typeface="Arial" pitchFamily="34" charset="0"/>
              <a:cs typeface="Arial" pitchFamily="34" charset="0"/>
            </a:endParaRPr>
          </a:p>
        </p:txBody>
      </p:sp>
      <p:pic>
        <p:nvPicPr>
          <p:cNvPr id="2050" name="Picture 2"/>
          <p:cNvPicPr>
            <a:picLocks noChangeAspect="1" noChangeArrowheads="1"/>
          </p:cNvPicPr>
          <p:nvPr/>
        </p:nvPicPr>
        <p:blipFill>
          <a:blip r:embed="rId3"/>
          <a:srcRect/>
          <a:stretch>
            <a:fillRect/>
          </a:stretch>
        </p:blipFill>
        <p:spPr bwMode="auto">
          <a:xfrm>
            <a:off x="0" y="457200"/>
            <a:ext cx="2095500" cy="1943100"/>
          </a:xfrm>
          <a:prstGeom prst="rect">
            <a:avLst/>
          </a:prstGeom>
          <a:noFill/>
          <a:ln w="9525" algn="in">
            <a:noFill/>
            <a:miter lim="800000"/>
            <a:headEnd/>
            <a:tailEnd/>
          </a:ln>
          <a:effectLst/>
        </p:spPr>
      </p:pic>
      <p:sp>
        <p:nvSpPr>
          <p:cNvPr id="6" name="Rectangle 5"/>
          <p:cNvSpPr/>
          <p:nvPr/>
        </p:nvSpPr>
        <p:spPr>
          <a:xfrm>
            <a:off x="1473200" y="4051300"/>
            <a:ext cx="9258300" cy="1200329"/>
          </a:xfrm>
          <a:prstGeom prst="rect">
            <a:avLst/>
          </a:prstGeom>
        </p:spPr>
        <p:txBody>
          <a:bodyPr wrap="square">
            <a:spAutoFit/>
          </a:bodyPr>
          <a:lstStyle/>
          <a:p>
            <a:pPr algn="ctr"/>
            <a:r>
              <a:rPr lang="en-GB" sz="2400" dirty="0" smtClean="0"/>
              <a:t>Youngsters’ </a:t>
            </a:r>
            <a:r>
              <a:rPr lang="ro-RO" sz="2400" dirty="0" smtClean="0"/>
              <a:t>L</a:t>
            </a:r>
            <a:r>
              <a:rPr lang="en-GB" sz="2400" dirty="0" err="1" smtClean="0"/>
              <a:t>eisure</a:t>
            </a:r>
            <a:r>
              <a:rPr lang="en-GB" sz="2400" dirty="0" smtClean="0"/>
              <a:t> </a:t>
            </a:r>
            <a:r>
              <a:rPr lang="ro-RO" sz="2400" dirty="0" smtClean="0"/>
              <a:t>T</a:t>
            </a:r>
            <a:r>
              <a:rPr lang="en-GB" sz="2400" dirty="0" err="1" smtClean="0"/>
              <a:t>ime</a:t>
            </a:r>
            <a:r>
              <a:rPr lang="en-GB" sz="2400" dirty="0" smtClean="0"/>
              <a:t> </a:t>
            </a:r>
            <a:r>
              <a:rPr lang="ro-RO" sz="2400" dirty="0" smtClean="0"/>
              <a:t>A</a:t>
            </a:r>
            <a:r>
              <a:rPr lang="en-GB" sz="2400" dirty="0" err="1" smtClean="0"/>
              <a:t>ctivities</a:t>
            </a:r>
            <a:endParaRPr lang="ro-RO" sz="2400" dirty="0" smtClean="0"/>
          </a:p>
          <a:p>
            <a:pPr algn="ctr"/>
            <a:r>
              <a:rPr lang="en-GB" sz="2400" dirty="0" smtClean="0"/>
              <a:t>150 students from </a:t>
            </a:r>
            <a:r>
              <a:rPr lang="en-GB" sz="2400" dirty="0" err="1" smtClean="0"/>
              <a:t>Colegiul</a:t>
            </a:r>
            <a:r>
              <a:rPr lang="en-GB" sz="2400" dirty="0" smtClean="0"/>
              <a:t> Na</a:t>
            </a:r>
            <a:r>
              <a:rPr lang="ro-RO" sz="2400" dirty="0" smtClean="0"/>
              <a:t>țional </a:t>
            </a:r>
            <a:r>
              <a:rPr lang="en-GB" sz="2400" dirty="0" smtClean="0"/>
              <a:t>‘</a:t>
            </a:r>
            <a:r>
              <a:rPr lang="ro-RO" sz="2400" dirty="0" smtClean="0"/>
              <a:t>Ion </a:t>
            </a:r>
            <a:r>
              <a:rPr lang="ro-RO" sz="2400" dirty="0" smtClean="0"/>
              <a:t>Luca Caragiale</a:t>
            </a:r>
            <a:r>
              <a:rPr lang="en-GB" sz="2400" dirty="0" smtClean="0"/>
              <a:t>’</a:t>
            </a:r>
            <a:r>
              <a:rPr lang="ro-RO" sz="2400" dirty="0" smtClean="0"/>
              <a:t>, Moreni, paricipated in this survey</a:t>
            </a:r>
            <a:r>
              <a:rPr lang="en-GB" sz="2400" dirty="0" smtClean="0"/>
              <a:t> </a:t>
            </a:r>
            <a:endParaRPr lang="en-GB" sz="2400"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511DF0A3-A786-404A-8DBD-3D8705404CE4}"/>
              </a:ext>
            </a:extLst>
          </p:cNvPr>
          <p:cNvSpPr>
            <a:spLocks noGrp="1"/>
          </p:cNvSpPr>
          <p:nvPr>
            <p:ph type="title"/>
          </p:nvPr>
        </p:nvSpPr>
        <p:spPr/>
        <p:txBody>
          <a:bodyPr/>
          <a:lstStyle/>
          <a:p>
            <a:r>
              <a:rPr lang="en-US" dirty="0">
                <a:cs typeface="Calibri Light"/>
              </a:rPr>
              <a:t>10)Does your family support you on your choice of leisure time activities? (from 1 to 5)</a:t>
            </a:r>
            <a:endParaRPr lang="en-US" dirty="0"/>
          </a:p>
        </p:txBody>
      </p:sp>
      <p:sp>
        <p:nvSpPr>
          <p:cNvPr id="3" name="Content Placeholder 2">
            <a:extLst>
              <a:ext uri="{FF2B5EF4-FFF2-40B4-BE49-F238E27FC236}">
                <a16:creationId xmlns="" xmlns:a16="http://schemas.microsoft.com/office/drawing/2014/main" id="{8234D9E3-DBD8-462E-967E-132090A16BF3}"/>
              </a:ext>
            </a:extLst>
          </p:cNvPr>
          <p:cNvSpPr>
            <a:spLocks noGrp="1"/>
          </p:cNvSpPr>
          <p:nvPr>
            <p:ph idx="1"/>
          </p:nvPr>
        </p:nvSpPr>
        <p:spPr>
          <a:xfrm>
            <a:off x="680720" y="2062481"/>
            <a:ext cx="5415280" cy="4114482"/>
          </a:xfrm>
        </p:spPr>
        <p:txBody>
          <a:bodyPr vert="horz" lIns="91440" tIns="45720" rIns="91440" bIns="45720" rtlCol="0" anchor="t">
            <a:normAutofit/>
          </a:bodyPr>
          <a:lstStyle/>
          <a:p>
            <a:pPr marL="0" indent="0">
              <a:buNone/>
            </a:pPr>
            <a:r>
              <a:rPr lang="en-US" dirty="0">
                <a:cs typeface="Calibri"/>
              </a:rPr>
              <a:t>The same number of </a:t>
            </a:r>
            <a:r>
              <a:rPr lang="en-US" dirty="0" smtClean="0">
                <a:cs typeface="Calibri"/>
              </a:rPr>
              <a:t>respondents </a:t>
            </a:r>
            <a:r>
              <a:rPr lang="en-US" dirty="0">
                <a:cs typeface="Calibri"/>
              </a:rPr>
              <a:t>chose 3 and 5 (27</a:t>
            </a:r>
            <a:r>
              <a:rPr lang="en-US" dirty="0" smtClean="0">
                <a:cs typeface="Calibri"/>
              </a:rPr>
              <a:t>% </a:t>
            </a:r>
            <a:r>
              <a:rPr lang="en-US" dirty="0">
                <a:cs typeface="Calibri"/>
              </a:rPr>
              <a:t>for each), being the most voted </a:t>
            </a:r>
            <a:r>
              <a:rPr lang="en-US" dirty="0" smtClean="0">
                <a:cs typeface="Calibri"/>
              </a:rPr>
              <a:t>option, </a:t>
            </a:r>
            <a:r>
              <a:rPr lang="en-US" dirty="0">
                <a:cs typeface="Calibri"/>
              </a:rPr>
              <a:t>followed by 4 (</a:t>
            </a:r>
            <a:r>
              <a:rPr lang="en-US" dirty="0" smtClean="0">
                <a:cs typeface="Calibri"/>
              </a:rPr>
              <a:t>19%), </a:t>
            </a:r>
            <a:r>
              <a:rPr lang="en-US" dirty="0">
                <a:cs typeface="Calibri"/>
              </a:rPr>
              <a:t>some of them chose 2 (16% </a:t>
            </a:r>
            <a:r>
              <a:rPr lang="en-US" dirty="0" smtClean="0">
                <a:cs typeface="Calibri"/>
              </a:rPr>
              <a:t>), </a:t>
            </a:r>
            <a:r>
              <a:rPr lang="en-US" dirty="0">
                <a:cs typeface="Calibri"/>
              </a:rPr>
              <a:t>and </a:t>
            </a:r>
            <a:r>
              <a:rPr lang="en-US" dirty="0" smtClean="0">
                <a:cs typeface="Calibri"/>
              </a:rPr>
              <a:t> a small percentage chose </a:t>
            </a:r>
            <a:r>
              <a:rPr lang="en-US" dirty="0">
                <a:cs typeface="Calibri"/>
              </a:rPr>
              <a:t>1 (11</a:t>
            </a:r>
            <a:r>
              <a:rPr lang="en-US" dirty="0" smtClean="0">
                <a:cs typeface="Calibri"/>
              </a:rPr>
              <a:t>%).</a:t>
            </a:r>
            <a:endParaRPr lang="en-US" dirty="0">
              <a:cs typeface="Calibri"/>
            </a:endParaRPr>
          </a:p>
          <a:p>
            <a:pPr marL="0" indent="0">
              <a:buNone/>
            </a:pPr>
            <a:r>
              <a:rPr lang="en-US" dirty="0" smtClean="0">
                <a:cs typeface="Calibri"/>
              </a:rPr>
              <a:t>Overall, we can see that </a:t>
            </a:r>
            <a:r>
              <a:rPr lang="en-US" dirty="0">
                <a:cs typeface="Calibri"/>
              </a:rPr>
              <a:t>the voters’ families are supportive </a:t>
            </a:r>
            <a:r>
              <a:rPr lang="en-US" dirty="0" smtClean="0">
                <a:cs typeface="Calibri"/>
              </a:rPr>
              <a:t>of </a:t>
            </a:r>
            <a:r>
              <a:rPr lang="en-US" dirty="0">
                <a:cs typeface="Calibri"/>
              </a:rPr>
              <a:t>their choice of leisure time </a:t>
            </a:r>
            <a:r>
              <a:rPr lang="en-US" dirty="0" smtClean="0">
                <a:cs typeface="Calibri"/>
              </a:rPr>
              <a:t>activity.</a:t>
            </a:r>
            <a:endParaRPr lang="en-US" dirty="0">
              <a:cs typeface="Calibri"/>
            </a:endParaRPr>
          </a:p>
          <a:p>
            <a:pPr marL="0" indent="0">
              <a:buNone/>
            </a:pPr>
            <a:endParaRPr lang="en-US" dirty="0">
              <a:cs typeface="Calibri"/>
            </a:endParaRPr>
          </a:p>
        </p:txBody>
      </p:sp>
      <p:pic>
        <p:nvPicPr>
          <p:cNvPr id="4" name="Picture 2">
            <a:extLst>
              <a:ext uri="{FF2B5EF4-FFF2-40B4-BE49-F238E27FC236}">
                <a16:creationId xmlns="" xmlns:a16="http://schemas.microsoft.com/office/drawing/2014/main" id="{C69E60CF-0B2E-46C4-91A0-CCDF41438AC8}"/>
              </a:ext>
            </a:extLst>
          </p:cNvPr>
          <p:cNvPicPr>
            <a:picLocks noChangeAspect="1" noChangeArrowheads="1"/>
          </p:cNvPicPr>
          <p:nvPr/>
        </p:nvPicPr>
        <p:blipFill>
          <a:blip r:embed="rId2">
            <a:lum contrast="40000"/>
          </a:blip>
          <a:srcRect l="42753" t="23958" r="23865" b="39583"/>
          <a:stretch>
            <a:fillRect/>
          </a:stretch>
        </p:blipFill>
        <p:spPr bwMode="auto">
          <a:xfrm>
            <a:off x="6096000" y="2318657"/>
            <a:ext cx="6096000" cy="3743158"/>
          </a:xfrm>
          <a:prstGeom prst="rect">
            <a:avLst/>
          </a:prstGeom>
          <a:noFill/>
          <a:ln w="9525">
            <a:noFill/>
            <a:miter lim="800000"/>
            <a:headEnd/>
            <a:tailEnd/>
          </a:ln>
          <a:effectLst/>
        </p:spPr>
      </p:pic>
    </p:spTree>
    <p:extLst>
      <p:ext uri="{BB962C8B-B14F-4D97-AF65-F5344CB8AC3E}">
        <p14:creationId xmlns="" xmlns:p14="http://schemas.microsoft.com/office/powerpoint/2010/main" val="28326944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51C7CF8B-5031-497E-879F-B6CA83BD786D}"/>
              </a:ext>
            </a:extLst>
          </p:cNvPr>
          <p:cNvSpPr>
            <a:spLocks noGrp="1"/>
          </p:cNvSpPr>
          <p:nvPr>
            <p:ph type="title"/>
          </p:nvPr>
        </p:nvSpPr>
        <p:spPr/>
        <p:txBody>
          <a:bodyPr/>
          <a:lstStyle/>
          <a:p>
            <a:pPr algn="ctr"/>
            <a:r>
              <a:rPr lang="en-US" dirty="0">
                <a:cs typeface="Calibri Light"/>
              </a:rPr>
              <a:t>11)What about your friends? Do they support you on your choice? (from 1 to 5)</a:t>
            </a:r>
          </a:p>
        </p:txBody>
      </p:sp>
      <p:sp>
        <p:nvSpPr>
          <p:cNvPr id="3" name="Content Placeholder 2">
            <a:extLst>
              <a:ext uri="{FF2B5EF4-FFF2-40B4-BE49-F238E27FC236}">
                <a16:creationId xmlns="" xmlns:a16="http://schemas.microsoft.com/office/drawing/2014/main" id="{837EF6C0-45B3-4C07-8F92-D556DB930594}"/>
              </a:ext>
            </a:extLst>
          </p:cNvPr>
          <p:cNvSpPr>
            <a:spLocks noGrp="1"/>
          </p:cNvSpPr>
          <p:nvPr>
            <p:ph idx="1"/>
          </p:nvPr>
        </p:nvSpPr>
        <p:spPr>
          <a:xfrm>
            <a:off x="599440" y="2052321"/>
            <a:ext cx="4970936" cy="4124642"/>
          </a:xfrm>
        </p:spPr>
        <p:txBody>
          <a:bodyPr vert="horz" lIns="91440" tIns="45720" rIns="91440" bIns="45720" rtlCol="0" anchor="t">
            <a:normAutofit fontScale="92500" lnSpcReduction="10000"/>
          </a:bodyPr>
          <a:lstStyle/>
          <a:p>
            <a:pPr marL="0" indent="0">
              <a:buNone/>
            </a:pPr>
            <a:r>
              <a:rPr lang="en-US" dirty="0">
                <a:cs typeface="Calibri"/>
              </a:rPr>
              <a:t>The majority of the </a:t>
            </a:r>
            <a:r>
              <a:rPr lang="en-US" dirty="0" smtClean="0">
                <a:cs typeface="Calibri"/>
              </a:rPr>
              <a:t> respondents’ friends </a:t>
            </a:r>
            <a:r>
              <a:rPr lang="en-US" dirty="0">
                <a:cs typeface="Calibri"/>
              </a:rPr>
              <a:t>are very supportive, so they chose </a:t>
            </a:r>
            <a:r>
              <a:rPr lang="en-US" dirty="0" smtClean="0">
                <a:cs typeface="Calibri"/>
              </a:rPr>
              <a:t>5 as an answer </a:t>
            </a:r>
            <a:r>
              <a:rPr lang="en-US" dirty="0">
                <a:cs typeface="Calibri"/>
              </a:rPr>
              <a:t>(</a:t>
            </a:r>
            <a:r>
              <a:rPr lang="en-US" dirty="0" smtClean="0">
                <a:cs typeface="Calibri"/>
              </a:rPr>
              <a:t>43%), </a:t>
            </a:r>
            <a:r>
              <a:rPr lang="en-US" dirty="0">
                <a:cs typeface="Calibri"/>
              </a:rPr>
              <a:t>followed by the ones that </a:t>
            </a:r>
            <a:r>
              <a:rPr lang="en-US" dirty="0" smtClean="0">
                <a:cs typeface="Calibri"/>
              </a:rPr>
              <a:t>selected </a:t>
            </a:r>
            <a:r>
              <a:rPr lang="en-US" dirty="0">
                <a:cs typeface="Calibri"/>
              </a:rPr>
              <a:t>3 (25</a:t>
            </a:r>
            <a:r>
              <a:rPr lang="en-US" dirty="0" smtClean="0">
                <a:cs typeface="Calibri"/>
              </a:rPr>
              <a:t>%),  almost the same percentage chose </a:t>
            </a:r>
            <a:r>
              <a:rPr lang="en-US" dirty="0">
                <a:cs typeface="Calibri"/>
              </a:rPr>
              <a:t>4 (</a:t>
            </a:r>
            <a:r>
              <a:rPr lang="en-US" dirty="0" smtClean="0">
                <a:cs typeface="Calibri"/>
              </a:rPr>
              <a:t>22%),  and a minority said 2 and 1, respectively, for 2(6%) and for 1 </a:t>
            </a:r>
            <a:r>
              <a:rPr lang="en-US" dirty="0">
                <a:cs typeface="Calibri"/>
              </a:rPr>
              <a:t>(4</a:t>
            </a:r>
            <a:r>
              <a:rPr lang="en-US" dirty="0" smtClean="0">
                <a:cs typeface="Calibri"/>
              </a:rPr>
              <a:t>%).</a:t>
            </a:r>
            <a:endParaRPr lang="en-US" dirty="0">
              <a:cs typeface="Calibri"/>
            </a:endParaRPr>
          </a:p>
          <a:p>
            <a:pPr marL="0" indent="0">
              <a:buNone/>
            </a:pPr>
            <a:r>
              <a:rPr lang="en-US" dirty="0" smtClean="0">
                <a:cs typeface="Calibri"/>
              </a:rPr>
              <a:t>The conclusion is that </a:t>
            </a:r>
            <a:r>
              <a:rPr lang="en-US" dirty="0">
                <a:cs typeface="Calibri"/>
              </a:rPr>
              <a:t>the </a:t>
            </a:r>
            <a:r>
              <a:rPr lang="en-US" dirty="0" smtClean="0">
                <a:cs typeface="Calibri"/>
              </a:rPr>
              <a:t>respondents’ </a:t>
            </a:r>
            <a:r>
              <a:rPr lang="en-US" dirty="0">
                <a:cs typeface="Calibri"/>
              </a:rPr>
              <a:t>friends are mostly supportive </a:t>
            </a:r>
            <a:r>
              <a:rPr lang="en-US" dirty="0" smtClean="0">
                <a:cs typeface="Calibri"/>
              </a:rPr>
              <a:t>of </a:t>
            </a:r>
            <a:r>
              <a:rPr lang="en-US" dirty="0">
                <a:cs typeface="Calibri"/>
              </a:rPr>
              <a:t>their choice.</a:t>
            </a:r>
          </a:p>
          <a:p>
            <a:pPr marL="0" indent="0">
              <a:buNone/>
            </a:pPr>
            <a:endParaRPr lang="en-US" dirty="0">
              <a:cs typeface="Calibri"/>
            </a:endParaRPr>
          </a:p>
        </p:txBody>
      </p:sp>
      <p:pic>
        <p:nvPicPr>
          <p:cNvPr id="4" name="Picture 2">
            <a:extLst>
              <a:ext uri="{FF2B5EF4-FFF2-40B4-BE49-F238E27FC236}">
                <a16:creationId xmlns="" xmlns:a16="http://schemas.microsoft.com/office/drawing/2014/main" id="{A64F241A-4771-41CA-9050-6E159D9112FC}"/>
              </a:ext>
            </a:extLst>
          </p:cNvPr>
          <p:cNvPicPr>
            <a:picLocks noChangeAspect="1" noChangeArrowheads="1"/>
          </p:cNvPicPr>
          <p:nvPr/>
        </p:nvPicPr>
        <p:blipFill>
          <a:blip r:embed="rId2">
            <a:lum contrast="40000"/>
          </a:blip>
          <a:srcRect l="40410" t="25000" r="23280" b="35417"/>
          <a:stretch>
            <a:fillRect/>
          </a:stretch>
        </p:blipFill>
        <p:spPr bwMode="auto">
          <a:xfrm>
            <a:off x="6096000" y="2443065"/>
            <a:ext cx="5715000" cy="3502742"/>
          </a:xfrm>
          <a:prstGeom prst="rect">
            <a:avLst/>
          </a:prstGeom>
          <a:noFill/>
          <a:ln w="9525">
            <a:noFill/>
            <a:miter lim="800000"/>
            <a:headEnd/>
            <a:tailEnd/>
          </a:ln>
          <a:effectLst/>
        </p:spPr>
      </p:pic>
    </p:spTree>
    <p:extLst>
      <p:ext uri="{BB962C8B-B14F-4D97-AF65-F5344CB8AC3E}">
        <p14:creationId xmlns="" xmlns:p14="http://schemas.microsoft.com/office/powerpoint/2010/main" val="417087236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0F7A76AA-3880-413A-86D5-016AA8008B29}"/>
              </a:ext>
            </a:extLst>
          </p:cNvPr>
          <p:cNvSpPr>
            <a:spLocks noGrp="1"/>
          </p:cNvSpPr>
          <p:nvPr>
            <p:ph type="title"/>
          </p:nvPr>
        </p:nvSpPr>
        <p:spPr/>
        <p:txBody>
          <a:bodyPr/>
          <a:lstStyle/>
          <a:p>
            <a:pPr algn="ctr"/>
            <a:r>
              <a:rPr lang="en-US" dirty="0">
                <a:cs typeface="Calibri Light"/>
              </a:rPr>
              <a:t>12)Do you prefer to do your leisure activity on your own or with friends?</a:t>
            </a:r>
          </a:p>
        </p:txBody>
      </p:sp>
      <p:sp>
        <p:nvSpPr>
          <p:cNvPr id="3" name="Content Placeholder 2">
            <a:extLst>
              <a:ext uri="{FF2B5EF4-FFF2-40B4-BE49-F238E27FC236}">
                <a16:creationId xmlns="" xmlns:a16="http://schemas.microsoft.com/office/drawing/2014/main" id="{6F086AC7-C4C3-4128-AD4E-E8ED9A308424}"/>
              </a:ext>
            </a:extLst>
          </p:cNvPr>
          <p:cNvSpPr>
            <a:spLocks noGrp="1"/>
          </p:cNvSpPr>
          <p:nvPr>
            <p:ph idx="1"/>
          </p:nvPr>
        </p:nvSpPr>
        <p:spPr>
          <a:xfrm>
            <a:off x="838201" y="2550160"/>
            <a:ext cx="5257800" cy="3626802"/>
          </a:xfrm>
        </p:spPr>
        <p:txBody>
          <a:bodyPr vert="horz" lIns="91440" tIns="45720" rIns="91440" bIns="45720" rtlCol="0" anchor="t">
            <a:normAutofit/>
          </a:bodyPr>
          <a:lstStyle/>
          <a:p>
            <a:pPr marL="0" indent="0" algn="ctr">
              <a:buNone/>
            </a:pPr>
            <a:r>
              <a:rPr lang="en-US" dirty="0">
                <a:cs typeface="Calibri"/>
              </a:rPr>
              <a:t>Most of the </a:t>
            </a:r>
            <a:r>
              <a:rPr lang="en-US" dirty="0" smtClean="0">
                <a:cs typeface="Calibri"/>
              </a:rPr>
              <a:t>students said </a:t>
            </a:r>
            <a:r>
              <a:rPr lang="en-US" dirty="0">
                <a:cs typeface="Calibri"/>
              </a:rPr>
              <a:t>that they </a:t>
            </a:r>
            <a:r>
              <a:rPr lang="en-US" dirty="0" smtClean="0">
                <a:cs typeface="Calibri"/>
              </a:rPr>
              <a:t>preferred </a:t>
            </a:r>
            <a:r>
              <a:rPr lang="en-US" dirty="0">
                <a:cs typeface="Calibri"/>
              </a:rPr>
              <a:t>to do their leisure activity with friends (66%), while the rest of them </a:t>
            </a:r>
            <a:r>
              <a:rPr lang="en-US" dirty="0" smtClean="0">
                <a:cs typeface="Calibri"/>
              </a:rPr>
              <a:t>preferred </a:t>
            </a:r>
            <a:r>
              <a:rPr lang="en-US" dirty="0">
                <a:cs typeface="Calibri"/>
              </a:rPr>
              <a:t>doing </a:t>
            </a:r>
            <a:r>
              <a:rPr lang="en-US" dirty="0" smtClean="0">
                <a:cs typeface="Calibri"/>
              </a:rPr>
              <a:t>them </a:t>
            </a:r>
            <a:r>
              <a:rPr lang="en-US" dirty="0">
                <a:cs typeface="Calibri"/>
              </a:rPr>
              <a:t>on their own (</a:t>
            </a:r>
            <a:r>
              <a:rPr lang="en-US" dirty="0" smtClean="0">
                <a:cs typeface="Calibri"/>
              </a:rPr>
              <a:t>34%).</a:t>
            </a:r>
            <a:endParaRPr lang="en-US" dirty="0">
              <a:cs typeface="Calibri"/>
            </a:endParaRPr>
          </a:p>
          <a:p>
            <a:pPr marL="0" indent="0" algn="ctr">
              <a:buNone/>
            </a:pPr>
            <a:r>
              <a:rPr lang="en-US" dirty="0">
                <a:cs typeface="Calibri"/>
              </a:rPr>
              <a:t>In the end, the majority prefer doing their leisure time activity with their friends.</a:t>
            </a:r>
          </a:p>
          <a:p>
            <a:pPr marL="0" indent="0" algn="ctr">
              <a:buNone/>
            </a:pPr>
            <a:endParaRPr lang="en-US" dirty="0">
              <a:cs typeface="Calibri"/>
            </a:endParaRPr>
          </a:p>
        </p:txBody>
      </p:sp>
      <p:pic>
        <p:nvPicPr>
          <p:cNvPr id="5" name="Picture 2"/>
          <p:cNvPicPr>
            <a:picLocks noChangeAspect="1" noChangeArrowheads="1"/>
          </p:cNvPicPr>
          <p:nvPr/>
        </p:nvPicPr>
        <p:blipFill>
          <a:blip r:embed="rId2">
            <a:lum contrast="40000"/>
          </a:blip>
          <a:srcRect l="43339" t="23958" r="24451" b="41667"/>
          <a:stretch>
            <a:fillRect/>
          </a:stretch>
        </p:blipFill>
        <p:spPr bwMode="auto">
          <a:xfrm>
            <a:off x="6375400" y="2197100"/>
            <a:ext cx="5334000" cy="3200400"/>
          </a:xfrm>
          <a:prstGeom prst="rect">
            <a:avLst/>
          </a:prstGeom>
          <a:noFill/>
          <a:ln w="9525">
            <a:noFill/>
            <a:miter lim="800000"/>
            <a:headEnd/>
            <a:tailEnd/>
          </a:ln>
          <a:effectLst/>
        </p:spPr>
      </p:pic>
    </p:spTree>
    <p:extLst>
      <p:ext uri="{BB962C8B-B14F-4D97-AF65-F5344CB8AC3E}">
        <p14:creationId xmlns="" xmlns:p14="http://schemas.microsoft.com/office/powerpoint/2010/main" val="366321141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2243E42A-0504-4D59-8FBF-62D36020885F}"/>
              </a:ext>
            </a:extLst>
          </p:cNvPr>
          <p:cNvSpPr>
            <a:spLocks noGrp="1"/>
          </p:cNvSpPr>
          <p:nvPr>
            <p:ph type="title"/>
          </p:nvPr>
        </p:nvSpPr>
        <p:spPr/>
        <p:txBody>
          <a:bodyPr>
            <a:normAutofit fontScale="90000"/>
          </a:bodyPr>
          <a:lstStyle/>
          <a:p>
            <a:pPr algn="ctr"/>
            <a:r>
              <a:rPr lang="en-US" dirty="0">
                <a:cs typeface="Calibri Light"/>
              </a:rPr>
              <a:t>13) If you answered "on my own", would you consider taking up reading as a way of boosting your skills for life and general knowledge? </a:t>
            </a:r>
            <a:endParaRPr lang="en-US" dirty="0"/>
          </a:p>
        </p:txBody>
      </p:sp>
      <p:sp>
        <p:nvSpPr>
          <p:cNvPr id="3" name="Content Placeholder 2">
            <a:extLst>
              <a:ext uri="{FF2B5EF4-FFF2-40B4-BE49-F238E27FC236}">
                <a16:creationId xmlns="" xmlns:a16="http://schemas.microsoft.com/office/drawing/2014/main" id="{14D538C1-5C23-4685-B8F4-2E1FB1AEC6F4}"/>
              </a:ext>
            </a:extLst>
          </p:cNvPr>
          <p:cNvSpPr>
            <a:spLocks noGrp="1"/>
          </p:cNvSpPr>
          <p:nvPr>
            <p:ph idx="1"/>
          </p:nvPr>
        </p:nvSpPr>
        <p:spPr>
          <a:xfrm>
            <a:off x="838200" y="2255521"/>
            <a:ext cx="5739882" cy="3921442"/>
          </a:xfrm>
        </p:spPr>
        <p:txBody>
          <a:bodyPr vert="horz" lIns="91440" tIns="45720" rIns="91440" bIns="45720" rtlCol="0" anchor="t">
            <a:normAutofit fontScale="92500" lnSpcReduction="10000"/>
          </a:bodyPr>
          <a:lstStyle/>
          <a:p>
            <a:pPr marL="0" indent="0" algn="ctr">
              <a:buNone/>
            </a:pPr>
            <a:r>
              <a:rPr lang="en-US" dirty="0">
                <a:cs typeface="Calibri"/>
              </a:rPr>
              <a:t>The majority of the </a:t>
            </a:r>
            <a:r>
              <a:rPr lang="en-US" dirty="0" smtClean="0">
                <a:cs typeface="Calibri"/>
              </a:rPr>
              <a:t>respondents said </a:t>
            </a:r>
            <a:r>
              <a:rPr lang="en-US" dirty="0">
                <a:cs typeface="Calibri"/>
              </a:rPr>
              <a:t>that they </a:t>
            </a:r>
            <a:r>
              <a:rPr lang="en-US" dirty="0" smtClean="0">
                <a:cs typeface="Calibri"/>
              </a:rPr>
              <a:t>considered </a:t>
            </a:r>
            <a:r>
              <a:rPr lang="en-US" dirty="0">
                <a:cs typeface="Calibri"/>
              </a:rPr>
              <a:t>taking reading as a way of boosting their skills for life (</a:t>
            </a:r>
            <a:r>
              <a:rPr lang="en-US" dirty="0" smtClean="0">
                <a:cs typeface="Calibri"/>
              </a:rPr>
              <a:t>73%), </a:t>
            </a:r>
            <a:r>
              <a:rPr lang="en-US" dirty="0">
                <a:cs typeface="Calibri"/>
              </a:rPr>
              <a:t>while the remaining ones </a:t>
            </a:r>
            <a:r>
              <a:rPr lang="en-US" dirty="0" smtClean="0">
                <a:cs typeface="Calibri"/>
              </a:rPr>
              <a:t>did not take into consideration reading as a way of boosting their skills for </a:t>
            </a:r>
            <a:r>
              <a:rPr lang="en-US" dirty="0">
                <a:cs typeface="Calibri"/>
              </a:rPr>
              <a:t>life and general knowledge (</a:t>
            </a:r>
            <a:r>
              <a:rPr lang="en-US" dirty="0" smtClean="0">
                <a:cs typeface="Calibri"/>
              </a:rPr>
              <a:t>27%).</a:t>
            </a:r>
            <a:endParaRPr lang="en-US" dirty="0">
              <a:cs typeface="Calibri"/>
            </a:endParaRPr>
          </a:p>
          <a:p>
            <a:pPr marL="0" indent="0" algn="ctr">
              <a:buNone/>
            </a:pPr>
            <a:r>
              <a:rPr lang="en-US" dirty="0" smtClean="0">
                <a:cs typeface="Calibri"/>
              </a:rPr>
              <a:t>There are more than half the youngsters taking the questionnaire who </a:t>
            </a:r>
            <a:r>
              <a:rPr lang="en-US" dirty="0">
                <a:cs typeface="Calibri"/>
              </a:rPr>
              <a:t>would consider taking up reading as a way of boosting their skills.</a:t>
            </a:r>
          </a:p>
          <a:p>
            <a:pPr marL="0" indent="0" algn="ctr">
              <a:buNone/>
            </a:pPr>
            <a:endParaRPr lang="en-US" dirty="0">
              <a:cs typeface="Calibri"/>
            </a:endParaRPr>
          </a:p>
        </p:txBody>
      </p:sp>
      <p:pic>
        <p:nvPicPr>
          <p:cNvPr id="4" name="Picture 2">
            <a:extLst>
              <a:ext uri="{FF2B5EF4-FFF2-40B4-BE49-F238E27FC236}">
                <a16:creationId xmlns="" xmlns:a16="http://schemas.microsoft.com/office/drawing/2014/main" id="{1568AA34-E147-4E23-961C-B1A18DC340B5}"/>
              </a:ext>
            </a:extLst>
          </p:cNvPr>
          <p:cNvPicPr>
            <a:picLocks noChangeAspect="1" noChangeArrowheads="1"/>
          </p:cNvPicPr>
          <p:nvPr/>
        </p:nvPicPr>
        <p:blipFill>
          <a:blip r:embed="rId2">
            <a:lum contrast="40000"/>
          </a:blip>
          <a:srcRect l="43338" t="22917" r="27379" b="38542"/>
          <a:stretch>
            <a:fillRect/>
          </a:stretch>
        </p:blipFill>
        <p:spPr bwMode="auto">
          <a:xfrm>
            <a:off x="6501882" y="2396411"/>
            <a:ext cx="5334000" cy="3407229"/>
          </a:xfrm>
          <a:prstGeom prst="rect">
            <a:avLst/>
          </a:prstGeom>
          <a:noFill/>
          <a:ln w="9525">
            <a:noFill/>
            <a:miter lim="800000"/>
            <a:headEnd/>
            <a:tailEnd/>
          </a:ln>
          <a:effectLst/>
        </p:spPr>
      </p:pic>
    </p:spTree>
    <p:extLst>
      <p:ext uri="{BB962C8B-B14F-4D97-AF65-F5344CB8AC3E}">
        <p14:creationId xmlns="" xmlns:p14="http://schemas.microsoft.com/office/powerpoint/2010/main" val="315634033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92226869-E67A-4D50-A246-32866E390954}"/>
              </a:ext>
            </a:extLst>
          </p:cNvPr>
          <p:cNvSpPr>
            <a:spLocks noGrp="1"/>
          </p:cNvSpPr>
          <p:nvPr>
            <p:ph type="title"/>
          </p:nvPr>
        </p:nvSpPr>
        <p:spPr/>
        <p:txBody>
          <a:bodyPr/>
          <a:lstStyle/>
          <a:p>
            <a:r>
              <a:rPr lang="en-US" dirty="0">
                <a:cs typeface="Calibri Light"/>
              </a:rPr>
              <a:t>14) If you answered yes, what type of books would you prefer? </a:t>
            </a:r>
          </a:p>
          <a:p>
            <a:endParaRPr lang="en-US" dirty="0">
              <a:cs typeface="Calibri Light"/>
            </a:endParaRPr>
          </a:p>
        </p:txBody>
      </p:sp>
      <p:sp>
        <p:nvSpPr>
          <p:cNvPr id="3" name="Content Placeholder 2">
            <a:extLst>
              <a:ext uri="{FF2B5EF4-FFF2-40B4-BE49-F238E27FC236}">
                <a16:creationId xmlns="" xmlns:a16="http://schemas.microsoft.com/office/drawing/2014/main" id="{218EAD23-8F66-44EB-AC40-3BA12289B0AC}"/>
              </a:ext>
            </a:extLst>
          </p:cNvPr>
          <p:cNvSpPr>
            <a:spLocks noGrp="1"/>
          </p:cNvSpPr>
          <p:nvPr>
            <p:ph idx="1"/>
          </p:nvPr>
        </p:nvSpPr>
        <p:spPr>
          <a:xfrm>
            <a:off x="518161" y="1432560"/>
            <a:ext cx="5577840" cy="4744403"/>
          </a:xfrm>
        </p:spPr>
        <p:txBody>
          <a:bodyPr vert="horz" lIns="91440" tIns="45720" rIns="91440" bIns="45720" rtlCol="0" anchor="t">
            <a:normAutofit lnSpcReduction="10000"/>
          </a:bodyPr>
          <a:lstStyle/>
          <a:p>
            <a:pPr marL="0" indent="0" algn="ctr">
              <a:buNone/>
            </a:pPr>
            <a:endParaRPr lang="en-US" dirty="0">
              <a:cs typeface="Calibri"/>
            </a:endParaRPr>
          </a:p>
          <a:p>
            <a:pPr marL="0" indent="0" algn="ctr">
              <a:buNone/>
            </a:pPr>
            <a:r>
              <a:rPr lang="en-US" dirty="0" smtClean="0">
                <a:cs typeface="Calibri"/>
              </a:rPr>
              <a:t> A third of </a:t>
            </a:r>
            <a:r>
              <a:rPr lang="en-US" dirty="0">
                <a:cs typeface="Calibri"/>
              </a:rPr>
              <a:t>the </a:t>
            </a:r>
            <a:r>
              <a:rPr lang="en-US" dirty="0" smtClean="0">
                <a:cs typeface="Calibri"/>
              </a:rPr>
              <a:t>students </a:t>
            </a:r>
            <a:r>
              <a:rPr lang="en-US" dirty="0">
                <a:cs typeface="Calibri"/>
              </a:rPr>
              <a:t>prefer reading Romance books (31% </a:t>
            </a:r>
            <a:r>
              <a:rPr lang="en-US" dirty="0" smtClean="0">
                <a:cs typeface="Calibri"/>
              </a:rPr>
              <a:t>), 23%  </a:t>
            </a:r>
            <a:r>
              <a:rPr lang="en-US" dirty="0">
                <a:cs typeface="Calibri"/>
              </a:rPr>
              <a:t>of them would rather read a Sci-Fi </a:t>
            </a:r>
            <a:r>
              <a:rPr lang="en-US" dirty="0" smtClean="0">
                <a:cs typeface="Calibri"/>
              </a:rPr>
              <a:t>book, 18%  </a:t>
            </a:r>
            <a:r>
              <a:rPr lang="en-US" dirty="0">
                <a:cs typeface="Calibri"/>
              </a:rPr>
              <a:t>would read Thriller books </a:t>
            </a:r>
            <a:r>
              <a:rPr lang="en-US" dirty="0" smtClean="0">
                <a:cs typeface="Calibri"/>
              </a:rPr>
              <a:t>, 12%  opt for a </a:t>
            </a:r>
            <a:r>
              <a:rPr lang="en-US" dirty="0">
                <a:cs typeface="Calibri"/>
              </a:rPr>
              <a:t>History book </a:t>
            </a:r>
            <a:r>
              <a:rPr lang="en-US" dirty="0" smtClean="0">
                <a:cs typeface="Calibri"/>
              </a:rPr>
              <a:t>, 8% would </a:t>
            </a:r>
            <a:r>
              <a:rPr lang="en-US" dirty="0">
                <a:cs typeface="Calibri"/>
              </a:rPr>
              <a:t>read </a:t>
            </a:r>
            <a:r>
              <a:rPr lang="en-US" dirty="0" smtClean="0">
                <a:cs typeface="Calibri"/>
              </a:rPr>
              <a:t>Classics, 7%  would rather choose to </a:t>
            </a:r>
            <a:r>
              <a:rPr lang="en-US" dirty="0">
                <a:cs typeface="Calibri"/>
              </a:rPr>
              <a:t>read Technical </a:t>
            </a:r>
            <a:r>
              <a:rPr lang="en-US" dirty="0" smtClean="0">
                <a:cs typeface="Calibri"/>
              </a:rPr>
              <a:t>books, and 1% are into Poetry.  </a:t>
            </a:r>
            <a:endParaRPr lang="en-US" dirty="0">
              <a:cs typeface="Calibri"/>
            </a:endParaRPr>
          </a:p>
          <a:p>
            <a:pPr marL="0" indent="0" algn="ctr">
              <a:buNone/>
            </a:pPr>
            <a:r>
              <a:rPr lang="en-US" dirty="0">
                <a:cs typeface="Calibri"/>
              </a:rPr>
              <a:t>Basically, every kind of genre is preferred, especially Romance and Sci-Fi.</a:t>
            </a:r>
          </a:p>
          <a:p>
            <a:pPr marL="0" indent="0" algn="ctr">
              <a:buNone/>
            </a:pPr>
            <a:endParaRPr lang="en-US" dirty="0">
              <a:cs typeface="Calibri"/>
            </a:endParaRPr>
          </a:p>
          <a:p>
            <a:pPr marL="0" indent="0">
              <a:buNone/>
            </a:pPr>
            <a:endParaRPr lang="en-US" dirty="0">
              <a:cs typeface="Calibri"/>
            </a:endParaRPr>
          </a:p>
        </p:txBody>
      </p:sp>
      <p:pic>
        <p:nvPicPr>
          <p:cNvPr id="4" name="Picture 2">
            <a:extLst>
              <a:ext uri="{FF2B5EF4-FFF2-40B4-BE49-F238E27FC236}">
                <a16:creationId xmlns="" xmlns:a16="http://schemas.microsoft.com/office/drawing/2014/main" id="{1E7336D9-1F1A-4478-A667-CB6D4EF69441}"/>
              </a:ext>
            </a:extLst>
          </p:cNvPr>
          <p:cNvPicPr>
            <a:picLocks noChangeAspect="1" noChangeArrowheads="1"/>
          </p:cNvPicPr>
          <p:nvPr/>
        </p:nvPicPr>
        <p:blipFill>
          <a:blip r:embed="rId2">
            <a:lum contrast="40000"/>
          </a:blip>
          <a:srcRect l="40410" t="23958" r="23865" b="37500"/>
          <a:stretch>
            <a:fillRect/>
          </a:stretch>
        </p:blipFill>
        <p:spPr bwMode="auto">
          <a:xfrm>
            <a:off x="5993363" y="1974915"/>
            <a:ext cx="6096000" cy="3697574"/>
          </a:xfrm>
          <a:prstGeom prst="rect">
            <a:avLst/>
          </a:prstGeom>
          <a:noFill/>
          <a:ln w="9525">
            <a:noFill/>
            <a:miter lim="800000"/>
            <a:headEnd/>
            <a:tailEnd/>
          </a:ln>
          <a:effectLst/>
        </p:spPr>
      </p:pic>
    </p:spTree>
    <p:extLst>
      <p:ext uri="{BB962C8B-B14F-4D97-AF65-F5344CB8AC3E}">
        <p14:creationId xmlns="" xmlns:p14="http://schemas.microsoft.com/office/powerpoint/2010/main" val="45550957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2CDF9A97-37DE-4197-B514-34C4961BE02E}"/>
              </a:ext>
            </a:extLst>
          </p:cNvPr>
          <p:cNvSpPr>
            <a:spLocks noGrp="1"/>
          </p:cNvSpPr>
          <p:nvPr>
            <p:ph type="title"/>
          </p:nvPr>
        </p:nvSpPr>
        <p:spPr/>
        <p:txBody>
          <a:bodyPr/>
          <a:lstStyle/>
          <a:p>
            <a:pPr algn="ctr"/>
            <a:r>
              <a:rPr lang="en-US" dirty="0">
                <a:cs typeface="Calibri Light"/>
              </a:rPr>
              <a:t>15) How many books have you read in the past year? </a:t>
            </a:r>
            <a:endParaRPr lang="en-US">
              <a:cs typeface="Calibri Light"/>
            </a:endParaRPr>
          </a:p>
          <a:p>
            <a:endParaRPr lang="en-US" dirty="0">
              <a:cs typeface="Calibri Light"/>
            </a:endParaRPr>
          </a:p>
        </p:txBody>
      </p:sp>
      <p:sp>
        <p:nvSpPr>
          <p:cNvPr id="3" name="Content Placeholder 2">
            <a:extLst>
              <a:ext uri="{FF2B5EF4-FFF2-40B4-BE49-F238E27FC236}">
                <a16:creationId xmlns="" xmlns:a16="http://schemas.microsoft.com/office/drawing/2014/main" id="{8A11EC63-BC1C-448B-A188-B27784AD70D6}"/>
              </a:ext>
            </a:extLst>
          </p:cNvPr>
          <p:cNvSpPr>
            <a:spLocks noGrp="1"/>
          </p:cNvSpPr>
          <p:nvPr>
            <p:ph idx="1"/>
          </p:nvPr>
        </p:nvSpPr>
        <p:spPr>
          <a:xfrm>
            <a:off x="838200" y="1778001"/>
            <a:ext cx="4853473" cy="4398962"/>
          </a:xfrm>
        </p:spPr>
        <p:txBody>
          <a:bodyPr vert="horz" lIns="91440" tIns="45720" rIns="91440" bIns="45720" rtlCol="0" anchor="t">
            <a:normAutofit fontScale="92500" lnSpcReduction="20000"/>
          </a:bodyPr>
          <a:lstStyle/>
          <a:p>
            <a:pPr marL="0" indent="0">
              <a:buNone/>
            </a:pPr>
            <a:r>
              <a:rPr lang="en-US" dirty="0">
                <a:cs typeface="Calibri"/>
              </a:rPr>
              <a:t>The vast majority of the voters said that they read more than 3 books in the past year (53% of the voters), followed by the ones that read 2 books (15% of the voters), then the ones that didn’t read any books (14% of the voters), even less of them read three books (10% of the voters), and the ones that read just one book are 8%.</a:t>
            </a:r>
          </a:p>
          <a:p>
            <a:pPr marL="0" indent="0">
              <a:buNone/>
            </a:pPr>
            <a:r>
              <a:rPr lang="en-US" dirty="0">
                <a:cs typeface="Calibri"/>
              </a:rPr>
              <a:t>As a conclusion, most of the voters have read more than three books the past year.</a:t>
            </a:r>
          </a:p>
          <a:p>
            <a:pPr marL="0" indent="0">
              <a:buNone/>
            </a:pPr>
            <a:endParaRPr lang="en-US" dirty="0">
              <a:cs typeface="Calibri"/>
            </a:endParaRPr>
          </a:p>
        </p:txBody>
      </p:sp>
      <p:pic>
        <p:nvPicPr>
          <p:cNvPr id="4" name="Picture 2">
            <a:extLst>
              <a:ext uri="{FF2B5EF4-FFF2-40B4-BE49-F238E27FC236}">
                <a16:creationId xmlns="" xmlns:a16="http://schemas.microsoft.com/office/drawing/2014/main" id="{6DB67749-0B69-4194-854C-B9A2DB6181BE}"/>
              </a:ext>
            </a:extLst>
          </p:cNvPr>
          <p:cNvPicPr>
            <a:picLocks noChangeAspect="1" noChangeArrowheads="1"/>
          </p:cNvPicPr>
          <p:nvPr/>
        </p:nvPicPr>
        <p:blipFill>
          <a:blip r:embed="rId2">
            <a:lum contrast="40000"/>
          </a:blip>
          <a:srcRect l="39239" t="25000" r="22694" b="35417"/>
          <a:stretch>
            <a:fillRect/>
          </a:stretch>
        </p:blipFill>
        <p:spPr bwMode="auto">
          <a:xfrm>
            <a:off x="5753880" y="2141315"/>
            <a:ext cx="5788087" cy="3383805"/>
          </a:xfrm>
          <a:prstGeom prst="rect">
            <a:avLst/>
          </a:prstGeom>
          <a:noFill/>
          <a:ln w="9525">
            <a:noFill/>
            <a:miter lim="800000"/>
            <a:headEnd/>
            <a:tailEnd/>
          </a:ln>
          <a:effectLst/>
        </p:spPr>
      </p:pic>
    </p:spTree>
    <p:extLst>
      <p:ext uri="{BB962C8B-B14F-4D97-AF65-F5344CB8AC3E}">
        <p14:creationId xmlns="" xmlns:p14="http://schemas.microsoft.com/office/powerpoint/2010/main" val="237752323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5" name="Rectangle 1"/>
          <p:cNvSpPr>
            <a:spLocks noChangeArrowheads="1"/>
          </p:cNvSpPr>
          <p:nvPr/>
        </p:nvSpPr>
        <p:spPr bwMode="auto">
          <a:xfrm>
            <a:off x="2133600" y="889000"/>
            <a:ext cx="7848600" cy="2523768"/>
          </a:xfrm>
          <a:prstGeom prst="rect">
            <a:avLst/>
          </a:prstGeom>
          <a:noFill/>
          <a:ln w="9525">
            <a:noFill/>
            <a:miter lim="800000"/>
            <a:headEnd/>
            <a:tailEnd/>
          </a:ln>
          <a:effectLst/>
        </p:spPr>
        <p:txBody>
          <a:bodyPr vert="horz" wrap="square" lIns="0" tIns="0" rIns="0" bIns="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2200" b="1" i="0" u="none" strike="noStrike" cap="none" normalizeH="0" baseline="0" dirty="0" smtClean="0">
              <a:ln>
                <a:noFill/>
              </a:ln>
              <a:solidFill>
                <a:srgbClr val="000000"/>
              </a:solidFill>
              <a:effectLst/>
              <a:latin typeface="Trebuchet MS" pitchFamily="34"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lang="en-US" sz="2200" b="1" dirty="0" smtClean="0">
              <a:solidFill>
                <a:srgbClr val="000000"/>
              </a:solidFill>
              <a:latin typeface="Trebuchet MS" pitchFamily="34"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en-US" sz="2200" b="1" i="0" u="none" strike="noStrike" cap="none" normalizeH="0" baseline="0" dirty="0" smtClean="0">
                <a:ln>
                  <a:noFill/>
                </a:ln>
                <a:solidFill>
                  <a:srgbClr val="000000"/>
                </a:solidFill>
                <a:effectLst/>
                <a:latin typeface="Trebuchet MS" pitchFamily="34" charset="0"/>
                <a:cs typeface="Arial" pitchFamily="34" charset="0"/>
              </a:rPr>
              <a:t>’’This project has been funded with support from the European  Commission. This publication reflects the views only of the author, and the Commission cannot be held responsible for any use which may be made of the information contained therein."</a:t>
            </a:r>
            <a:endParaRPr kumimoji="0" lang="en-US" sz="11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GB" sz="1000" b="0" i="0" u="none" strike="noStrike" cap="none" normalizeH="0" baseline="0" dirty="0" smtClean="0">
                <a:ln>
                  <a:noFill/>
                </a:ln>
                <a:solidFill>
                  <a:srgbClr val="000000"/>
                </a:solidFill>
                <a:effectLst/>
                <a:latin typeface="Times New Roman" pitchFamily="18" charset="0"/>
                <a:cs typeface="Arial" pitchFamily="34" charset="0"/>
              </a:rPr>
              <a:t> </a:t>
            </a:r>
            <a:endParaRPr kumimoji="0" lang="en-GB" sz="18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u 1"/>
          <p:cNvSpPr>
            <a:spLocks noGrp="1"/>
          </p:cNvSpPr>
          <p:nvPr>
            <p:ph type="ctrTitle"/>
          </p:nvPr>
        </p:nvSpPr>
        <p:spPr>
          <a:xfrm>
            <a:off x="1401704" y="2881"/>
            <a:ext cx="9144000" cy="2387600"/>
          </a:xfrm>
        </p:spPr>
        <p:txBody>
          <a:bodyPr/>
          <a:lstStyle/>
          <a:p>
            <a:r>
              <a:rPr lang="ro-RO" sz="4400" dirty="0">
                <a:cs typeface="Calibri Light"/>
              </a:rPr>
              <a:t>1)</a:t>
            </a:r>
            <a:r>
              <a:rPr lang="ro-RO" sz="4400" dirty="0" err="1">
                <a:cs typeface="Calibri Light"/>
              </a:rPr>
              <a:t>How</a:t>
            </a:r>
            <a:r>
              <a:rPr lang="ro-RO" sz="4400" dirty="0">
                <a:cs typeface="Calibri Light"/>
              </a:rPr>
              <a:t> old are </a:t>
            </a:r>
            <a:r>
              <a:rPr lang="ro-RO" sz="4400" dirty="0" err="1">
                <a:cs typeface="Calibri Light"/>
              </a:rPr>
              <a:t>you</a:t>
            </a:r>
            <a:r>
              <a:rPr lang="ro-RO" sz="4400" dirty="0">
                <a:cs typeface="Calibri Light"/>
              </a:rPr>
              <a:t>? </a:t>
            </a:r>
            <a:endParaRPr lang="en-US" sz="4400" dirty="0"/>
          </a:p>
          <a:p>
            <a:endParaRPr lang="ro-RO" dirty="0">
              <a:cs typeface="Calibri Light"/>
            </a:endParaRPr>
          </a:p>
        </p:txBody>
      </p:sp>
      <p:sp>
        <p:nvSpPr>
          <p:cNvPr id="3" name="Subtitlu 2"/>
          <p:cNvSpPr>
            <a:spLocks noGrp="1"/>
          </p:cNvSpPr>
          <p:nvPr>
            <p:ph type="subTitle" idx="1"/>
          </p:nvPr>
        </p:nvSpPr>
        <p:spPr>
          <a:xfrm>
            <a:off x="589281" y="1767840"/>
            <a:ext cx="5195700" cy="1965960"/>
          </a:xfrm>
        </p:spPr>
        <p:txBody>
          <a:bodyPr vert="horz" lIns="91440" tIns="45720" rIns="91440" bIns="45720" rtlCol="0" anchor="t">
            <a:noAutofit/>
          </a:bodyPr>
          <a:lstStyle/>
          <a:p>
            <a:r>
              <a:rPr lang="en-US" sz="2800" dirty="0">
                <a:cs typeface="Calibri"/>
              </a:rPr>
              <a:t>Most of the </a:t>
            </a:r>
            <a:r>
              <a:rPr lang="en-US" sz="2800" dirty="0" smtClean="0">
                <a:cs typeface="Calibri"/>
              </a:rPr>
              <a:t>respondents </a:t>
            </a:r>
            <a:r>
              <a:rPr lang="en-US" sz="2800" dirty="0">
                <a:cs typeface="Calibri"/>
              </a:rPr>
              <a:t>are 16 years old (31</a:t>
            </a:r>
            <a:r>
              <a:rPr lang="en-US" sz="2800" dirty="0" smtClean="0">
                <a:cs typeface="Calibri"/>
              </a:rPr>
              <a:t>%), 27% of them are </a:t>
            </a:r>
            <a:r>
              <a:rPr lang="en-US" sz="2800" dirty="0">
                <a:cs typeface="Calibri"/>
              </a:rPr>
              <a:t>17 years </a:t>
            </a:r>
            <a:r>
              <a:rPr lang="en-US" sz="2800" dirty="0" smtClean="0">
                <a:cs typeface="Calibri"/>
              </a:rPr>
              <a:t>old, </a:t>
            </a:r>
            <a:r>
              <a:rPr lang="en-US" sz="2800" dirty="0">
                <a:cs typeface="Calibri"/>
              </a:rPr>
              <a:t>some of them are 15 (23% </a:t>
            </a:r>
            <a:r>
              <a:rPr lang="en-US" sz="2800" dirty="0" smtClean="0">
                <a:cs typeface="Calibri"/>
              </a:rPr>
              <a:t>),18</a:t>
            </a:r>
            <a:r>
              <a:rPr lang="en-US" sz="2800" dirty="0">
                <a:cs typeface="Calibri"/>
              </a:rPr>
              <a:t>% </a:t>
            </a:r>
            <a:r>
              <a:rPr lang="en-US" sz="2800" dirty="0" smtClean="0">
                <a:cs typeface="Calibri"/>
              </a:rPr>
              <a:t>are 18 and there </a:t>
            </a:r>
            <a:r>
              <a:rPr lang="en-US" sz="2800" dirty="0">
                <a:cs typeface="Calibri"/>
              </a:rPr>
              <a:t>is just one voter that is 20 years old.</a:t>
            </a:r>
          </a:p>
          <a:p>
            <a:r>
              <a:rPr lang="en-US" sz="2800" dirty="0">
                <a:cs typeface="Calibri"/>
              </a:rPr>
              <a:t>Overall, the majority of the </a:t>
            </a:r>
            <a:r>
              <a:rPr lang="en-US" sz="2800" dirty="0" smtClean="0">
                <a:cs typeface="Calibri"/>
              </a:rPr>
              <a:t>respondents  </a:t>
            </a:r>
            <a:r>
              <a:rPr lang="en-US" sz="2800" dirty="0">
                <a:cs typeface="Calibri"/>
              </a:rPr>
              <a:t>are over </a:t>
            </a:r>
            <a:r>
              <a:rPr lang="en-US" sz="2800" dirty="0" smtClean="0">
                <a:cs typeface="Calibri"/>
              </a:rPr>
              <a:t>16.</a:t>
            </a:r>
            <a:endParaRPr lang="ro-RO" sz="2800" dirty="0">
              <a:cs typeface="Calibri"/>
            </a:endParaRPr>
          </a:p>
          <a:p>
            <a:endParaRPr lang="ro-RO" sz="2800" dirty="0">
              <a:cs typeface="Calibri"/>
            </a:endParaRPr>
          </a:p>
        </p:txBody>
      </p:sp>
      <p:pic>
        <p:nvPicPr>
          <p:cNvPr id="4" name="Picture 3">
            <a:extLst>
              <a:ext uri="{FF2B5EF4-FFF2-40B4-BE49-F238E27FC236}">
                <a16:creationId xmlns="" xmlns:a16="http://schemas.microsoft.com/office/drawing/2014/main" id="{48ECE9B8-F1B5-4E54-BA11-97FCD5D0653A}"/>
              </a:ext>
            </a:extLst>
          </p:cNvPr>
          <p:cNvPicPr>
            <a:picLocks noChangeAspect="1" noChangeArrowheads="1"/>
          </p:cNvPicPr>
          <p:nvPr/>
        </p:nvPicPr>
        <p:blipFill>
          <a:blip r:embed="rId2">
            <a:lum contrast="40000"/>
          </a:blip>
          <a:srcRect l="36310" t="26042" r="20937" b="30208"/>
          <a:stretch>
            <a:fillRect/>
          </a:stretch>
        </p:blipFill>
        <p:spPr bwMode="auto">
          <a:xfrm>
            <a:off x="5784980" y="2254898"/>
            <a:ext cx="6092371" cy="3505200"/>
          </a:xfrm>
          <a:prstGeom prst="rect">
            <a:avLst/>
          </a:prstGeom>
          <a:noFill/>
          <a:ln w="9525">
            <a:noFill/>
            <a:miter lim="800000"/>
            <a:headEnd/>
            <a:tailEnd/>
          </a:ln>
          <a:effectLst/>
        </p:spPr>
      </p:pic>
    </p:spTree>
    <p:extLst>
      <p:ext uri="{BB962C8B-B14F-4D97-AF65-F5344CB8AC3E}">
        <p14:creationId xmlns="" xmlns:p14="http://schemas.microsoft.com/office/powerpoint/2010/main" val="249979118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BDABF5C5-0FE4-448D-B2DB-D3CC9B23B630}"/>
              </a:ext>
            </a:extLst>
          </p:cNvPr>
          <p:cNvSpPr>
            <a:spLocks noGrp="1"/>
          </p:cNvSpPr>
          <p:nvPr>
            <p:ph type="title"/>
          </p:nvPr>
        </p:nvSpPr>
        <p:spPr/>
        <p:txBody>
          <a:bodyPr>
            <a:normAutofit/>
          </a:bodyPr>
          <a:lstStyle/>
          <a:p>
            <a:pPr algn="ctr"/>
            <a:r>
              <a:rPr lang="en-US">
                <a:cs typeface="Calibri Light"/>
              </a:rPr>
              <a:t>2)What is your gender?</a:t>
            </a:r>
          </a:p>
        </p:txBody>
      </p:sp>
      <p:sp>
        <p:nvSpPr>
          <p:cNvPr id="3" name="Content Placeholder 2">
            <a:extLst>
              <a:ext uri="{FF2B5EF4-FFF2-40B4-BE49-F238E27FC236}">
                <a16:creationId xmlns="" xmlns:a16="http://schemas.microsoft.com/office/drawing/2014/main" id="{2C3B47D3-AE34-4D96-AFCE-653DA4E7F8A4}"/>
              </a:ext>
            </a:extLst>
          </p:cNvPr>
          <p:cNvSpPr>
            <a:spLocks noGrp="1"/>
          </p:cNvSpPr>
          <p:nvPr>
            <p:ph idx="1"/>
          </p:nvPr>
        </p:nvSpPr>
        <p:spPr>
          <a:xfrm>
            <a:off x="838200" y="1825625"/>
            <a:ext cx="5105400" cy="4351338"/>
          </a:xfrm>
        </p:spPr>
        <p:txBody>
          <a:bodyPr vert="horz" lIns="91440" tIns="45720" rIns="91440" bIns="45720" rtlCol="0" anchor="t">
            <a:normAutofit/>
          </a:bodyPr>
          <a:lstStyle/>
          <a:p>
            <a:pPr marL="0" indent="0" algn="ctr">
              <a:buNone/>
            </a:pPr>
            <a:endParaRPr lang="en-US" dirty="0">
              <a:cs typeface="Calibri"/>
            </a:endParaRPr>
          </a:p>
          <a:p>
            <a:pPr algn="ctr">
              <a:buNone/>
            </a:pPr>
            <a:r>
              <a:rPr lang="en-US" dirty="0">
                <a:cs typeface="Calibri"/>
              </a:rPr>
              <a:t>The majority of the </a:t>
            </a:r>
            <a:r>
              <a:rPr lang="en-US" dirty="0" smtClean="0">
                <a:cs typeface="Calibri"/>
              </a:rPr>
              <a:t>respondents </a:t>
            </a:r>
            <a:r>
              <a:rPr lang="en-US" dirty="0">
                <a:cs typeface="Calibri"/>
              </a:rPr>
              <a:t>are </a:t>
            </a:r>
            <a:r>
              <a:rPr lang="en-US" dirty="0" smtClean="0">
                <a:cs typeface="Calibri"/>
              </a:rPr>
              <a:t>of female gender </a:t>
            </a:r>
            <a:r>
              <a:rPr lang="en-US" dirty="0">
                <a:cs typeface="Calibri"/>
              </a:rPr>
              <a:t>(</a:t>
            </a:r>
            <a:r>
              <a:rPr lang="en-US" dirty="0" smtClean="0">
                <a:cs typeface="Calibri"/>
              </a:rPr>
              <a:t>53%), </a:t>
            </a:r>
            <a:r>
              <a:rPr lang="en-US" dirty="0">
                <a:cs typeface="Calibri"/>
              </a:rPr>
              <a:t>while the rest are </a:t>
            </a:r>
            <a:r>
              <a:rPr lang="en-US" dirty="0" smtClean="0">
                <a:cs typeface="Calibri"/>
              </a:rPr>
              <a:t>of male gender </a:t>
            </a:r>
            <a:r>
              <a:rPr lang="en-US" dirty="0">
                <a:cs typeface="Calibri"/>
              </a:rPr>
              <a:t>(</a:t>
            </a:r>
            <a:r>
              <a:rPr lang="en-US" dirty="0" smtClean="0">
                <a:cs typeface="Calibri"/>
              </a:rPr>
              <a:t>47%).</a:t>
            </a:r>
            <a:endParaRPr lang="en-US" dirty="0"/>
          </a:p>
          <a:p>
            <a:pPr marL="0" indent="0" algn="ctr">
              <a:buNone/>
            </a:pPr>
            <a:r>
              <a:rPr lang="en-US" dirty="0"/>
              <a:t>In conclusion, </a:t>
            </a:r>
            <a:r>
              <a:rPr lang="en-US" dirty="0" smtClean="0"/>
              <a:t>we can see that the survey was answered by an almost equal number of the two genders.</a:t>
            </a:r>
            <a:endParaRPr lang="en-US" dirty="0"/>
          </a:p>
          <a:p>
            <a:pPr marL="0" indent="0" algn="ctr">
              <a:buNone/>
            </a:pPr>
            <a:endParaRPr lang="en-US" dirty="0">
              <a:cs typeface="Calibri"/>
            </a:endParaRPr>
          </a:p>
        </p:txBody>
      </p:sp>
      <p:pic>
        <p:nvPicPr>
          <p:cNvPr id="4" name="Picture 3">
            <a:extLst>
              <a:ext uri="{FF2B5EF4-FFF2-40B4-BE49-F238E27FC236}">
                <a16:creationId xmlns="" xmlns:a16="http://schemas.microsoft.com/office/drawing/2014/main" id="{0368138E-1629-40D2-9027-DC17C8899EFF}"/>
              </a:ext>
            </a:extLst>
          </p:cNvPr>
          <p:cNvPicPr>
            <a:picLocks noChangeAspect="1" noChangeArrowheads="1"/>
          </p:cNvPicPr>
          <p:nvPr/>
        </p:nvPicPr>
        <p:blipFill>
          <a:blip r:embed="rId2">
            <a:lum contrast="40000"/>
          </a:blip>
          <a:srcRect l="39824" t="26042" r="23280" b="39583"/>
          <a:stretch>
            <a:fillRect/>
          </a:stretch>
        </p:blipFill>
        <p:spPr bwMode="auto">
          <a:xfrm>
            <a:off x="6036908" y="2044182"/>
            <a:ext cx="5964382" cy="3124200"/>
          </a:xfrm>
          <a:prstGeom prst="rect">
            <a:avLst/>
          </a:prstGeom>
          <a:noFill/>
          <a:ln w="9525">
            <a:noFill/>
            <a:miter lim="800000"/>
            <a:headEnd/>
            <a:tailEnd/>
          </a:ln>
          <a:effectLst/>
        </p:spPr>
      </p:pic>
    </p:spTree>
    <p:extLst>
      <p:ext uri="{BB962C8B-B14F-4D97-AF65-F5344CB8AC3E}">
        <p14:creationId xmlns="" xmlns:p14="http://schemas.microsoft.com/office/powerpoint/2010/main" val="259254264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C087D15B-BC7A-440E-9670-DBBDB52046EA}"/>
              </a:ext>
            </a:extLst>
          </p:cNvPr>
          <p:cNvSpPr>
            <a:spLocks noGrp="1"/>
          </p:cNvSpPr>
          <p:nvPr>
            <p:ph type="title"/>
          </p:nvPr>
        </p:nvSpPr>
        <p:spPr/>
        <p:txBody>
          <a:bodyPr/>
          <a:lstStyle/>
          <a:p>
            <a:pPr algn="ctr"/>
            <a:r>
              <a:rPr lang="en-US">
                <a:cs typeface="Calibri Light"/>
              </a:rPr>
              <a:t>4)How much time, per day, do you spend with your favorite leisure activity?</a:t>
            </a:r>
          </a:p>
        </p:txBody>
      </p:sp>
      <p:sp>
        <p:nvSpPr>
          <p:cNvPr id="3" name="Content Placeholder 2">
            <a:extLst>
              <a:ext uri="{FF2B5EF4-FFF2-40B4-BE49-F238E27FC236}">
                <a16:creationId xmlns="" xmlns:a16="http://schemas.microsoft.com/office/drawing/2014/main" id="{AEFE639F-F996-4E48-8AC8-C733BF11D023}"/>
              </a:ext>
            </a:extLst>
          </p:cNvPr>
          <p:cNvSpPr>
            <a:spLocks noGrp="1"/>
          </p:cNvSpPr>
          <p:nvPr>
            <p:ph idx="1"/>
          </p:nvPr>
        </p:nvSpPr>
        <p:spPr>
          <a:xfrm>
            <a:off x="660400" y="1818641"/>
            <a:ext cx="5357845" cy="4358322"/>
          </a:xfrm>
        </p:spPr>
        <p:txBody>
          <a:bodyPr vert="horz" lIns="91440" tIns="45720" rIns="91440" bIns="45720" rtlCol="0" anchor="t">
            <a:normAutofit fontScale="85000" lnSpcReduction="20000"/>
          </a:bodyPr>
          <a:lstStyle/>
          <a:p>
            <a:pPr algn="ctr">
              <a:buNone/>
            </a:pPr>
            <a:r>
              <a:rPr lang="en-US" dirty="0">
                <a:cs typeface="Calibri"/>
              </a:rPr>
              <a:t>Most of the </a:t>
            </a:r>
            <a:r>
              <a:rPr lang="en-US" dirty="0" smtClean="0">
                <a:cs typeface="Calibri"/>
              </a:rPr>
              <a:t>students who answered the questionnaire </a:t>
            </a:r>
            <a:r>
              <a:rPr lang="en-US" dirty="0">
                <a:cs typeface="Calibri"/>
              </a:rPr>
              <a:t>spend more than 3 hours (</a:t>
            </a:r>
            <a:r>
              <a:rPr lang="en-US" dirty="0" smtClean="0">
                <a:cs typeface="Calibri"/>
              </a:rPr>
              <a:t>33%) doing their  </a:t>
            </a:r>
            <a:r>
              <a:rPr lang="en-US" dirty="0">
                <a:cs typeface="Calibri"/>
              </a:rPr>
              <a:t>favorite </a:t>
            </a:r>
            <a:r>
              <a:rPr lang="en-US" dirty="0" smtClean="0">
                <a:cs typeface="Calibri"/>
              </a:rPr>
              <a:t>leisure time </a:t>
            </a:r>
            <a:r>
              <a:rPr lang="en-US" dirty="0">
                <a:cs typeface="Calibri"/>
              </a:rPr>
              <a:t>activity, </a:t>
            </a:r>
            <a:r>
              <a:rPr lang="en-US" dirty="0" smtClean="0">
                <a:cs typeface="Calibri"/>
              </a:rPr>
              <a:t> the same percentage applies to the youngsters who </a:t>
            </a:r>
            <a:r>
              <a:rPr lang="en-US" dirty="0">
                <a:cs typeface="Calibri"/>
              </a:rPr>
              <a:t>spend 2 to 3 hours (</a:t>
            </a:r>
            <a:r>
              <a:rPr lang="en-US" dirty="0" smtClean="0">
                <a:cs typeface="Calibri"/>
              </a:rPr>
              <a:t>33%), almost the same percentage is obtained for the students who spend </a:t>
            </a:r>
            <a:r>
              <a:rPr lang="en-US" dirty="0">
                <a:cs typeface="Calibri"/>
              </a:rPr>
              <a:t>1 to 2 hours (</a:t>
            </a:r>
            <a:r>
              <a:rPr lang="en-US" dirty="0" smtClean="0">
                <a:cs typeface="Calibri"/>
              </a:rPr>
              <a:t>30%) and only a small percentage, 4% </a:t>
            </a:r>
            <a:r>
              <a:rPr lang="en-US" dirty="0">
                <a:cs typeface="Calibri"/>
              </a:rPr>
              <a:t>of the </a:t>
            </a:r>
            <a:r>
              <a:rPr lang="en-US" dirty="0" smtClean="0">
                <a:cs typeface="Calibri"/>
              </a:rPr>
              <a:t>respondents </a:t>
            </a:r>
            <a:r>
              <a:rPr lang="en-US" dirty="0">
                <a:cs typeface="Calibri"/>
              </a:rPr>
              <a:t>spend less than one hour.</a:t>
            </a:r>
          </a:p>
          <a:p>
            <a:pPr algn="ctr">
              <a:buNone/>
            </a:pPr>
            <a:r>
              <a:rPr lang="en-US" dirty="0"/>
              <a:t>In conclusion, most of </a:t>
            </a:r>
            <a:r>
              <a:rPr lang="en-US" dirty="0" smtClean="0"/>
              <a:t>them </a:t>
            </a:r>
            <a:r>
              <a:rPr lang="en-US" dirty="0"/>
              <a:t>spend more than 3 hours daily doing their </a:t>
            </a:r>
            <a:r>
              <a:rPr lang="en-US" dirty="0" err="1"/>
              <a:t>favourite</a:t>
            </a:r>
            <a:r>
              <a:rPr lang="en-US" dirty="0"/>
              <a:t> leisure </a:t>
            </a:r>
            <a:r>
              <a:rPr lang="en-US" dirty="0" smtClean="0"/>
              <a:t>activity, which means that they really dedicate a lot of time for what they like doing.</a:t>
            </a:r>
            <a:endParaRPr lang="en-US" dirty="0"/>
          </a:p>
          <a:p>
            <a:pPr algn="ctr">
              <a:buNone/>
            </a:pPr>
            <a:endParaRPr lang="en-US" dirty="0">
              <a:cs typeface="Calibri"/>
            </a:endParaRPr>
          </a:p>
        </p:txBody>
      </p:sp>
      <p:pic>
        <p:nvPicPr>
          <p:cNvPr id="4" name="Picture 2">
            <a:extLst>
              <a:ext uri="{FF2B5EF4-FFF2-40B4-BE49-F238E27FC236}">
                <a16:creationId xmlns="" xmlns:a16="http://schemas.microsoft.com/office/drawing/2014/main" id="{DE7A000A-1F63-4856-B1AD-0EAE07EB0DB7}"/>
              </a:ext>
            </a:extLst>
          </p:cNvPr>
          <p:cNvPicPr>
            <a:picLocks noChangeAspect="1" noChangeArrowheads="1"/>
          </p:cNvPicPr>
          <p:nvPr/>
        </p:nvPicPr>
        <p:blipFill>
          <a:blip r:embed="rId2">
            <a:lum contrast="40000"/>
          </a:blip>
          <a:srcRect l="39824" t="27083" r="23865" b="31250"/>
          <a:stretch>
            <a:fillRect/>
          </a:stretch>
        </p:blipFill>
        <p:spPr bwMode="auto">
          <a:xfrm>
            <a:off x="6470779" y="2108719"/>
            <a:ext cx="5257800" cy="3392129"/>
          </a:xfrm>
          <a:prstGeom prst="rect">
            <a:avLst/>
          </a:prstGeom>
          <a:noFill/>
          <a:ln w="9525">
            <a:noFill/>
            <a:miter lim="800000"/>
            <a:headEnd/>
            <a:tailEnd/>
          </a:ln>
          <a:effectLst/>
        </p:spPr>
      </p:pic>
    </p:spTree>
    <p:extLst>
      <p:ext uri="{BB962C8B-B14F-4D97-AF65-F5344CB8AC3E}">
        <p14:creationId xmlns="" xmlns:p14="http://schemas.microsoft.com/office/powerpoint/2010/main" val="313799383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B60669DD-586D-42E3-A5C4-E089370561FF}"/>
              </a:ext>
            </a:extLst>
          </p:cNvPr>
          <p:cNvSpPr>
            <a:spLocks noGrp="1"/>
          </p:cNvSpPr>
          <p:nvPr>
            <p:ph type="title"/>
          </p:nvPr>
        </p:nvSpPr>
        <p:spPr/>
        <p:txBody>
          <a:bodyPr/>
          <a:lstStyle/>
          <a:p>
            <a:pPr algn="ctr"/>
            <a:r>
              <a:rPr lang="en-US" dirty="0">
                <a:cs typeface="Calibri Light"/>
              </a:rPr>
              <a:t>5)Which is your favorite leisure time activity?</a:t>
            </a:r>
          </a:p>
        </p:txBody>
      </p:sp>
      <p:sp>
        <p:nvSpPr>
          <p:cNvPr id="3" name="Content Placeholder 2">
            <a:extLst>
              <a:ext uri="{FF2B5EF4-FFF2-40B4-BE49-F238E27FC236}">
                <a16:creationId xmlns="" xmlns:a16="http://schemas.microsoft.com/office/drawing/2014/main" id="{E09E9D81-FA66-4B43-B804-75D3E9A68005}"/>
              </a:ext>
            </a:extLst>
          </p:cNvPr>
          <p:cNvSpPr>
            <a:spLocks noGrp="1"/>
          </p:cNvSpPr>
          <p:nvPr>
            <p:ph idx="1"/>
          </p:nvPr>
        </p:nvSpPr>
        <p:spPr>
          <a:xfrm>
            <a:off x="497840" y="1690688"/>
            <a:ext cx="5511074" cy="4486275"/>
          </a:xfrm>
        </p:spPr>
        <p:txBody>
          <a:bodyPr vert="horz" lIns="91440" tIns="45720" rIns="91440" bIns="45720" rtlCol="0" anchor="t">
            <a:noAutofit/>
          </a:bodyPr>
          <a:lstStyle/>
          <a:p>
            <a:pPr marL="0" indent="0">
              <a:buNone/>
            </a:pPr>
            <a:r>
              <a:rPr lang="en-US" sz="2000" dirty="0">
                <a:cs typeface="Calibri"/>
              </a:rPr>
              <a:t>The number of </a:t>
            </a:r>
            <a:r>
              <a:rPr lang="en-US" sz="2000" dirty="0" smtClean="0">
                <a:cs typeface="Calibri"/>
              </a:rPr>
              <a:t>respondents </a:t>
            </a:r>
            <a:r>
              <a:rPr lang="en-US" sz="2000" dirty="0">
                <a:cs typeface="Calibri"/>
              </a:rPr>
              <a:t>that play online and the number of </a:t>
            </a:r>
            <a:r>
              <a:rPr lang="en-US" sz="2000" dirty="0" smtClean="0">
                <a:cs typeface="Calibri"/>
              </a:rPr>
              <a:t>students </a:t>
            </a:r>
            <a:r>
              <a:rPr lang="en-US" sz="2000" dirty="0">
                <a:cs typeface="Calibri"/>
              </a:rPr>
              <a:t>that use social networks are equal (25% </a:t>
            </a:r>
            <a:r>
              <a:rPr lang="en-US" sz="2000" dirty="0" smtClean="0">
                <a:cs typeface="Calibri"/>
              </a:rPr>
              <a:t>for each option), </a:t>
            </a:r>
            <a:r>
              <a:rPr lang="en-US" sz="2000" dirty="0">
                <a:cs typeface="Calibri"/>
              </a:rPr>
              <a:t>following the ones that are </a:t>
            </a:r>
            <a:r>
              <a:rPr lang="en-US" sz="2000" dirty="0" err="1" smtClean="0">
                <a:cs typeface="Calibri"/>
              </a:rPr>
              <a:t>practising</a:t>
            </a:r>
            <a:r>
              <a:rPr lang="en-US" sz="2000" dirty="0" smtClean="0">
                <a:cs typeface="Calibri"/>
              </a:rPr>
              <a:t> </a:t>
            </a:r>
            <a:r>
              <a:rPr lang="en-US" sz="2000" dirty="0">
                <a:cs typeface="Calibri"/>
              </a:rPr>
              <a:t>sports (14</a:t>
            </a:r>
            <a:r>
              <a:rPr lang="en-US" sz="2000" dirty="0" smtClean="0">
                <a:cs typeface="Calibri"/>
              </a:rPr>
              <a:t>%), </a:t>
            </a:r>
            <a:r>
              <a:rPr lang="en-US" sz="2000" dirty="0">
                <a:cs typeface="Calibri"/>
              </a:rPr>
              <a:t>some of them are chatting with their friends (11% </a:t>
            </a:r>
            <a:r>
              <a:rPr lang="en-US" sz="2000" dirty="0" smtClean="0">
                <a:cs typeface="Calibri"/>
              </a:rPr>
              <a:t>), </a:t>
            </a:r>
            <a:r>
              <a:rPr lang="en-US" sz="2000" dirty="0">
                <a:cs typeface="Calibri"/>
              </a:rPr>
              <a:t>the same number of them </a:t>
            </a:r>
            <a:r>
              <a:rPr lang="en-US" sz="2000" dirty="0" smtClean="0">
                <a:cs typeface="Calibri"/>
              </a:rPr>
              <a:t>prefers </a:t>
            </a:r>
            <a:r>
              <a:rPr lang="en-US" sz="2000" dirty="0">
                <a:cs typeface="Calibri"/>
              </a:rPr>
              <a:t>reading books (</a:t>
            </a:r>
            <a:r>
              <a:rPr lang="en-US" sz="2000" dirty="0" smtClean="0">
                <a:cs typeface="Calibri"/>
              </a:rPr>
              <a:t>11%, </a:t>
            </a:r>
            <a:r>
              <a:rPr lang="en-US" sz="2000" dirty="0">
                <a:cs typeface="Calibri"/>
              </a:rPr>
              <a:t>7% of them </a:t>
            </a:r>
            <a:r>
              <a:rPr lang="en-US" sz="2000" dirty="0" smtClean="0">
                <a:cs typeface="Calibri"/>
              </a:rPr>
              <a:t>watch </a:t>
            </a:r>
            <a:r>
              <a:rPr lang="en-US" sz="2000" dirty="0">
                <a:cs typeface="Calibri"/>
              </a:rPr>
              <a:t>TV, </a:t>
            </a:r>
            <a:r>
              <a:rPr lang="en-US" sz="2000" dirty="0" smtClean="0">
                <a:cs typeface="Calibri"/>
              </a:rPr>
              <a:t> </a:t>
            </a:r>
            <a:r>
              <a:rPr lang="en-US" sz="2000" dirty="0">
                <a:cs typeface="Calibri"/>
              </a:rPr>
              <a:t>5% of them spend their time with their family, </a:t>
            </a:r>
            <a:r>
              <a:rPr lang="en-US" sz="2000" dirty="0" smtClean="0">
                <a:cs typeface="Calibri"/>
              </a:rPr>
              <a:t>and only 2% </a:t>
            </a:r>
            <a:r>
              <a:rPr lang="en-US" sz="2000" dirty="0">
                <a:cs typeface="Calibri"/>
              </a:rPr>
              <a:t>of them volunteer.</a:t>
            </a:r>
          </a:p>
          <a:p>
            <a:pPr marL="0" indent="0">
              <a:buNone/>
            </a:pPr>
            <a:r>
              <a:rPr lang="en-US" sz="2000" dirty="0">
                <a:cs typeface="Calibri"/>
              </a:rPr>
              <a:t>That means </a:t>
            </a:r>
            <a:r>
              <a:rPr lang="en-US" sz="2000" dirty="0" smtClean="0">
                <a:cs typeface="Calibri"/>
              </a:rPr>
              <a:t>that the </a:t>
            </a:r>
            <a:r>
              <a:rPr lang="en-US" sz="2000" dirty="0">
                <a:cs typeface="Calibri"/>
              </a:rPr>
              <a:t>most favorite leisure </a:t>
            </a:r>
            <a:r>
              <a:rPr lang="en-US" sz="2000" dirty="0" smtClean="0">
                <a:cs typeface="Calibri"/>
              </a:rPr>
              <a:t>time activities </a:t>
            </a:r>
            <a:r>
              <a:rPr lang="en-US" sz="2000" dirty="0">
                <a:cs typeface="Calibri"/>
              </a:rPr>
              <a:t>are playing online games and using social </a:t>
            </a:r>
            <a:r>
              <a:rPr lang="en-US" sz="2000" dirty="0" smtClean="0">
                <a:cs typeface="Calibri"/>
              </a:rPr>
              <a:t>networks, which is indicative of the fact that youngsters spend a lot of time in this virtual world.</a:t>
            </a:r>
            <a:endParaRPr lang="en-US" sz="2000" dirty="0">
              <a:cs typeface="Calibri"/>
            </a:endParaRPr>
          </a:p>
          <a:p>
            <a:pPr marL="0" indent="0">
              <a:buNone/>
            </a:pPr>
            <a:endParaRPr lang="en-US" sz="2000" dirty="0">
              <a:cs typeface="Calibri"/>
            </a:endParaRPr>
          </a:p>
          <a:p>
            <a:pPr marL="0" indent="0" algn="ctr">
              <a:buNone/>
            </a:pPr>
            <a:endParaRPr lang="en-US" sz="2000" dirty="0">
              <a:cs typeface="Calibri"/>
            </a:endParaRPr>
          </a:p>
        </p:txBody>
      </p:sp>
      <p:pic>
        <p:nvPicPr>
          <p:cNvPr id="4" name="Picture 2">
            <a:extLst>
              <a:ext uri="{FF2B5EF4-FFF2-40B4-BE49-F238E27FC236}">
                <a16:creationId xmlns="" xmlns:a16="http://schemas.microsoft.com/office/drawing/2014/main" id="{23336613-EA13-4605-8D7A-DE83CC6EC9B4}"/>
              </a:ext>
            </a:extLst>
          </p:cNvPr>
          <p:cNvPicPr>
            <a:picLocks noChangeAspect="1" noChangeArrowheads="1"/>
          </p:cNvPicPr>
          <p:nvPr/>
        </p:nvPicPr>
        <p:blipFill>
          <a:blip r:embed="rId2">
            <a:lum contrast="30000"/>
          </a:blip>
          <a:srcRect l="35139" t="23958" r="19766" b="19792"/>
          <a:stretch>
            <a:fillRect/>
          </a:stretch>
        </p:blipFill>
        <p:spPr bwMode="auto">
          <a:xfrm>
            <a:off x="5943600" y="1825625"/>
            <a:ext cx="6248400" cy="4114800"/>
          </a:xfrm>
          <a:prstGeom prst="rect">
            <a:avLst/>
          </a:prstGeom>
          <a:noFill/>
          <a:ln w="9525">
            <a:noFill/>
            <a:miter lim="800000"/>
            <a:headEnd/>
            <a:tailEnd/>
          </a:ln>
          <a:effectLst/>
        </p:spPr>
      </p:pic>
    </p:spTree>
    <p:extLst>
      <p:ext uri="{BB962C8B-B14F-4D97-AF65-F5344CB8AC3E}">
        <p14:creationId xmlns="" xmlns:p14="http://schemas.microsoft.com/office/powerpoint/2010/main" val="388517285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19F0F04E-4301-47DC-8695-28BF7A386C13}"/>
              </a:ext>
            </a:extLst>
          </p:cNvPr>
          <p:cNvSpPr>
            <a:spLocks noGrp="1"/>
          </p:cNvSpPr>
          <p:nvPr>
            <p:ph type="title"/>
          </p:nvPr>
        </p:nvSpPr>
        <p:spPr/>
        <p:txBody>
          <a:bodyPr/>
          <a:lstStyle/>
          <a:p>
            <a:pPr algn="ctr"/>
            <a:r>
              <a:rPr lang="ro-RO" dirty="0"/>
              <a:t> </a:t>
            </a:r>
            <a:r>
              <a:rPr lang="en-US" dirty="0"/>
              <a:t>6) Why did you choose that activity?</a:t>
            </a:r>
          </a:p>
        </p:txBody>
      </p:sp>
      <p:sp>
        <p:nvSpPr>
          <p:cNvPr id="3" name="Content Placeholder 2">
            <a:extLst>
              <a:ext uri="{FF2B5EF4-FFF2-40B4-BE49-F238E27FC236}">
                <a16:creationId xmlns="" xmlns:a16="http://schemas.microsoft.com/office/drawing/2014/main" id="{6144E3C7-040B-44B2-86E3-C6C0FB8CDC5C}"/>
              </a:ext>
            </a:extLst>
          </p:cNvPr>
          <p:cNvSpPr>
            <a:spLocks noGrp="1"/>
          </p:cNvSpPr>
          <p:nvPr>
            <p:ph idx="1"/>
          </p:nvPr>
        </p:nvSpPr>
        <p:spPr>
          <a:xfrm>
            <a:off x="599440" y="1574800"/>
            <a:ext cx="5605417" cy="4602163"/>
          </a:xfrm>
        </p:spPr>
        <p:txBody>
          <a:bodyPr>
            <a:normAutofit lnSpcReduction="10000"/>
          </a:bodyPr>
          <a:lstStyle/>
          <a:p>
            <a:pPr marL="0" indent="0" algn="ctr">
              <a:buNone/>
            </a:pPr>
            <a:endParaRPr lang="en-US" dirty="0"/>
          </a:p>
          <a:p>
            <a:pPr marL="0" indent="0" algn="ctr">
              <a:buNone/>
            </a:pPr>
            <a:r>
              <a:rPr lang="en-US" dirty="0"/>
              <a:t> Most of the people chose it because they </a:t>
            </a:r>
            <a:r>
              <a:rPr lang="en-US" dirty="0" smtClean="0"/>
              <a:t>liked </a:t>
            </a:r>
            <a:r>
              <a:rPr lang="en-US" dirty="0"/>
              <a:t>the activity (</a:t>
            </a:r>
            <a:r>
              <a:rPr lang="en-US" dirty="0" smtClean="0"/>
              <a:t>53%), </a:t>
            </a:r>
            <a:r>
              <a:rPr lang="en-US" dirty="0"/>
              <a:t>while some of the people chose it because this activity </a:t>
            </a:r>
            <a:r>
              <a:rPr lang="en-US" dirty="0" smtClean="0"/>
              <a:t>relaxed </a:t>
            </a:r>
            <a:r>
              <a:rPr lang="en-US" dirty="0"/>
              <a:t>them (30</a:t>
            </a:r>
            <a:r>
              <a:rPr lang="en-US" dirty="0" smtClean="0"/>
              <a:t>%), </a:t>
            </a:r>
            <a:r>
              <a:rPr lang="en-US" dirty="0"/>
              <a:t>and the rest of them </a:t>
            </a:r>
            <a:r>
              <a:rPr lang="en-US" dirty="0" smtClean="0"/>
              <a:t>mentioned the fact that the reason was given by the recreational purpose(17%).</a:t>
            </a:r>
            <a:endParaRPr lang="en-US" dirty="0"/>
          </a:p>
          <a:p>
            <a:pPr marL="0" indent="0" algn="ctr">
              <a:buNone/>
            </a:pPr>
            <a:r>
              <a:rPr lang="en-US" dirty="0"/>
              <a:t>Overall, people chose </a:t>
            </a:r>
            <a:r>
              <a:rPr lang="en-US" dirty="0" smtClean="0"/>
              <a:t>the activity </a:t>
            </a:r>
            <a:r>
              <a:rPr lang="en-US" dirty="0"/>
              <a:t>because they </a:t>
            </a:r>
            <a:r>
              <a:rPr lang="en-US" dirty="0" smtClean="0"/>
              <a:t>liked </a:t>
            </a:r>
            <a:r>
              <a:rPr lang="en-US" dirty="0"/>
              <a:t>it </a:t>
            </a:r>
            <a:r>
              <a:rPr lang="en-US" dirty="0" smtClean="0"/>
              <a:t>and doing it made them improve </a:t>
            </a:r>
            <a:r>
              <a:rPr lang="en-US" dirty="0"/>
              <a:t>themselves as a person.</a:t>
            </a:r>
          </a:p>
          <a:p>
            <a:pPr marL="0" indent="0" algn="ctr">
              <a:buNone/>
            </a:pPr>
            <a:endParaRPr lang="en-US" dirty="0"/>
          </a:p>
          <a:p>
            <a:pPr marL="0" indent="0">
              <a:buNone/>
            </a:pPr>
            <a:endParaRPr lang="en-US" dirty="0"/>
          </a:p>
        </p:txBody>
      </p:sp>
      <p:graphicFrame>
        <p:nvGraphicFramePr>
          <p:cNvPr id="4" name="Chart 3">
            <a:extLst>
              <a:ext uri="{FF2B5EF4-FFF2-40B4-BE49-F238E27FC236}">
                <a16:creationId xmlns="" xmlns:a16="http://schemas.microsoft.com/office/drawing/2014/main" id="{9984F52D-8E48-40B4-9551-319A21D51DC6}"/>
              </a:ext>
            </a:extLst>
          </p:cNvPr>
          <p:cNvGraphicFramePr/>
          <p:nvPr>
            <p:extLst>
              <p:ext uri="{D42A27DB-BD31-4B8C-83A1-F6EECF244321}">
                <p14:modId xmlns="" xmlns:p14="http://schemas.microsoft.com/office/powerpoint/2010/main" val="1376588624"/>
              </p:ext>
            </p:extLst>
          </p:nvPr>
        </p:nvGraphicFramePr>
        <p:xfrm>
          <a:off x="6096000" y="1690688"/>
          <a:ext cx="5953760" cy="4802187"/>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 xmlns:p14="http://schemas.microsoft.com/office/powerpoint/2010/main" val="183166671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ABC424A9-BFA6-493F-B201-8FFA8372686D}"/>
              </a:ext>
            </a:extLst>
          </p:cNvPr>
          <p:cNvSpPr>
            <a:spLocks noGrp="1"/>
          </p:cNvSpPr>
          <p:nvPr>
            <p:ph type="title"/>
          </p:nvPr>
        </p:nvSpPr>
        <p:spPr/>
        <p:txBody>
          <a:bodyPr/>
          <a:lstStyle/>
          <a:p>
            <a:pPr algn="ctr"/>
            <a:r>
              <a:rPr lang="en-US">
                <a:cs typeface="Calibri Light"/>
              </a:rPr>
              <a:t>7)How satisfied are you with the activity you chose? (from 1 to 5)</a:t>
            </a:r>
          </a:p>
        </p:txBody>
      </p:sp>
      <p:sp>
        <p:nvSpPr>
          <p:cNvPr id="3" name="Content Placeholder 2">
            <a:extLst>
              <a:ext uri="{FF2B5EF4-FFF2-40B4-BE49-F238E27FC236}">
                <a16:creationId xmlns="" xmlns:a16="http://schemas.microsoft.com/office/drawing/2014/main" id="{2656CAA9-84F6-4BF8-ABE3-F822B1FD878F}"/>
              </a:ext>
            </a:extLst>
          </p:cNvPr>
          <p:cNvSpPr>
            <a:spLocks noGrp="1"/>
          </p:cNvSpPr>
          <p:nvPr>
            <p:ph idx="1"/>
          </p:nvPr>
        </p:nvSpPr>
        <p:spPr>
          <a:xfrm>
            <a:off x="838200" y="1676401"/>
            <a:ext cx="4762500" cy="4500562"/>
          </a:xfrm>
        </p:spPr>
        <p:txBody>
          <a:bodyPr vert="horz" lIns="91440" tIns="45720" rIns="91440" bIns="45720" rtlCol="0" anchor="t">
            <a:normAutofit fontScale="77500" lnSpcReduction="20000"/>
          </a:bodyPr>
          <a:lstStyle/>
          <a:p>
            <a:pPr marL="0" indent="0">
              <a:buNone/>
            </a:pPr>
            <a:r>
              <a:rPr lang="en-US" dirty="0" smtClean="0">
                <a:cs typeface="Calibri"/>
              </a:rPr>
              <a:t>Almost half </a:t>
            </a:r>
            <a:r>
              <a:rPr lang="en-US" dirty="0">
                <a:cs typeface="Calibri"/>
              </a:rPr>
              <a:t>of the </a:t>
            </a:r>
            <a:r>
              <a:rPr lang="en-US" dirty="0" smtClean="0">
                <a:cs typeface="Calibri"/>
              </a:rPr>
              <a:t>students who participated in this survey </a:t>
            </a:r>
            <a:r>
              <a:rPr lang="en-US" dirty="0">
                <a:cs typeface="Calibri"/>
              </a:rPr>
              <a:t>chose </a:t>
            </a:r>
            <a:r>
              <a:rPr lang="en-US" dirty="0" smtClean="0">
                <a:cs typeface="Calibri"/>
              </a:rPr>
              <a:t>5(the maximum, on a scale from 1 to 5) to measure their satisfaction regarding their leisure time activity </a:t>
            </a:r>
            <a:r>
              <a:rPr lang="en-US" dirty="0">
                <a:cs typeface="Calibri"/>
              </a:rPr>
              <a:t>(52</a:t>
            </a:r>
            <a:r>
              <a:rPr lang="en-US" dirty="0" smtClean="0">
                <a:cs typeface="Calibri"/>
              </a:rPr>
              <a:t>%),  a quarter of them others </a:t>
            </a:r>
            <a:r>
              <a:rPr lang="en-US" dirty="0">
                <a:cs typeface="Calibri"/>
              </a:rPr>
              <a:t>chose 4 (</a:t>
            </a:r>
            <a:r>
              <a:rPr lang="en-US" dirty="0" smtClean="0">
                <a:cs typeface="Calibri"/>
              </a:rPr>
              <a:t>25%), 5</a:t>
            </a:r>
            <a:r>
              <a:rPr lang="en-US" dirty="0">
                <a:cs typeface="Calibri"/>
              </a:rPr>
              <a:t>% </a:t>
            </a:r>
            <a:r>
              <a:rPr lang="en-US" dirty="0" smtClean="0">
                <a:cs typeface="Calibri"/>
              </a:rPr>
              <a:t> said 3, 5</a:t>
            </a:r>
            <a:r>
              <a:rPr lang="en-US" dirty="0">
                <a:cs typeface="Calibri"/>
              </a:rPr>
              <a:t>% </a:t>
            </a:r>
            <a:r>
              <a:rPr lang="en-US" dirty="0" smtClean="0">
                <a:cs typeface="Calibri"/>
              </a:rPr>
              <a:t>said 2 </a:t>
            </a:r>
            <a:r>
              <a:rPr lang="en-US" dirty="0">
                <a:cs typeface="Calibri"/>
              </a:rPr>
              <a:t>and the rest of them voted for 1 (3</a:t>
            </a:r>
            <a:r>
              <a:rPr lang="en-US" dirty="0" smtClean="0">
                <a:cs typeface="Calibri"/>
              </a:rPr>
              <a:t>%).</a:t>
            </a:r>
            <a:endParaRPr lang="en-US" dirty="0">
              <a:cs typeface="Calibri"/>
            </a:endParaRPr>
          </a:p>
          <a:p>
            <a:pPr marL="0" indent="0">
              <a:buNone/>
            </a:pPr>
            <a:r>
              <a:rPr lang="en-US" dirty="0">
                <a:cs typeface="Calibri"/>
              </a:rPr>
              <a:t>To conclude, the vast majority of the voters are very satisfied with the activity they </a:t>
            </a:r>
            <a:r>
              <a:rPr lang="en-US" dirty="0" smtClean="0">
                <a:cs typeface="Calibri"/>
              </a:rPr>
              <a:t>chose, which means that if we can turn this activity into a beneficial one for their future careers, they will have a lot to gain in terms of  turning the activity that you like into a future career.</a:t>
            </a:r>
            <a:endParaRPr lang="en-US" dirty="0">
              <a:cs typeface="Calibri"/>
            </a:endParaRPr>
          </a:p>
          <a:p>
            <a:pPr marL="0" indent="0">
              <a:buNone/>
            </a:pPr>
            <a:endParaRPr lang="en-US" dirty="0">
              <a:cs typeface="Calibri"/>
            </a:endParaRPr>
          </a:p>
        </p:txBody>
      </p:sp>
      <p:pic>
        <p:nvPicPr>
          <p:cNvPr id="4" name="Picture 2">
            <a:extLst>
              <a:ext uri="{FF2B5EF4-FFF2-40B4-BE49-F238E27FC236}">
                <a16:creationId xmlns="" xmlns:a16="http://schemas.microsoft.com/office/drawing/2014/main" id="{F55BEA38-E233-46AB-ABA9-0782A22CD3D6}"/>
              </a:ext>
            </a:extLst>
          </p:cNvPr>
          <p:cNvPicPr>
            <a:picLocks noChangeAspect="1" noChangeArrowheads="1"/>
          </p:cNvPicPr>
          <p:nvPr/>
        </p:nvPicPr>
        <p:blipFill>
          <a:blip r:embed="rId2">
            <a:lum contrast="40000"/>
          </a:blip>
          <a:srcRect l="39824" t="23958" r="25037" b="34375"/>
          <a:stretch>
            <a:fillRect/>
          </a:stretch>
        </p:blipFill>
        <p:spPr bwMode="auto">
          <a:xfrm>
            <a:off x="5603032" y="1985866"/>
            <a:ext cx="5410200" cy="3606800"/>
          </a:xfrm>
          <a:prstGeom prst="rect">
            <a:avLst/>
          </a:prstGeom>
          <a:noFill/>
          <a:ln w="9525">
            <a:noFill/>
            <a:miter lim="800000"/>
            <a:headEnd/>
            <a:tailEnd/>
          </a:ln>
          <a:effectLst/>
        </p:spPr>
      </p:pic>
    </p:spTree>
    <p:extLst>
      <p:ext uri="{BB962C8B-B14F-4D97-AF65-F5344CB8AC3E}">
        <p14:creationId xmlns="" xmlns:p14="http://schemas.microsoft.com/office/powerpoint/2010/main" val="64462021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0001A526-DBFE-4093-B83C-22BBBF81B209}"/>
              </a:ext>
            </a:extLst>
          </p:cNvPr>
          <p:cNvSpPr>
            <a:spLocks noGrp="1"/>
          </p:cNvSpPr>
          <p:nvPr>
            <p:ph type="title"/>
          </p:nvPr>
        </p:nvSpPr>
        <p:spPr/>
        <p:txBody>
          <a:bodyPr>
            <a:normAutofit fontScale="90000"/>
          </a:bodyPr>
          <a:lstStyle/>
          <a:p>
            <a:pPr algn="ctr"/>
            <a:r>
              <a:rPr lang="en-US">
                <a:cs typeface="Calibri Light"/>
              </a:rPr>
              <a:t>8)Do you think that activity can be helpful four your future career and your personal development?</a:t>
            </a:r>
          </a:p>
        </p:txBody>
      </p:sp>
      <p:sp>
        <p:nvSpPr>
          <p:cNvPr id="3" name="Content Placeholder 2">
            <a:extLst>
              <a:ext uri="{FF2B5EF4-FFF2-40B4-BE49-F238E27FC236}">
                <a16:creationId xmlns="" xmlns:a16="http://schemas.microsoft.com/office/drawing/2014/main" id="{7333FC2B-C2AE-4679-9C15-134502C13584}"/>
              </a:ext>
            </a:extLst>
          </p:cNvPr>
          <p:cNvSpPr>
            <a:spLocks noGrp="1"/>
          </p:cNvSpPr>
          <p:nvPr>
            <p:ph idx="1"/>
          </p:nvPr>
        </p:nvSpPr>
        <p:spPr>
          <a:xfrm>
            <a:off x="763555" y="1825625"/>
            <a:ext cx="5506616" cy="4351338"/>
          </a:xfrm>
        </p:spPr>
        <p:txBody>
          <a:bodyPr vert="horz" lIns="91440" tIns="45720" rIns="91440" bIns="45720" rtlCol="0" anchor="t">
            <a:normAutofit lnSpcReduction="10000"/>
          </a:bodyPr>
          <a:lstStyle/>
          <a:p>
            <a:pPr marL="0" indent="0" algn="ctr">
              <a:buNone/>
            </a:pPr>
            <a:r>
              <a:rPr lang="en-US" dirty="0">
                <a:cs typeface="Calibri"/>
              </a:rPr>
              <a:t> </a:t>
            </a:r>
          </a:p>
          <a:p>
            <a:pPr marL="0" indent="0" algn="ctr">
              <a:buNone/>
            </a:pPr>
            <a:endParaRPr lang="en-US" dirty="0">
              <a:cs typeface="Calibri"/>
            </a:endParaRPr>
          </a:p>
          <a:p>
            <a:pPr marL="0" indent="0" algn="ctr">
              <a:buNone/>
            </a:pPr>
            <a:r>
              <a:rPr lang="en-US" dirty="0">
                <a:cs typeface="Calibri"/>
              </a:rPr>
              <a:t>The majority think that this activity is helpful for their career and personal development (67% of the voters), and the rest of them chose that it’s not that useful (33% of the voters).</a:t>
            </a:r>
          </a:p>
          <a:p>
            <a:pPr marL="0" indent="0" algn="ctr">
              <a:buNone/>
            </a:pPr>
            <a:r>
              <a:rPr lang="en-US" dirty="0">
                <a:cs typeface="Calibri"/>
              </a:rPr>
              <a:t>In closing, two thirds of the voters believe that this activity can be helpful for their career.</a:t>
            </a:r>
          </a:p>
          <a:p>
            <a:pPr marL="0" indent="0" algn="ctr">
              <a:buNone/>
            </a:pPr>
            <a:endParaRPr lang="en-US" dirty="0">
              <a:cs typeface="Calibri"/>
            </a:endParaRPr>
          </a:p>
        </p:txBody>
      </p:sp>
      <p:pic>
        <p:nvPicPr>
          <p:cNvPr id="4" name="Picture 2">
            <a:extLst>
              <a:ext uri="{FF2B5EF4-FFF2-40B4-BE49-F238E27FC236}">
                <a16:creationId xmlns="" xmlns:a16="http://schemas.microsoft.com/office/drawing/2014/main" id="{AEFD72B7-60C2-4A03-A37D-24CCB7BDF242}"/>
              </a:ext>
            </a:extLst>
          </p:cNvPr>
          <p:cNvPicPr>
            <a:picLocks noChangeAspect="1" noChangeArrowheads="1"/>
          </p:cNvPicPr>
          <p:nvPr/>
        </p:nvPicPr>
        <p:blipFill>
          <a:blip r:embed="rId2">
            <a:lum contrast="40000"/>
          </a:blip>
          <a:srcRect l="41581" t="23958" r="25037" b="37500"/>
          <a:stretch>
            <a:fillRect/>
          </a:stretch>
        </p:blipFill>
        <p:spPr bwMode="auto">
          <a:xfrm>
            <a:off x="6167535" y="2376196"/>
            <a:ext cx="5334000" cy="3462421"/>
          </a:xfrm>
          <a:prstGeom prst="rect">
            <a:avLst/>
          </a:prstGeom>
          <a:noFill/>
          <a:ln w="9525">
            <a:noFill/>
            <a:miter lim="800000"/>
            <a:headEnd/>
            <a:tailEnd/>
          </a:ln>
          <a:effectLst/>
        </p:spPr>
      </p:pic>
    </p:spTree>
    <p:extLst>
      <p:ext uri="{BB962C8B-B14F-4D97-AF65-F5344CB8AC3E}">
        <p14:creationId xmlns="" xmlns:p14="http://schemas.microsoft.com/office/powerpoint/2010/main" val="22336720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E02E0307-66E3-45BA-9F83-0245282DDFD3}"/>
              </a:ext>
            </a:extLst>
          </p:cNvPr>
          <p:cNvSpPr>
            <a:spLocks noGrp="1"/>
          </p:cNvSpPr>
          <p:nvPr>
            <p:ph type="title"/>
          </p:nvPr>
        </p:nvSpPr>
        <p:spPr/>
        <p:txBody>
          <a:bodyPr/>
          <a:lstStyle/>
          <a:p>
            <a:pPr algn="ctr"/>
            <a:r>
              <a:rPr lang="en-US" dirty="0"/>
              <a:t>9) Justify your answer, please.</a:t>
            </a:r>
          </a:p>
        </p:txBody>
      </p:sp>
      <p:sp>
        <p:nvSpPr>
          <p:cNvPr id="3" name="Content Placeholder 2">
            <a:extLst>
              <a:ext uri="{FF2B5EF4-FFF2-40B4-BE49-F238E27FC236}">
                <a16:creationId xmlns="" xmlns:a16="http://schemas.microsoft.com/office/drawing/2014/main" id="{A98B550C-1476-45E7-9212-F5EFF8249D3E}"/>
              </a:ext>
            </a:extLst>
          </p:cNvPr>
          <p:cNvSpPr>
            <a:spLocks noGrp="1"/>
          </p:cNvSpPr>
          <p:nvPr>
            <p:ph idx="1"/>
          </p:nvPr>
        </p:nvSpPr>
        <p:spPr>
          <a:xfrm>
            <a:off x="416561" y="1778000"/>
            <a:ext cx="6142860" cy="4398962"/>
          </a:xfrm>
        </p:spPr>
        <p:txBody>
          <a:bodyPr>
            <a:normAutofit fontScale="92500" lnSpcReduction="10000"/>
          </a:bodyPr>
          <a:lstStyle/>
          <a:p>
            <a:pPr marL="0" indent="0" algn="ctr">
              <a:buNone/>
            </a:pPr>
            <a:r>
              <a:rPr lang="en-US" dirty="0"/>
              <a:t>The majority of the </a:t>
            </a:r>
            <a:r>
              <a:rPr lang="en-US" dirty="0" smtClean="0"/>
              <a:t>students </a:t>
            </a:r>
            <a:r>
              <a:rPr lang="en-US" dirty="0"/>
              <a:t>chose “yes” because it </a:t>
            </a:r>
            <a:r>
              <a:rPr lang="en-US" dirty="0" smtClean="0"/>
              <a:t>made </a:t>
            </a:r>
            <a:r>
              <a:rPr lang="en-US" dirty="0"/>
              <a:t>them healthier (40</a:t>
            </a:r>
            <a:r>
              <a:rPr lang="en-US" dirty="0" smtClean="0"/>
              <a:t>%), </a:t>
            </a:r>
            <a:r>
              <a:rPr lang="en-US" dirty="0"/>
              <a:t>followed by the people that chose “no” because it wouldn’t help them with anything (33</a:t>
            </a:r>
            <a:r>
              <a:rPr lang="en-US" dirty="0" smtClean="0"/>
              <a:t>%), </a:t>
            </a:r>
            <a:r>
              <a:rPr lang="en-US" dirty="0"/>
              <a:t>some of them voted for “yes” because it will help them get a job in the future (20</a:t>
            </a:r>
            <a:r>
              <a:rPr lang="en-US" dirty="0" smtClean="0"/>
              <a:t>%), </a:t>
            </a:r>
            <a:r>
              <a:rPr lang="en-US" dirty="0"/>
              <a:t>and the remaining ones chose “yes” because it would help them improve their communicating skills (</a:t>
            </a:r>
            <a:r>
              <a:rPr lang="en-US" dirty="0" smtClean="0"/>
              <a:t>7%).</a:t>
            </a:r>
            <a:endParaRPr lang="en-US" dirty="0"/>
          </a:p>
          <a:p>
            <a:pPr marL="0" indent="0" algn="ctr">
              <a:buNone/>
            </a:pPr>
            <a:r>
              <a:rPr lang="en-US" dirty="0"/>
              <a:t>Finally, most people chose yes because it </a:t>
            </a:r>
            <a:r>
              <a:rPr lang="en-US" dirty="0" smtClean="0"/>
              <a:t>helped </a:t>
            </a:r>
            <a:r>
              <a:rPr lang="en-US" dirty="0"/>
              <a:t>them in </a:t>
            </a:r>
            <a:r>
              <a:rPr lang="en-US" dirty="0" smtClean="0"/>
              <a:t>a </a:t>
            </a:r>
            <a:r>
              <a:rPr lang="en-US" dirty="0"/>
              <a:t>way or another, while the rest of them said that </a:t>
            </a:r>
            <a:r>
              <a:rPr lang="en-US" dirty="0" smtClean="0"/>
              <a:t>it </a:t>
            </a:r>
            <a:r>
              <a:rPr lang="en-US" dirty="0" err="1" smtClean="0"/>
              <a:t>wasnot</a:t>
            </a:r>
            <a:r>
              <a:rPr lang="en-US" dirty="0" smtClean="0"/>
              <a:t> </a:t>
            </a:r>
            <a:r>
              <a:rPr lang="en-US" dirty="0"/>
              <a:t>useful to them.</a:t>
            </a:r>
          </a:p>
          <a:p>
            <a:pPr marL="0" indent="0" algn="ctr">
              <a:buNone/>
            </a:pPr>
            <a:endParaRPr lang="en-US" dirty="0"/>
          </a:p>
        </p:txBody>
      </p:sp>
      <p:graphicFrame>
        <p:nvGraphicFramePr>
          <p:cNvPr id="4" name="Chart 3">
            <a:extLst>
              <a:ext uri="{FF2B5EF4-FFF2-40B4-BE49-F238E27FC236}">
                <a16:creationId xmlns="" xmlns:a16="http://schemas.microsoft.com/office/drawing/2014/main" id="{D6DE8D30-4323-43ED-BC73-9FAD86948507}"/>
              </a:ext>
            </a:extLst>
          </p:cNvPr>
          <p:cNvGraphicFramePr/>
          <p:nvPr>
            <p:extLst>
              <p:ext uri="{D42A27DB-BD31-4B8C-83A1-F6EECF244321}">
                <p14:modId xmlns="" xmlns:p14="http://schemas.microsoft.com/office/powerpoint/2010/main" val="1883640107"/>
              </p:ext>
            </p:extLst>
          </p:nvPr>
        </p:nvGraphicFramePr>
        <p:xfrm>
          <a:off x="6559420" y="1690688"/>
          <a:ext cx="5449700" cy="4802187"/>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 xmlns:p14="http://schemas.microsoft.com/office/powerpoint/2010/main" val="99454934"/>
      </p:ext>
    </p:extLst>
  </p:cSld>
  <p:clrMapOvr>
    <a:masterClrMapping/>
  </p:clrMapOvr>
  <p:timing>
    <p:tnLst>
      <p:par>
        <p:cTn id="1" dur="indefinite" restart="never" nodeType="tmRoot"/>
      </p:par>
    </p:tnLst>
  </p:timing>
</p:sld>
</file>

<file path=ppt/theme/theme1.xml><?xml version="1.0" encoding="utf-8"?>
<a:theme xmlns:a="http://schemas.openxmlformats.org/drawingml/2006/main" name="Temă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1426</Words>
  <Application>Microsoft Office PowerPoint</Application>
  <PresentationFormat>Custom</PresentationFormat>
  <Paragraphs>66</Paragraphs>
  <Slides>16</Slides>
  <Notes>0</Notes>
  <HiddenSlides>0</HiddenSlides>
  <MMClips>0</MMClips>
  <ScaleCrop>false</ScaleCrop>
  <HeadingPairs>
    <vt:vector size="4" baseType="variant">
      <vt:variant>
        <vt:lpstr>Theme</vt:lpstr>
      </vt:variant>
      <vt:variant>
        <vt:i4>1</vt:i4>
      </vt:variant>
      <vt:variant>
        <vt:lpstr>Slide Titles</vt:lpstr>
      </vt:variant>
      <vt:variant>
        <vt:i4>16</vt:i4>
      </vt:variant>
    </vt:vector>
  </HeadingPairs>
  <TitlesOfParts>
    <vt:vector size="17" baseType="lpstr">
      <vt:lpstr>Temă Office</vt:lpstr>
      <vt:lpstr>Slide 1</vt:lpstr>
      <vt:lpstr>1)How old are you?  </vt:lpstr>
      <vt:lpstr>2)What is your gender?</vt:lpstr>
      <vt:lpstr>4)How much time, per day, do you spend with your favorite leisure activity?</vt:lpstr>
      <vt:lpstr>5)Which is your favorite leisure time activity?</vt:lpstr>
      <vt:lpstr> 6) Why did you choose that activity?</vt:lpstr>
      <vt:lpstr>7)How satisfied are you with the activity you chose? (from 1 to 5)</vt:lpstr>
      <vt:lpstr>8)Do you think that activity can be helpful four your future career and your personal development?</vt:lpstr>
      <vt:lpstr>9) Justify your answer, please.</vt:lpstr>
      <vt:lpstr>10)Does your family support you on your choice of leisure time activities? (from 1 to 5)</vt:lpstr>
      <vt:lpstr>11)What about your friends? Do they support you on your choice? (from 1 to 5)</vt:lpstr>
      <vt:lpstr>12)Do you prefer to do your leisure activity on your own or with friends?</vt:lpstr>
      <vt:lpstr>13) If you answered "on my own", would you consider taking up reading as a way of boosting your skills for life and general knowledge? </vt:lpstr>
      <vt:lpstr>14) If you answered yes, what type of books would you prefer?  </vt:lpstr>
      <vt:lpstr>15) How many books have you read in the past year?  </vt:lpstr>
      <vt:lpstr>Slide 16</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How old are you? </dc:title>
  <dc:creator/>
  <cp:revision>67</cp:revision>
  <dcterms:created xsi:type="dcterms:W3CDTF">1601-01-01T00:00:00Z</dcterms:created>
  <dcterms:modified xsi:type="dcterms:W3CDTF">2018-10-01T21:53:57Z</dcterms:modified>
</cp:coreProperties>
</file>