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5" r:id="rId2"/>
  </p:sldMasterIdLst>
  <p:notesMasterIdLst>
    <p:notesMasterId r:id="rId18"/>
  </p:notesMasterIdLst>
  <p:sldIdLst>
    <p:sldId id="256" r:id="rId3"/>
    <p:sldId id="300" r:id="rId4"/>
    <p:sldId id="302" r:id="rId5"/>
    <p:sldId id="270" r:id="rId6"/>
    <p:sldId id="304" r:id="rId7"/>
    <p:sldId id="292" r:id="rId8"/>
    <p:sldId id="303" r:id="rId9"/>
    <p:sldId id="273" r:id="rId10"/>
    <p:sldId id="287" r:id="rId11"/>
    <p:sldId id="288" r:id="rId12"/>
    <p:sldId id="299" r:id="rId13"/>
    <p:sldId id="305" r:id="rId14"/>
    <p:sldId id="307" r:id="rId15"/>
    <p:sldId id="291" r:id="rId16"/>
    <p:sldId id="30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AEE1"/>
    <a:srgbClr val="88B5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00" autoAdjust="0"/>
  </p:normalViewPr>
  <p:slideViewPr>
    <p:cSldViewPr snapToGrid="0">
      <p:cViewPr varScale="1">
        <p:scale>
          <a:sx n="70" d="100"/>
          <a:sy n="70" d="100"/>
        </p:scale>
        <p:origin x="7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2"/>
              </a:solidFill>
            </c:spPr>
            <c:extLst xmlns:c16r2="http://schemas.microsoft.com/office/drawing/2015/06/chart">
              <c:ext xmlns:c16="http://schemas.microsoft.com/office/drawing/2014/chart" uri="{C3380CC4-5D6E-409C-BE32-E72D297353CC}">
                <c16:uniqueId val="{00000001-17ED-44C6-ABC2-F665DE130353}"/>
              </c:ext>
            </c:extLst>
          </c:dPt>
          <c:dPt>
            <c:idx val="1"/>
            <c:bubble3D val="0"/>
            <c:spPr>
              <a:solidFill>
                <a:schemeClr val="bg1"/>
              </a:solidFill>
            </c:spPr>
            <c:extLst xmlns:c16r2="http://schemas.microsoft.com/office/drawing/2015/06/chart">
              <c:ext xmlns:c16="http://schemas.microsoft.com/office/drawing/2014/chart" uri="{C3380CC4-5D6E-409C-BE32-E72D297353CC}">
                <c16:uniqueId val="{00000003-17ED-44C6-ABC2-F665DE130353}"/>
              </c:ext>
            </c:extLst>
          </c:dPt>
          <c:cat>
            <c:strRef>
              <c:f>Sheet1!$A$2:$A$3</c:f>
              <c:strCache>
                <c:ptCount val="2"/>
                <c:pt idx="0">
                  <c:v>1st Qtr</c:v>
                </c:pt>
                <c:pt idx="1">
                  <c:v>2nd Qtr</c:v>
                </c:pt>
              </c:strCache>
            </c:strRef>
          </c:cat>
          <c:val>
            <c:numRef>
              <c:f>Sheet1!$B$2:$B$3</c:f>
              <c:numCache>
                <c:formatCode>General</c:formatCode>
                <c:ptCount val="2"/>
                <c:pt idx="0">
                  <c:v>40</c:v>
                </c:pt>
                <c:pt idx="1">
                  <c:v>45</c:v>
                </c:pt>
              </c:numCache>
            </c:numRef>
          </c:val>
          <c:extLst xmlns:c16r2="http://schemas.microsoft.com/office/drawing/2015/06/chart">
            <c:ext xmlns:c16="http://schemas.microsoft.com/office/drawing/2014/chart" uri="{C3380CC4-5D6E-409C-BE32-E72D297353CC}">
              <c16:uniqueId val="{00000004-17ED-44C6-ABC2-F665DE130353}"/>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0482A-7F43-4419-957A-12584146B6BE}" type="datetimeFigureOut">
              <a:rPr lang="it-IT" smtClean="0"/>
              <a:t>20/02/2019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94DE2-C4CD-40E8-A8D7-8D82E8A4FB3F}" type="slidenum">
              <a:rPr lang="it-IT" smtClean="0"/>
              <a:t>‹N›</a:t>
            </a:fld>
            <a:endParaRPr lang="it-IT"/>
          </a:p>
        </p:txBody>
      </p:sp>
    </p:spTree>
    <p:extLst>
      <p:ext uri="{BB962C8B-B14F-4D97-AF65-F5344CB8AC3E}">
        <p14:creationId xmlns:p14="http://schemas.microsoft.com/office/powerpoint/2010/main" val="162957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7C94DE2-C4CD-40E8-A8D7-8D82E8A4FB3F}" type="slidenum">
              <a:rPr lang="it-IT" smtClean="0"/>
              <a:t>5</a:t>
            </a:fld>
            <a:endParaRPr lang="it-IT"/>
          </a:p>
        </p:txBody>
      </p:sp>
    </p:spTree>
    <p:extLst>
      <p:ext uri="{BB962C8B-B14F-4D97-AF65-F5344CB8AC3E}">
        <p14:creationId xmlns:p14="http://schemas.microsoft.com/office/powerpoint/2010/main" val="4061460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6EC8345-495F-4589-B781-46887EE56D3A}" type="datetimeFigureOut">
              <a:rPr lang="it-IT" smtClean="0"/>
              <a:t>20/02/2019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255346" y="2750337"/>
            <a:ext cx="1171888" cy="1356442"/>
          </a:xfrm>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374098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6EC8345-495F-4589-B781-46887EE56D3A}" type="datetimeFigureOut">
              <a:rPr lang="it-IT" smtClean="0"/>
              <a:t>20/02/2019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11309"/>
            <a:ext cx="1154151" cy="1090789"/>
          </a:xfrm>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1935039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6EC8345-495F-4589-B781-46887EE56D3A}" type="datetimeFigureOut">
              <a:rPr lang="it-IT" smtClean="0"/>
              <a:t>20/02/2019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11615"/>
            <a:ext cx="1154151" cy="1090789"/>
          </a:xfrm>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10813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6EC8345-495F-4589-B781-46887EE56D3A}" type="datetimeFigureOut">
              <a:rPr lang="it-IT" smtClean="0"/>
              <a:t>20/02/2019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09925"/>
            <a:ext cx="1154151" cy="1090789"/>
          </a:xfrm>
        </p:spPr>
        <p:txBody>
          <a:bodyPr/>
          <a:lstStyle/>
          <a:p>
            <a:fld id="{BEEAEA7F-0A62-463D-B89C-AC680D374C2D}" type="slidenum">
              <a:rPr lang="it-IT" smtClean="0"/>
              <a:t>‹N›</a:t>
            </a:fld>
            <a:endParaRPr lang="it-IT"/>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479623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6EC8345-495F-4589-B781-46887EE56D3A}" type="datetimeFigureOut">
              <a:rPr lang="it-IT" smtClean="0"/>
              <a:t>20/02/2019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09925"/>
            <a:ext cx="1154151" cy="1090789"/>
          </a:xfrm>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1727667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56EC8345-495F-4589-B781-46887EE56D3A}" type="datetimeFigureOut">
              <a:rPr lang="it-IT" smtClean="0"/>
              <a:t>20/02/2019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3253688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56EC8345-495F-4589-B781-46887EE56D3A}" type="datetimeFigureOut">
              <a:rPr lang="it-IT" smtClean="0"/>
              <a:t>20/02/2019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4078330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6EC8345-495F-4589-B781-46887EE56D3A}" type="datetimeFigureOut">
              <a:rPr lang="it-IT" smtClean="0"/>
              <a:t>20/02/2019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852110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56EC8345-495F-4589-B781-46887EE56D3A}" type="datetimeFigureOut">
              <a:rPr lang="it-IT" smtClean="0"/>
              <a:t>20/02/2019</a:t>
            </a:fld>
            <a:endParaRPr lang="it-IT"/>
          </a:p>
        </p:txBody>
      </p:sp>
      <p:sp>
        <p:nvSpPr>
          <p:cNvPr id="5" name="Footer Placeholder 4"/>
          <p:cNvSpPr>
            <a:spLocks noGrp="1"/>
          </p:cNvSpPr>
          <p:nvPr>
            <p:ph type="ftr" sz="quarter" idx="11"/>
          </p:nvPr>
        </p:nvSpPr>
        <p:spPr>
          <a:xfrm>
            <a:off x="680321" y="5936188"/>
            <a:ext cx="6126805" cy="365125"/>
          </a:xfrm>
        </p:spPr>
        <p:txBody>
          <a:bodyPr/>
          <a:lstStyle/>
          <a:p>
            <a:endParaRPr lang="it-IT"/>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BEEAEA7F-0A62-463D-B89C-AC680D374C2D}" type="slidenum">
              <a:rPr lang="it-IT" smtClean="0"/>
              <a:t>‹N›</a:t>
            </a:fld>
            <a:endParaRPr lang="it-IT"/>
          </a:p>
        </p:txBody>
      </p:sp>
    </p:spTree>
    <p:extLst>
      <p:ext uri="{BB962C8B-B14F-4D97-AF65-F5344CB8AC3E}">
        <p14:creationId xmlns:p14="http://schemas.microsoft.com/office/powerpoint/2010/main" val="397421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Layout">
    <p:bg>
      <p:bgPr>
        <a:solidFill>
          <a:schemeClr val="bg1"/>
        </a:solidFill>
        <a:effectLst/>
      </p:bgPr>
    </p:bg>
    <p:spTree>
      <p:nvGrpSpPr>
        <p:cNvPr id="1" name=""/>
        <p:cNvGrpSpPr/>
        <p:nvPr/>
      </p:nvGrpSpPr>
      <p:grpSpPr>
        <a:xfrm>
          <a:off x="0" y="0"/>
          <a:ext cx="0" cy="0"/>
          <a:chOff x="0" y="0"/>
          <a:chExt cx="0" cy="0"/>
        </a:xfrm>
      </p:grpSpPr>
      <p:pic>
        <p:nvPicPr>
          <p:cNvPr id="2052" name="Picture 4" descr="G:\002-KIMS BUSINESS\007-02-Googleslidesppt\02-GSppt-Contents-Kim\20170429\07-\item0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381" y="2170883"/>
            <a:ext cx="3370352" cy="337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98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grpSp>
        <p:nvGrpSpPr>
          <p:cNvPr id="23" name="Group 2">
            <a:extLst>
              <a:ext uri="{FF2B5EF4-FFF2-40B4-BE49-F238E27FC236}">
                <a16:creationId xmlns="" xmlns:a16="http://schemas.microsoft.com/office/drawing/2014/main" id="{75A1F0C8-ADE8-49C0-9621-BADA30C5AA62}"/>
              </a:ext>
            </a:extLst>
          </p:cNvPr>
          <p:cNvGrpSpPr/>
          <p:nvPr userDrawn="1"/>
        </p:nvGrpSpPr>
        <p:grpSpPr>
          <a:xfrm>
            <a:off x="3155" y="6730999"/>
            <a:ext cx="12188845" cy="141244"/>
            <a:chOff x="2267744" y="4865360"/>
            <a:chExt cx="8064896" cy="154663"/>
          </a:xfrm>
        </p:grpSpPr>
        <p:sp>
          <p:nvSpPr>
            <p:cNvPr id="24" name="Rectangle 1">
              <a:extLst>
                <a:ext uri="{FF2B5EF4-FFF2-40B4-BE49-F238E27FC236}">
                  <a16:creationId xmlns="" xmlns:a16="http://schemas.microsoft.com/office/drawing/2014/main" id="{F8E22D68-A56D-46FD-BC42-93B4EAE80021}"/>
                </a:ext>
              </a:extLst>
            </p:cNvPr>
            <p:cNvSpPr/>
            <p:nvPr userDrawn="1"/>
          </p:nvSpPr>
          <p:spPr>
            <a:xfrm>
              <a:off x="2267744" y="4872209"/>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Rectangle 6">
              <a:extLst>
                <a:ext uri="{FF2B5EF4-FFF2-40B4-BE49-F238E27FC236}">
                  <a16:creationId xmlns="" xmlns:a16="http://schemas.microsoft.com/office/drawing/2014/main" id="{8D24A598-D874-4C08-BEA7-301F153CADDB}"/>
                </a:ext>
              </a:extLst>
            </p:cNvPr>
            <p:cNvSpPr/>
            <p:nvPr userDrawn="1"/>
          </p:nvSpPr>
          <p:spPr>
            <a:xfrm>
              <a:off x="2771800" y="4872088"/>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7">
              <a:extLst>
                <a:ext uri="{FF2B5EF4-FFF2-40B4-BE49-F238E27FC236}">
                  <a16:creationId xmlns="" xmlns:a16="http://schemas.microsoft.com/office/drawing/2014/main" id="{53A13DC6-0EDF-4A8E-8E4D-81768F1DF80B}"/>
                </a:ext>
              </a:extLst>
            </p:cNvPr>
            <p:cNvSpPr/>
            <p:nvPr userDrawn="1"/>
          </p:nvSpPr>
          <p:spPr>
            <a:xfrm>
              <a:off x="3275856" y="4870431"/>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8">
              <a:extLst>
                <a:ext uri="{FF2B5EF4-FFF2-40B4-BE49-F238E27FC236}">
                  <a16:creationId xmlns="" xmlns:a16="http://schemas.microsoft.com/office/drawing/2014/main" id="{F2E441BD-7BE9-4A75-9DB5-735EC46026C2}"/>
                </a:ext>
              </a:extLst>
            </p:cNvPr>
            <p:cNvSpPr/>
            <p:nvPr userDrawn="1"/>
          </p:nvSpPr>
          <p:spPr>
            <a:xfrm>
              <a:off x="3779912" y="4870310"/>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11">
              <a:extLst>
                <a:ext uri="{FF2B5EF4-FFF2-40B4-BE49-F238E27FC236}">
                  <a16:creationId xmlns="" xmlns:a16="http://schemas.microsoft.com/office/drawing/2014/main" id="{C0BF37B3-A371-4645-A8AB-6294FA0012B1}"/>
                </a:ext>
              </a:extLst>
            </p:cNvPr>
            <p:cNvSpPr/>
            <p:nvPr userDrawn="1"/>
          </p:nvSpPr>
          <p:spPr>
            <a:xfrm>
              <a:off x="4283968" y="4868845"/>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12">
              <a:extLst>
                <a:ext uri="{FF2B5EF4-FFF2-40B4-BE49-F238E27FC236}">
                  <a16:creationId xmlns="" xmlns:a16="http://schemas.microsoft.com/office/drawing/2014/main" id="{D1F581C4-49C2-4733-8878-B70E3BB3F716}"/>
                </a:ext>
              </a:extLst>
            </p:cNvPr>
            <p:cNvSpPr/>
            <p:nvPr userDrawn="1"/>
          </p:nvSpPr>
          <p:spPr>
            <a:xfrm>
              <a:off x="4788024" y="4868724"/>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13">
              <a:extLst>
                <a:ext uri="{FF2B5EF4-FFF2-40B4-BE49-F238E27FC236}">
                  <a16:creationId xmlns="" xmlns:a16="http://schemas.microsoft.com/office/drawing/2014/main" id="{0562264D-B2F2-4788-B47F-5919F0A03323}"/>
                </a:ext>
              </a:extLst>
            </p:cNvPr>
            <p:cNvSpPr/>
            <p:nvPr userDrawn="1"/>
          </p:nvSpPr>
          <p:spPr>
            <a:xfrm>
              <a:off x="5292080" y="4867067"/>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14">
              <a:extLst>
                <a:ext uri="{FF2B5EF4-FFF2-40B4-BE49-F238E27FC236}">
                  <a16:creationId xmlns="" xmlns:a16="http://schemas.microsoft.com/office/drawing/2014/main" id="{1D2413AA-E9C9-4063-A40F-31C3653DDF8F}"/>
                </a:ext>
              </a:extLst>
            </p:cNvPr>
            <p:cNvSpPr/>
            <p:nvPr userDrawn="1"/>
          </p:nvSpPr>
          <p:spPr>
            <a:xfrm>
              <a:off x="5796136" y="4866946"/>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15">
              <a:extLst>
                <a:ext uri="{FF2B5EF4-FFF2-40B4-BE49-F238E27FC236}">
                  <a16:creationId xmlns="" xmlns:a16="http://schemas.microsoft.com/office/drawing/2014/main" id="{98EE8A88-944E-4EAF-802A-76F8CA0050AD}"/>
                </a:ext>
              </a:extLst>
            </p:cNvPr>
            <p:cNvSpPr/>
            <p:nvPr userDrawn="1"/>
          </p:nvSpPr>
          <p:spPr>
            <a:xfrm>
              <a:off x="6300192" y="4868845"/>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16">
              <a:extLst>
                <a:ext uri="{FF2B5EF4-FFF2-40B4-BE49-F238E27FC236}">
                  <a16:creationId xmlns="" xmlns:a16="http://schemas.microsoft.com/office/drawing/2014/main" id="{0A2BE1D3-6B9D-4BA7-AAC7-928A6AA44D80}"/>
                </a:ext>
              </a:extLst>
            </p:cNvPr>
            <p:cNvSpPr/>
            <p:nvPr userDrawn="1"/>
          </p:nvSpPr>
          <p:spPr>
            <a:xfrm>
              <a:off x="6804248" y="4868724"/>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17">
              <a:extLst>
                <a:ext uri="{FF2B5EF4-FFF2-40B4-BE49-F238E27FC236}">
                  <a16:creationId xmlns="" xmlns:a16="http://schemas.microsoft.com/office/drawing/2014/main" id="{576E8FCF-68A2-4B49-93A1-8F3AE723DA83}"/>
                </a:ext>
              </a:extLst>
            </p:cNvPr>
            <p:cNvSpPr/>
            <p:nvPr userDrawn="1"/>
          </p:nvSpPr>
          <p:spPr>
            <a:xfrm>
              <a:off x="7308304" y="4867067"/>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18">
              <a:extLst>
                <a:ext uri="{FF2B5EF4-FFF2-40B4-BE49-F238E27FC236}">
                  <a16:creationId xmlns="" xmlns:a16="http://schemas.microsoft.com/office/drawing/2014/main" id="{E38FF078-492E-46D5-B6EE-4FF39A801B41}"/>
                </a:ext>
              </a:extLst>
            </p:cNvPr>
            <p:cNvSpPr/>
            <p:nvPr userDrawn="1"/>
          </p:nvSpPr>
          <p:spPr>
            <a:xfrm>
              <a:off x="7812360" y="4866946"/>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19">
              <a:extLst>
                <a:ext uri="{FF2B5EF4-FFF2-40B4-BE49-F238E27FC236}">
                  <a16:creationId xmlns="" xmlns:a16="http://schemas.microsoft.com/office/drawing/2014/main" id="{CE554615-93B8-4E75-BBD0-67603689B6A1}"/>
                </a:ext>
              </a:extLst>
            </p:cNvPr>
            <p:cNvSpPr/>
            <p:nvPr userDrawn="1"/>
          </p:nvSpPr>
          <p:spPr>
            <a:xfrm>
              <a:off x="8316416" y="4865481"/>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20">
              <a:extLst>
                <a:ext uri="{FF2B5EF4-FFF2-40B4-BE49-F238E27FC236}">
                  <a16:creationId xmlns="" xmlns:a16="http://schemas.microsoft.com/office/drawing/2014/main" id="{AC36994E-976C-4B08-8784-AAC20FDF60E3}"/>
                </a:ext>
              </a:extLst>
            </p:cNvPr>
            <p:cNvSpPr/>
            <p:nvPr userDrawn="1"/>
          </p:nvSpPr>
          <p:spPr>
            <a:xfrm>
              <a:off x="8820472" y="4865360"/>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21">
              <a:extLst>
                <a:ext uri="{FF2B5EF4-FFF2-40B4-BE49-F238E27FC236}">
                  <a16:creationId xmlns="" xmlns:a16="http://schemas.microsoft.com/office/drawing/2014/main" id="{7EEBE4CE-D8B6-495B-ACCE-C188E8DF4878}"/>
                </a:ext>
              </a:extLst>
            </p:cNvPr>
            <p:cNvSpPr/>
            <p:nvPr userDrawn="1"/>
          </p:nvSpPr>
          <p:spPr>
            <a:xfrm>
              <a:off x="9324528" y="4871445"/>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22">
              <a:extLst>
                <a:ext uri="{FF2B5EF4-FFF2-40B4-BE49-F238E27FC236}">
                  <a16:creationId xmlns="" xmlns:a16="http://schemas.microsoft.com/office/drawing/2014/main" id="{FD50BD70-C637-458B-8952-261DED7CC717}"/>
                </a:ext>
              </a:extLst>
            </p:cNvPr>
            <p:cNvSpPr/>
            <p:nvPr userDrawn="1"/>
          </p:nvSpPr>
          <p:spPr>
            <a:xfrm>
              <a:off x="9828584" y="4871324"/>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35415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6EC8345-495F-4589-B781-46887EE56D3A}" type="datetimeFigureOut">
              <a:rPr lang="it-IT" smtClean="0"/>
              <a:t>20/02/2019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2228536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asic Layout">
    <p:bg>
      <p:bgPr>
        <a:gradFill>
          <a:gsLst>
            <a:gs pos="0">
              <a:schemeClr val="bg1"/>
            </a:gs>
            <a:gs pos="100000">
              <a:schemeClr val="accent1">
                <a:tint val="23500"/>
                <a:satMod val="160000"/>
                <a:alpha val="0"/>
              </a:schemeClr>
            </a:gs>
          </a:gsLst>
          <a:lin ang="5400000" scaled="0"/>
        </a:gra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39031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userDrawn="1"/>
        </p:nvSpPr>
        <p:spPr>
          <a:xfrm>
            <a:off x="143339" y="164638"/>
            <a:ext cx="11905323" cy="652872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9"/>
          <p:cNvSpPr>
            <a:spLocks noGrp="1"/>
          </p:cNvSpPr>
          <p:nvPr>
            <p:ph type="body" sz="quarter" idx="10" hasCustomPrompt="1"/>
          </p:nvPr>
        </p:nvSpPr>
        <p:spPr>
          <a:xfrm>
            <a:off x="0" y="26064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102873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39888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143339" y="1508787"/>
            <a:ext cx="11905323" cy="518457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7797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24" name="Picture Placeholder 2"/>
          <p:cNvSpPr>
            <a:spLocks noGrp="1"/>
          </p:cNvSpPr>
          <p:nvPr>
            <p:ph type="pic" idx="1" hasCustomPrompt="1"/>
          </p:nvPr>
        </p:nvSpPr>
        <p:spPr>
          <a:xfrm>
            <a:off x="911424" y="1780477"/>
            <a:ext cx="1728192" cy="1348793"/>
          </a:xfrm>
          <a:prstGeom prst="rect">
            <a:avLst/>
          </a:prstGeom>
          <a:solidFill>
            <a:schemeClr val="bg1">
              <a:lumMod val="95000"/>
            </a:schemeClr>
          </a:solidFill>
          <a:ln w="25400">
            <a:no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5" name="Picture Placeholder 2"/>
          <p:cNvSpPr>
            <a:spLocks noGrp="1"/>
          </p:cNvSpPr>
          <p:nvPr>
            <p:ph type="pic" idx="12" hasCustomPrompt="1"/>
          </p:nvPr>
        </p:nvSpPr>
        <p:spPr>
          <a:xfrm>
            <a:off x="911424" y="3370502"/>
            <a:ext cx="1728192" cy="1348793"/>
          </a:xfrm>
          <a:prstGeom prst="rect">
            <a:avLst/>
          </a:prstGeom>
          <a:solidFill>
            <a:schemeClr val="bg1">
              <a:lumMod val="95000"/>
            </a:schemeClr>
          </a:solidFill>
          <a:ln w="25400">
            <a:no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6" name="Picture Placeholder 2"/>
          <p:cNvSpPr>
            <a:spLocks noGrp="1"/>
          </p:cNvSpPr>
          <p:nvPr>
            <p:ph type="pic" idx="13" hasCustomPrompt="1"/>
          </p:nvPr>
        </p:nvSpPr>
        <p:spPr>
          <a:xfrm>
            <a:off x="911424" y="4960528"/>
            <a:ext cx="1728192" cy="1348793"/>
          </a:xfrm>
          <a:prstGeom prst="rect">
            <a:avLst/>
          </a:prstGeom>
          <a:solidFill>
            <a:schemeClr val="bg1">
              <a:lumMod val="95000"/>
            </a:schemeClr>
          </a:solidFill>
          <a:ln w="25400">
            <a:no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7" name="Rectangle 26"/>
          <p:cNvSpPr/>
          <p:nvPr userDrawn="1"/>
        </p:nvSpPr>
        <p:spPr>
          <a:xfrm>
            <a:off x="2888347" y="1780476"/>
            <a:ext cx="9303653" cy="1348800"/>
          </a:xfrm>
          <a:prstGeom prst="rect">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28" name="Rectangle 27"/>
          <p:cNvSpPr/>
          <p:nvPr userDrawn="1"/>
        </p:nvSpPr>
        <p:spPr>
          <a:xfrm>
            <a:off x="2888347" y="3370501"/>
            <a:ext cx="9303653" cy="1348800"/>
          </a:xfrm>
          <a:prstGeom prst="rect">
            <a:avLst/>
          </a:prstGeom>
          <a:solidFill>
            <a:schemeClr val="accent2">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29" name="Rectangle 28"/>
          <p:cNvSpPr/>
          <p:nvPr userDrawn="1"/>
        </p:nvSpPr>
        <p:spPr>
          <a:xfrm>
            <a:off x="2888347" y="4960527"/>
            <a:ext cx="9303653" cy="1348800"/>
          </a:xfrm>
          <a:prstGeom prst="rect">
            <a:avLst/>
          </a:prstGeom>
          <a:solidFill>
            <a:schemeClr val="accent3">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0" name="Rectangle 29"/>
          <p:cNvSpPr/>
          <p:nvPr userDrawn="1"/>
        </p:nvSpPr>
        <p:spPr>
          <a:xfrm>
            <a:off x="0" y="1780476"/>
            <a:ext cx="682541" cy="134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1" name="Rectangle 30"/>
          <p:cNvSpPr/>
          <p:nvPr userDrawn="1"/>
        </p:nvSpPr>
        <p:spPr>
          <a:xfrm>
            <a:off x="0" y="3370501"/>
            <a:ext cx="682541" cy="134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32" name="Rectangle 31"/>
          <p:cNvSpPr/>
          <p:nvPr userDrawn="1"/>
        </p:nvSpPr>
        <p:spPr>
          <a:xfrm>
            <a:off x="0" y="4960527"/>
            <a:ext cx="682541" cy="1348800"/>
          </a:xfrm>
          <a:prstGeom prst="rect">
            <a:avLst/>
          </a:prstGeom>
          <a:solidFill>
            <a:schemeClr val="accent3">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nvGrpSpPr>
          <p:cNvPr id="33" name="Group 2">
            <a:extLst>
              <a:ext uri="{FF2B5EF4-FFF2-40B4-BE49-F238E27FC236}">
                <a16:creationId xmlns="" xmlns:a16="http://schemas.microsoft.com/office/drawing/2014/main" id="{6E3CB9E0-2383-4255-9EF1-8268A614EEEE}"/>
              </a:ext>
            </a:extLst>
          </p:cNvPr>
          <p:cNvGrpSpPr/>
          <p:nvPr userDrawn="1"/>
        </p:nvGrpSpPr>
        <p:grpSpPr>
          <a:xfrm>
            <a:off x="3155" y="6730999"/>
            <a:ext cx="12188845" cy="141244"/>
            <a:chOff x="2267744" y="4865360"/>
            <a:chExt cx="8064896" cy="154663"/>
          </a:xfrm>
        </p:grpSpPr>
        <p:sp>
          <p:nvSpPr>
            <p:cNvPr id="34" name="Rectangle 1">
              <a:extLst>
                <a:ext uri="{FF2B5EF4-FFF2-40B4-BE49-F238E27FC236}">
                  <a16:creationId xmlns="" xmlns:a16="http://schemas.microsoft.com/office/drawing/2014/main" id="{4B0CF6BD-3392-4544-A141-29F47B1CE57E}"/>
                </a:ext>
              </a:extLst>
            </p:cNvPr>
            <p:cNvSpPr/>
            <p:nvPr userDrawn="1"/>
          </p:nvSpPr>
          <p:spPr>
            <a:xfrm>
              <a:off x="2267744" y="4872209"/>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Rectangle 6">
              <a:extLst>
                <a:ext uri="{FF2B5EF4-FFF2-40B4-BE49-F238E27FC236}">
                  <a16:creationId xmlns="" xmlns:a16="http://schemas.microsoft.com/office/drawing/2014/main" id="{622324D8-4779-4A27-9B32-A15B60CA1E3F}"/>
                </a:ext>
              </a:extLst>
            </p:cNvPr>
            <p:cNvSpPr/>
            <p:nvPr userDrawn="1"/>
          </p:nvSpPr>
          <p:spPr>
            <a:xfrm>
              <a:off x="2771800" y="4872088"/>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7">
              <a:extLst>
                <a:ext uri="{FF2B5EF4-FFF2-40B4-BE49-F238E27FC236}">
                  <a16:creationId xmlns="" xmlns:a16="http://schemas.microsoft.com/office/drawing/2014/main" id="{70D2B963-189F-4326-8718-BF324BCA16CC}"/>
                </a:ext>
              </a:extLst>
            </p:cNvPr>
            <p:cNvSpPr/>
            <p:nvPr userDrawn="1"/>
          </p:nvSpPr>
          <p:spPr>
            <a:xfrm>
              <a:off x="3275856" y="4870431"/>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8">
              <a:extLst>
                <a:ext uri="{FF2B5EF4-FFF2-40B4-BE49-F238E27FC236}">
                  <a16:creationId xmlns="" xmlns:a16="http://schemas.microsoft.com/office/drawing/2014/main" id="{7759F427-4CFF-402D-BAC9-E6272942E259}"/>
                </a:ext>
              </a:extLst>
            </p:cNvPr>
            <p:cNvSpPr/>
            <p:nvPr userDrawn="1"/>
          </p:nvSpPr>
          <p:spPr>
            <a:xfrm>
              <a:off x="3779912" y="4870310"/>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11">
              <a:extLst>
                <a:ext uri="{FF2B5EF4-FFF2-40B4-BE49-F238E27FC236}">
                  <a16:creationId xmlns="" xmlns:a16="http://schemas.microsoft.com/office/drawing/2014/main" id="{21B2D139-E4A6-4AA1-9E91-EB0C320C9588}"/>
                </a:ext>
              </a:extLst>
            </p:cNvPr>
            <p:cNvSpPr/>
            <p:nvPr userDrawn="1"/>
          </p:nvSpPr>
          <p:spPr>
            <a:xfrm>
              <a:off x="4283968" y="4868845"/>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12">
              <a:extLst>
                <a:ext uri="{FF2B5EF4-FFF2-40B4-BE49-F238E27FC236}">
                  <a16:creationId xmlns="" xmlns:a16="http://schemas.microsoft.com/office/drawing/2014/main" id="{E22D69FE-AEE2-458A-BB65-4421D40B3C1E}"/>
                </a:ext>
              </a:extLst>
            </p:cNvPr>
            <p:cNvSpPr/>
            <p:nvPr userDrawn="1"/>
          </p:nvSpPr>
          <p:spPr>
            <a:xfrm>
              <a:off x="4788024" y="4868724"/>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13">
              <a:extLst>
                <a:ext uri="{FF2B5EF4-FFF2-40B4-BE49-F238E27FC236}">
                  <a16:creationId xmlns="" xmlns:a16="http://schemas.microsoft.com/office/drawing/2014/main" id="{3E9B7D25-0B74-47AD-A341-CC17CE7D3CF2}"/>
                </a:ext>
              </a:extLst>
            </p:cNvPr>
            <p:cNvSpPr/>
            <p:nvPr userDrawn="1"/>
          </p:nvSpPr>
          <p:spPr>
            <a:xfrm>
              <a:off x="5292080" y="4867067"/>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14">
              <a:extLst>
                <a:ext uri="{FF2B5EF4-FFF2-40B4-BE49-F238E27FC236}">
                  <a16:creationId xmlns="" xmlns:a16="http://schemas.microsoft.com/office/drawing/2014/main" id="{18243A91-A937-4727-AA0C-64F7155E171A}"/>
                </a:ext>
              </a:extLst>
            </p:cNvPr>
            <p:cNvSpPr/>
            <p:nvPr userDrawn="1"/>
          </p:nvSpPr>
          <p:spPr>
            <a:xfrm>
              <a:off x="5796136" y="4866946"/>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15">
              <a:extLst>
                <a:ext uri="{FF2B5EF4-FFF2-40B4-BE49-F238E27FC236}">
                  <a16:creationId xmlns="" xmlns:a16="http://schemas.microsoft.com/office/drawing/2014/main" id="{DB98DEF8-FADC-4903-9196-0628B7FF4D70}"/>
                </a:ext>
              </a:extLst>
            </p:cNvPr>
            <p:cNvSpPr/>
            <p:nvPr userDrawn="1"/>
          </p:nvSpPr>
          <p:spPr>
            <a:xfrm>
              <a:off x="6300192" y="4868845"/>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ectangle 16">
              <a:extLst>
                <a:ext uri="{FF2B5EF4-FFF2-40B4-BE49-F238E27FC236}">
                  <a16:creationId xmlns="" xmlns:a16="http://schemas.microsoft.com/office/drawing/2014/main" id="{476076CE-F29A-4765-BAB5-55EF8812AA28}"/>
                </a:ext>
              </a:extLst>
            </p:cNvPr>
            <p:cNvSpPr/>
            <p:nvPr userDrawn="1"/>
          </p:nvSpPr>
          <p:spPr>
            <a:xfrm>
              <a:off x="6804248" y="4868724"/>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17">
              <a:extLst>
                <a:ext uri="{FF2B5EF4-FFF2-40B4-BE49-F238E27FC236}">
                  <a16:creationId xmlns="" xmlns:a16="http://schemas.microsoft.com/office/drawing/2014/main" id="{7564AFBA-D0EF-48DA-A6B6-20BBAB6A51EF}"/>
                </a:ext>
              </a:extLst>
            </p:cNvPr>
            <p:cNvSpPr/>
            <p:nvPr userDrawn="1"/>
          </p:nvSpPr>
          <p:spPr>
            <a:xfrm>
              <a:off x="7308304" y="4867067"/>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18">
              <a:extLst>
                <a:ext uri="{FF2B5EF4-FFF2-40B4-BE49-F238E27FC236}">
                  <a16:creationId xmlns="" xmlns:a16="http://schemas.microsoft.com/office/drawing/2014/main" id="{95C98BE3-6F7D-4D6D-A2E6-A7DCB674C51A}"/>
                </a:ext>
              </a:extLst>
            </p:cNvPr>
            <p:cNvSpPr/>
            <p:nvPr userDrawn="1"/>
          </p:nvSpPr>
          <p:spPr>
            <a:xfrm>
              <a:off x="7812360" y="4866946"/>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19">
              <a:extLst>
                <a:ext uri="{FF2B5EF4-FFF2-40B4-BE49-F238E27FC236}">
                  <a16:creationId xmlns="" xmlns:a16="http://schemas.microsoft.com/office/drawing/2014/main" id="{9654DC83-FBA6-4C1B-8A2E-CCDCC688FEE7}"/>
                </a:ext>
              </a:extLst>
            </p:cNvPr>
            <p:cNvSpPr/>
            <p:nvPr userDrawn="1"/>
          </p:nvSpPr>
          <p:spPr>
            <a:xfrm>
              <a:off x="8316416" y="4865481"/>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20">
              <a:extLst>
                <a:ext uri="{FF2B5EF4-FFF2-40B4-BE49-F238E27FC236}">
                  <a16:creationId xmlns="" xmlns:a16="http://schemas.microsoft.com/office/drawing/2014/main" id="{09B23FBB-894F-4244-A484-4FA3442C3C2D}"/>
                </a:ext>
              </a:extLst>
            </p:cNvPr>
            <p:cNvSpPr/>
            <p:nvPr userDrawn="1"/>
          </p:nvSpPr>
          <p:spPr>
            <a:xfrm>
              <a:off x="8820472" y="4865360"/>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21">
              <a:extLst>
                <a:ext uri="{FF2B5EF4-FFF2-40B4-BE49-F238E27FC236}">
                  <a16:creationId xmlns="" xmlns:a16="http://schemas.microsoft.com/office/drawing/2014/main" id="{04F25DA4-74DC-4F1B-9ACF-4FA301DEEDD5}"/>
                </a:ext>
              </a:extLst>
            </p:cNvPr>
            <p:cNvSpPr/>
            <p:nvPr userDrawn="1"/>
          </p:nvSpPr>
          <p:spPr>
            <a:xfrm>
              <a:off x="9324528" y="4871445"/>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22">
              <a:extLst>
                <a:ext uri="{FF2B5EF4-FFF2-40B4-BE49-F238E27FC236}">
                  <a16:creationId xmlns="" xmlns:a16="http://schemas.microsoft.com/office/drawing/2014/main" id="{47C35BF7-5E1C-4341-8835-40B8D75CE509}"/>
                </a:ext>
              </a:extLst>
            </p:cNvPr>
            <p:cNvSpPr/>
            <p:nvPr userDrawn="1"/>
          </p:nvSpPr>
          <p:spPr>
            <a:xfrm>
              <a:off x="9828584" y="4871324"/>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147975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Pentagon 6"/>
          <p:cNvSpPr/>
          <p:nvPr userDrawn="1"/>
        </p:nvSpPr>
        <p:spPr>
          <a:xfrm>
            <a:off x="4751851" y="1945836"/>
            <a:ext cx="4416169" cy="480000"/>
          </a:xfrm>
          <a:prstGeom prst="homePlate">
            <a:avLst>
              <a:gd name="adj" fmla="val 58282"/>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8" name="Pentagon 7"/>
          <p:cNvSpPr/>
          <p:nvPr userDrawn="1"/>
        </p:nvSpPr>
        <p:spPr>
          <a:xfrm>
            <a:off x="4751851" y="2618055"/>
            <a:ext cx="4896171" cy="480000"/>
          </a:xfrm>
          <a:prstGeom prst="homePlate">
            <a:avLst>
              <a:gd name="adj" fmla="val 58282"/>
            </a:avLst>
          </a:prstGeom>
          <a:solidFill>
            <a:schemeClr val="accent3">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 name="Pentagon 8"/>
          <p:cNvSpPr/>
          <p:nvPr userDrawn="1"/>
        </p:nvSpPr>
        <p:spPr>
          <a:xfrm>
            <a:off x="4751851" y="3290273"/>
            <a:ext cx="5376171" cy="480000"/>
          </a:xfrm>
          <a:prstGeom prst="homePlate">
            <a:avLst>
              <a:gd name="adj" fmla="val 58282"/>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2" name="Pentagon 11"/>
          <p:cNvSpPr/>
          <p:nvPr userDrawn="1"/>
        </p:nvSpPr>
        <p:spPr>
          <a:xfrm>
            <a:off x="4751850" y="3930077"/>
            <a:ext cx="5856171" cy="480000"/>
          </a:xfrm>
          <a:prstGeom prst="homePlate">
            <a:avLst>
              <a:gd name="adj" fmla="val 58282"/>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2"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736" y="1520940"/>
            <a:ext cx="6957440" cy="3538667"/>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1361342" y="1977692"/>
            <a:ext cx="3335711" cy="246598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grpSp>
        <p:nvGrpSpPr>
          <p:cNvPr id="30" name="Group 2">
            <a:extLst>
              <a:ext uri="{FF2B5EF4-FFF2-40B4-BE49-F238E27FC236}">
                <a16:creationId xmlns="" xmlns:a16="http://schemas.microsoft.com/office/drawing/2014/main" id="{C13A72D2-F464-40AB-BCA5-8F0F28F9501E}"/>
              </a:ext>
            </a:extLst>
          </p:cNvPr>
          <p:cNvGrpSpPr/>
          <p:nvPr userDrawn="1"/>
        </p:nvGrpSpPr>
        <p:grpSpPr>
          <a:xfrm>
            <a:off x="3155" y="6730999"/>
            <a:ext cx="12188845" cy="141244"/>
            <a:chOff x="2267744" y="4865360"/>
            <a:chExt cx="8064896" cy="154663"/>
          </a:xfrm>
        </p:grpSpPr>
        <p:sp>
          <p:nvSpPr>
            <p:cNvPr id="31" name="Rectangle 1">
              <a:extLst>
                <a:ext uri="{FF2B5EF4-FFF2-40B4-BE49-F238E27FC236}">
                  <a16:creationId xmlns="" xmlns:a16="http://schemas.microsoft.com/office/drawing/2014/main" id="{438FFFA1-D809-4F75-91E8-41D5DE88B0CA}"/>
                </a:ext>
              </a:extLst>
            </p:cNvPr>
            <p:cNvSpPr/>
            <p:nvPr userDrawn="1"/>
          </p:nvSpPr>
          <p:spPr>
            <a:xfrm>
              <a:off x="2267744" y="4872209"/>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Rectangle 6">
              <a:extLst>
                <a:ext uri="{FF2B5EF4-FFF2-40B4-BE49-F238E27FC236}">
                  <a16:creationId xmlns="" xmlns:a16="http://schemas.microsoft.com/office/drawing/2014/main" id="{6E9E44BF-838A-43E0-8C09-A63C02F7A596}"/>
                </a:ext>
              </a:extLst>
            </p:cNvPr>
            <p:cNvSpPr/>
            <p:nvPr userDrawn="1"/>
          </p:nvSpPr>
          <p:spPr>
            <a:xfrm>
              <a:off x="2771800" y="4872088"/>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7">
              <a:extLst>
                <a:ext uri="{FF2B5EF4-FFF2-40B4-BE49-F238E27FC236}">
                  <a16:creationId xmlns="" xmlns:a16="http://schemas.microsoft.com/office/drawing/2014/main" id="{A0F4344E-487C-4B76-A89D-090E9073C6F4}"/>
                </a:ext>
              </a:extLst>
            </p:cNvPr>
            <p:cNvSpPr/>
            <p:nvPr userDrawn="1"/>
          </p:nvSpPr>
          <p:spPr>
            <a:xfrm>
              <a:off x="3275856" y="4870431"/>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8">
              <a:extLst>
                <a:ext uri="{FF2B5EF4-FFF2-40B4-BE49-F238E27FC236}">
                  <a16:creationId xmlns="" xmlns:a16="http://schemas.microsoft.com/office/drawing/2014/main" id="{49C60A68-D099-48B9-9B3C-CA487F566FFB}"/>
                </a:ext>
              </a:extLst>
            </p:cNvPr>
            <p:cNvSpPr/>
            <p:nvPr userDrawn="1"/>
          </p:nvSpPr>
          <p:spPr>
            <a:xfrm>
              <a:off x="3779912" y="4870310"/>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11">
              <a:extLst>
                <a:ext uri="{FF2B5EF4-FFF2-40B4-BE49-F238E27FC236}">
                  <a16:creationId xmlns="" xmlns:a16="http://schemas.microsoft.com/office/drawing/2014/main" id="{1E673706-38E3-4D83-B2E4-D892E800DBB5}"/>
                </a:ext>
              </a:extLst>
            </p:cNvPr>
            <p:cNvSpPr/>
            <p:nvPr userDrawn="1"/>
          </p:nvSpPr>
          <p:spPr>
            <a:xfrm>
              <a:off x="4283968" y="4868845"/>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12">
              <a:extLst>
                <a:ext uri="{FF2B5EF4-FFF2-40B4-BE49-F238E27FC236}">
                  <a16:creationId xmlns="" xmlns:a16="http://schemas.microsoft.com/office/drawing/2014/main" id="{B2B00D80-B95E-42E5-9669-A63EE75AB1E6}"/>
                </a:ext>
              </a:extLst>
            </p:cNvPr>
            <p:cNvSpPr/>
            <p:nvPr userDrawn="1"/>
          </p:nvSpPr>
          <p:spPr>
            <a:xfrm>
              <a:off x="4788024" y="4868724"/>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13">
              <a:extLst>
                <a:ext uri="{FF2B5EF4-FFF2-40B4-BE49-F238E27FC236}">
                  <a16:creationId xmlns="" xmlns:a16="http://schemas.microsoft.com/office/drawing/2014/main" id="{3BF28E8B-36EF-45A4-B19C-E3FB3C308892}"/>
                </a:ext>
              </a:extLst>
            </p:cNvPr>
            <p:cNvSpPr/>
            <p:nvPr userDrawn="1"/>
          </p:nvSpPr>
          <p:spPr>
            <a:xfrm>
              <a:off x="5292080" y="4867067"/>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14">
              <a:extLst>
                <a:ext uri="{FF2B5EF4-FFF2-40B4-BE49-F238E27FC236}">
                  <a16:creationId xmlns="" xmlns:a16="http://schemas.microsoft.com/office/drawing/2014/main" id="{06219DF2-62AF-47A5-A922-5121B833BBD8}"/>
                </a:ext>
              </a:extLst>
            </p:cNvPr>
            <p:cNvSpPr/>
            <p:nvPr userDrawn="1"/>
          </p:nvSpPr>
          <p:spPr>
            <a:xfrm>
              <a:off x="5796136" y="4866946"/>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15">
              <a:extLst>
                <a:ext uri="{FF2B5EF4-FFF2-40B4-BE49-F238E27FC236}">
                  <a16:creationId xmlns="" xmlns:a16="http://schemas.microsoft.com/office/drawing/2014/main" id="{2FE4491E-50BC-4C05-BE33-62624D5A1DBD}"/>
                </a:ext>
              </a:extLst>
            </p:cNvPr>
            <p:cNvSpPr/>
            <p:nvPr userDrawn="1"/>
          </p:nvSpPr>
          <p:spPr>
            <a:xfrm>
              <a:off x="6300192" y="4868845"/>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16">
              <a:extLst>
                <a:ext uri="{FF2B5EF4-FFF2-40B4-BE49-F238E27FC236}">
                  <a16:creationId xmlns="" xmlns:a16="http://schemas.microsoft.com/office/drawing/2014/main" id="{D644C7C2-1E32-4F96-8E37-5EF1C7B510B0}"/>
                </a:ext>
              </a:extLst>
            </p:cNvPr>
            <p:cNvSpPr/>
            <p:nvPr userDrawn="1"/>
          </p:nvSpPr>
          <p:spPr>
            <a:xfrm>
              <a:off x="6804248" y="4868724"/>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17">
              <a:extLst>
                <a:ext uri="{FF2B5EF4-FFF2-40B4-BE49-F238E27FC236}">
                  <a16:creationId xmlns="" xmlns:a16="http://schemas.microsoft.com/office/drawing/2014/main" id="{251340D8-5710-48BB-8D79-70178F6A3652}"/>
                </a:ext>
              </a:extLst>
            </p:cNvPr>
            <p:cNvSpPr/>
            <p:nvPr userDrawn="1"/>
          </p:nvSpPr>
          <p:spPr>
            <a:xfrm>
              <a:off x="7308304" y="4867067"/>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18">
              <a:extLst>
                <a:ext uri="{FF2B5EF4-FFF2-40B4-BE49-F238E27FC236}">
                  <a16:creationId xmlns="" xmlns:a16="http://schemas.microsoft.com/office/drawing/2014/main" id="{852D8D65-05B6-45C6-B11C-EFB134B1BFD4}"/>
                </a:ext>
              </a:extLst>
            </p:cNvPr>
            <p:cNvSpPr/>
            <p:nvPr userDrawn="1"/>
          </p:nvSpPr>
          <p:spPr>
            <a:xfrm>
              <a:off x="7812360" y="4866946"/>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ectangle 19">
              <a:extLst>
                <a:ext uri="{FF2B5EF4-FFF2-40B4-BE49-F238E27FC236}">
                  <a16:creationId xmlns="" xmlns:a16="http://schemas.microsoft.com/office/drawing/2014/main" id="{676FE479-DB62-4E58-A30D-E949E480A1B8}"/>
                </a:ext>
              </a:extLst>
            </p:cNvPr>
            <p:cNvSpPr/>
            <p:nvPr userDrawn="1"/>
          </p:nvSpPr>
          <p:spPr>
            <a:xfrm>
              <a:off x="8316416" y="4865481"/>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20">
              <a:extLst>
                <a:ext uri="{FF2B5EF4-FFF2-40B4-BE49-F238E27FC236}">
                  <a16:creationId xmlns="" xmlns:a16="http://schemas.microsoft.com/office/drawing/2014/main" id="{14E3D49C-E692-4267-9F43-814CD90ADF47}"/>
                </a:ext>
              </a:extLst>
            </p:cNvPr>
            <p:cNvSpPr/>
            <p:nvPr userDrawn="1"/>
          </p:nvSpPr>
          <p:spPr>
            <a:xfrm>
              <a:off x="8820472" y="4865360"/>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21">
              <a:extLst>
                <a:ext uri="{FF2B5EF4-FFF2-40B4-BE49-F238E27FC236}">
                  <a16:creationId xmlns="" xmlns:a16="http://schemas.microsoft.com/office/drawing/2014/main" id="{B7A4AE3C-8634-40A6-8134-C80DE28633AC}"/>
                </a:ext>
              </a:extLst>
            </p:cNvPr>
            <p:cNvSpPr/>
            <p:nvPr userDrawn="1"/>
          </p:nvSpPr>
          <p:spPr>
            <a:xfrm>
              <a:off x="9324528" y="4871445"/>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22">
              <a:extLst>
                <a:ext uri="{FF2B5EF4-FFF2-40B4-BE49-F238E27FC236}">
                  <a16:creationId xmlns="" xmlns:a16="http://schemas.microsoft.com/office/drawing/2014/main" id="{8D838F89-BC9F-49BF-A2E3-527CFE6E254B}"/>
                </a:ext>
              </a:extLst>
            </p:cNvPr>
            <p:cNvSpPr/>
            <p:nvPr userDrawn="1"/>
          </p:nvSpPr>
          <p:spPr>
            <a:xfrm>
              <a:off x="9828584" y="4871324"/>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483640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2" name="Rectangle 1"/>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pic>
        <p:nvPicPr>
          <p:cNvPr id="5"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7039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8688289"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grpSp>
        <p:nvGrpSpPr>
          <p:cNvPr id="30" name="Group 2">
            <a:extLst>
              <a:ext uri="{FF2B5EF4-FFF2-40B4-BE49-F238E27FC236}">
                <a16:creationId xmlns="" xmlns:a16="http://schemas.microsoft.com/office/drawing/2014/main" id="{8B87355E-D241-4F84-8E34-F12EFC8C5311}"/>
              </a:ext>
            </a:extLst>
          </p:cNvPr>
          <p:cNvGrpSpPr/>
          <p:nvPr userDrawn="1"/>
        </p:nvGrpSpPr>
        <p:grpSpPr>
          <a:xfrm>
            <a:off x="3155" y="6730999"/>
            <a:ext cx="12188845" cy="141244"/>
            <a:chOff x="2267744" y="4865360"/>
            <a:chExt cx="8064896" cy="154663"/>
          </a:xfrm>
        </p:grpSpPr>
        <p:sp>
          <p:nvSpPr>
            <p:cNvPr id="31" name="Rectangle 1">
              <a:extLst>
                <a:ext uri="{FF2B5EF4-FFF2-40B4-BE49-F238E27FC236}">
                  <a16:creationId xmlns="" xmlns:a16="http://schemas.microsoft.com/office/drawing/2014/main" id="{8A80B83A-8DB6-4419-B9E6-5F4B7AD8250B}"/>
                </a:ext>
              </a:extLst>
            </p:cNvPr>
            <p:cNvSpPr/>
            <p:nvPr userDrawn="1"/>
          </p:nvSpPr>
          <p:spPr>
            <a:xfrm>
              <a:off x="2267744" y="4872209"/>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Rectangle 6">
              <a:extLst>
                <a:ext uri="{FF2B5EF4-FFF2-40B4-BE49-F238E27FC236}">
                  <a16:creationId xmlns="" xmlns:a16="http://schemas.microsoft.com/office/drawing/2014/main" id="{43C72C95-08A5-4AE8-AA2B-7F0F1D15237D}"/>
                </a:ext>
              </a:extLst>
            </p:cNvPr>
            <p:cNvSpPr/>
            <p:nvPr userDrawn="1"/>
          </p:nvSpPr>
          <p:spPr>
            <a:xfrm>
              <a:off x="2771800" y="4872088"/>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7">
              <a:extLst>
                <a:ext uri="{FF2B5EF4-FFF2-40B4-BE49-F238E27FC236}">
                  <a16:creationId xmlns="" xmlns:a16="http://schemas.microsoft.com/office/drawing/2014/main" id="{F744013E-0792-4E51-B21F-CE2E88A9BDF0}"/>
                </a:ext>
              </a:extLst>
            </p:cNvPr>
            <p:cNvSpPr/>
            <p:nvPr userDrawn="1"/>
          </p:nvSpPr>
          <p:spPr>
            <a:xfrm>
              <a:off x="3275856" y="4870431"/>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8">
              <a:extLst>
                <a:ext uri="{FF2B5EF4-FFF2-40B4-BE49-F238E27FC236}">
                  <a16:creationId xmlns="" xmlns:a16="http://schemas.microsoft.com/office/drawing/2014/main" id="{5048D8BC-6BEB-40DA-A91D-AE076BF3D670}"/>
                </a:ext>
              </a:extLst>
            </p:cNvPr>
            <p:cNvSpPr/>
            <p:nvPr userDrawn="1"/>
          </p:nvSpPr>
          <p:spPr>
            <a:xfrm>
              <a:off x="3779912" y="4870310"/>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11">
              <a:extLst>
                <a:ext uri="{FF2B5EF4-FFF2-40B4-BE49-F238E27FC236}">
                  <a16:creationId xmlns="" xmlns:a16="http://schemas.microsoft.com/office/drawing/2014/main" id="{80C6D9FC-EAE8-4EFC-AD4C-7A54C93E55DE}"/>
                </a:ext>
              </a:extLst>
            </p:cNvPr>
            <p:cNvSpPr/>
            <p:nvPr userDrawn="1"/>
          </p:nvSpPr>
          <p:spPr>
            <a:xfrm>
              <a:off x="4283968" y="4868845"/>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12">
              <a:extLst>
                <a:ext uri="{FF2B5EF4-FFF2-40B4-BE49-F238E27FC236}">
                  <a16:creationId xmlns="" xmlns:a16="http://schemas.microsoft.com/office/drawing/2014/main" id="{8CA4EF62-C0AE-487F-99C8-557E9C34CF58}"/>
                </a:ext>
              </a:extLst>
            </p:cNvPr>
            <p:cNvSpPr/>
            <p:nvPr userDrawn="1"/>
          </p:nvSpPr>
          <p:spPr>
            <a:xfrm>
              <a:off x="4788024" y="4868724"/>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13">
              <a:extLst>
                <a:ext uri="{FF2B5EF4-FFF2-40B4-BE49-F238E27FC236}">
                  <a16:creationId xmlns="" xmlns:a16="http://schemas.microsoft.com/office/drawing/2014/main" id="{C99470B5-F69C-47A6-A008-A055BC5A021B}"/>
                </a:ext>
              </a:extLst>
            </p:cNvPr>
            <p:cNvSpPr/>
            <p:nvPr userDrawn="1"/>
          </p:nvSpPr>
          <p:spPr>
            <a:xfrm>
              <a:off x="5292080" y="4867067"/>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14">
              <a:extLst>
                <a:ext uri="{FF2B5EF4-FFF2-40B4-BE49-F238E27FC236}">
                  <a16:creationId xmlns="" xmlns:a16="http://schemas.microsoft.com/office/drawing/2014/main" id="{0B0E86D1-5B0C-4381-A5AE-15D3B0AA4D84}"/>
                </a:ext>
              </a:extLst>
            </p:cNvPr>
            <p:cNvSpPr/>
            <p:nvPr userDrawn="1"/>
          </p:nvSpPr>
          <p:spPr>
            <a:xfrm>
              <a:off x="5796136" y="4866946"/>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15">
              <a:extLst>
                <a:ext uri="{FF2B5EF4-FFF2-40B4-BE49-F238E27FC236}">
                  <a16:creationId xmlns="" xmlns:a16="http://schemas.microsoft.com/office/drawing/2014/main" id="{87B717A4-B04E-47EF-9C2D-21FC12E3AC70}"/>
                </a:ext>
              </a:extLst>
            </p:cNvPr>
            <p:cNvSpPr/>
            <p:nvPr userDrawn="1"/>
          </p:nvSpPr>
          <p:spPr>
            <a:xfrm>
              <a:off x="6300192" y="4868845"/>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16">
              <a:extLst>
                <a:ext uri="{FF2B5EF4-FFF2-40B4-BE49-F238E27FC236}">
                  <a16:creationId xmlns="" xmlns:a16="http://schemas.microsoft.com/office/drawing/2014/main" id="{08993359-6EE8-4F9B-A1B6-07CADFE356A7}"/>
                </a:ext>
              </a:extLst>
            </p:cNvPr>
            <p:cNvSpPr/>
            <p:nvPr userDrawn="1"/>
          </p:nvSpPr>
          <p:spPr>
            <a:xfrm>
              <a:off x="6804248" y="4868724"/>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17">
              <a:extLst>
                <a:ext uri="{FF2B5EF4-FFF2-40B4-BE49-F238E27FC236}">
                  <a16:creationId xmlns="" xmlns:a16="http://schemas.microsoft.com/office/drawing/2014/main" id="{28BBF0BD-20A1-4BE9-8F51-98ACCA87025F}"/>
                </a:ext>
              </a:extLst>
            </p:cNvPr>
            <p:cNvSpPr/>
            <p:nvPr userDrawn="1"/>
          </p:nvSpPr>
          <p:spPr>
            <a:xfrm>
              <a:off x="7308304" y="4867067"/>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18">
              <a:extLst>
                <a:ext uri="{FF2B5EF4-FFF2-40B4-BE49-F238E27FC236}">
                  <a16:creationId xmlns="" xmlns:a16="http://schemas.microsoft.com/office/drawing/2014/main" id="{E5999C32-E7D0-45EA-9ED9-5C3EBEF6D1A2}"/>
                </a:ext>
              </a:extLst>
            </p:cNvPr>
            <p:cNvSpPr/>
            <p:nvPr userDrawn="1"/>
          </p:nvSpPr>
          <p:spPr>
            <a:xfrm>
              <a:off x="7812360" y="4866946"/>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ectangle 19">
              <a:extLst>
                <a:ext uri="{FF2B5EF4-FFF2-40B4-BE49-F238E27FC236}">
                  <a16:creationId xmlns="" xmlns:a16="http://schemas.microsoft.com/office/drawing/2014/main" id="{493FEA4D-D2EC-42FF-815F-E1C62644F9D6}"/>
                </a:ext>
              </a:extLst>
            </p:cNvPr>
            <p:cNvSpPr/>
            <p:nvPr userDrawn="1"/>
          </p:nvSpPr>
          <p:spPr>
            <a:xfrm>
              <a:off x="8316416" y="4865481"/>
              <a:ext cx="504056" cy="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20">
              <a:extLst>
                <a:ext uri="{FF2B5EF4-FFF2-40B4-BE49-F238E27FC236}">
                  <a16:creationId xmlns="" xmlns:a16="http://schemas.microsoft.com/office/drawing/2014/main" id="{DD68CD7F-C635-4A31-91AE-B21DDAD2D667}"/>
                </a:ext>
              </a:extLst>
            </p:cNvPr>
            <p:cNvSpPr/>
            <p:nvPr userDrawn="1"/>
          </p:nvSpPr>
          <p:spPr>
            <a:xfrm>
              <a:off x="8820472" y="4865360"/>
              <a:ext cx="504056" cy="147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21">
              <a:extLst>
                <a:ext uri="{FF2B5EF4-FFF2-40B4-BE49-F238E27FC236}">
                  <a16:creationId xmlns="" xmlns:a16="http://schemas.microsoft.com/office/drawing/2014/main" id="{7EBF13E9-9DF3-4DA7-870E-B2463BDBB2FD}"/>
                </a:ext>
              </a:extLst>
            </p:cNvPr>
            <p:cNvSpPr/>
            <p:nvPr userDrawn="1"/>
          </p:nvSpPr>
          <p:spPr>
            <a:xfrm>
              <a:off x="9324528" y="4871445"/>
              <a:ext cx="504056" cy="1478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22">
              <a:extLst>
                <a:ext uri="{FF2B5EF4-FFF2-40B4-BE49-F238E27FC236}">
                  <a16:creationId xmlns="" xmlns:a16="http://schemas.microsoft.com/office/drawing/2014/main" id="{DFA2D170-A948-4315-9FB0-2033E3DE34DA}"/>
                </a:ext>
              </a:extLst>
            </p:cNvPr>
            <p:cNvSpPr/>
            <p:nvPr userDrawn="1"/>
          </p:nvSpPr>
          <p:spPr>
            <a:xfrm>
              <a:off x="9828584" y="4871324"/>
              <a:ext cx="504056" cy="1478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235549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userDrawn="1"/>
        </p:nvSpPr>
        <p:spPr>
          <a:xfrm>
            <a:off x="143339" y="164638"/>
            <a:ext cx="11905323" cy="652872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9"/>
          <p:cNvSpPr>
            <a:spLocks noGrp="1"/>
          </p:cNvSpPr>
          <p:nvPr>
            <p:ph type="body" sz="quarter" idx="10" hasCustomPrompt="1"/>
          </p:nvPr>
        </p:nvSpPr>
        <p:spPr>
          <a:xfrm>
            <a:off x="0" y="26064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102873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2"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59673" y="1508787"/>
            <a:ext cx="4416491" cy="3924920"/>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4" hasCustomPrompt="1"/>
          </p:nvPr>
        </p:nvSpPr>
        <p:spPr>
          <a:xfrm>
            <a:off x="1539226" y="1649747"/>
            <a:ext cx="4057388" cy="245603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pic>
        <p:nvPicPr>
          <p:cNvPr id="7" name="Picture 2"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2228" y="1489949"/>
            <a:ext cx="4416491" cy="3924920"/>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2"/>
          <p:cNvSpPr>
            <a:spLocks noGrp="1"/>
          </p:cNvSpPr>
          <p:nvPr>
            <p:ph type="pic" idx="15" hasCustomPrompt="1"/>
          </p:nvPr>
        </p:nvSpPr>
        <p:spPr>
          <a:xfrm>
            <a:off x="6531781" y="1630910"/>
            <a:ext cx="4057388" cy="245603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979332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3" hasCustomPrompt="1"/>
          </p:nvPr>
        </p:nvSpPr>
        <p:spPr>
          <a:xfrm>
            <a:off x="0" y="0"/>
            <a:ext cx="6096000" cy="2280000"/>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6096000" y="2287259"/>
            <a:ext cx="6096000" cy="2280000"/>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0" y="4578000"/>
            <a:ext cx="6096000" cy="2280000"/>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61944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5" name="Picture Placeholder 2"/>
          <p:cNvSpPr>
            <a:spLocks noGrp="1"/>
          </p:cNvSpPr>
          <p:nvPr>
            <p:ph type="pic" idx="13" hasCustomPrompt="1"/>
          </p:nvPr>
        </p:nvSpPr>
        <p:spPr>
          <a:xfrm>
            <a:off x="5231904" y="0"/>
            <a:ext cx="6960096" cy="419708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 hasCustomPrompt="1"/>
          </p:nvPr>
        </p:nvSpPr>
        <p:spPr>
          <a:xfrm>
            <a:off x="815413" y="3717032"/>
            <a:ext cx="3840427" cy="268829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258698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12192000" cy="43891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03464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6EC8345-495F-4589-B781-46887EE56D3A}" type="datetimeFigureOut">
              <a:rPr lang="it-IT" smtClean="0"/>
              <a:t>20/02/2019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10729455" y="2869895"/>
            <a:ext cx="1154151" cy="1090789"/>
          </a:xfrm>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677469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Images and Contents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12192000"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533313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Images and Contents Layout">
    <p:spTree>
      <p:nvGrpSpPr>
        <p:cNvPr id="1" name=""/>
        <p:cNvGrpSpPr/>
        <p:nvPr/>
      </p:nvGrpSpPr>
      <p:grpSpPr>
        <a:xfrm>
          <a:off x="0" y="0"/>
          <a:ext cx="0" cy="0"/>
          <a:chOff x="0" y="0"/>
          <a:chExt cx="0" cy="0"/>
        </a:xfrm>
      </p:grpSpPr>
      <p:sp>
        <p:nvSpPr>
          <p:cNvPr id="15" name="그림 개체 틀 14">
            <a:extLst>
              <a:ext uri="{FF2B5EF4-FFF2-40B4-BE49-F238E27FC236}">
                <a16:creationId xmlns="" xmlns:a16="http://schemas.microsoft.com/office/drawing/2014/main" id="{9ECFE99B-B579-4A3C-A87A-75084AC09EE1}"/>
              </a:ext>
            </a:extLst>
          </p:cNvPr>
          <p:cNvSpPr>
            <a:spLocks noGrp="1"/>
          </p:cNvSpPr>
          <p:nvPr>
            <p:ph type="pic" idx="13" hasCustomPrompt="1"/>
          </p:nvPr>
        </p:nvSpPr>
        <p:spPr>
          <a:xfrm>
            <a:off x="0" y="0"/>
            <a:ext cx="5999989" cy="3332989"/>
          </a:xfrm>
          <a:custGeom>
            <a:avLst/>
            <a:gdLst>
              <a:gd name="connsiteX0" fmla="*/ 0 w 4499992"/>
              <a:gd name="connsiteY0" fmla="*/ 0 h 2499742"/>
              <a:gd name="connsiteX1" fmla="*/ 4499992 w 4499992"/>
              <a:gd name="connsiteY1" fmla="*/ 0 h 2499742"/>
              <a:gd name="connsiteX2" fmla="*/ 4499992 w 4499992"/>
              <a:gd name="connsiteY2" fmla="*/ 1368152 h 2499742"/>
              <a:gd name="connsiteX3" fmla="*/ 3372247 w 4499992"/>
              <a:gd name="connsiteY3" fmla="*/ 1368152 h 2499742"/>
              <a:gd name="connsiteX4" fmla="*/ 3372247 w 4499992"/>
              <a:gd name="connsiteY4" fmla="*/ 2499742 h 2499742"/>
              <a:gd name="connsiteX5" fmla="*/ 0 w 4499992"/>
              <a:gd name="connsiteY5" fmla="*/ 2499742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0" y="0"/>
                </a:moveTo>
                <a:lnTo>
                  <a:pt x="4499992" y="0"/>
                </a:lnTo>
                <a:lnTo>
                  <a:pt x="4499992" y="1368152"/>
                </a:lnTo>
                <a:lnTo>
                  <a:pt x="3372247" y="1368152"/>
                </a:lnTo>
                <a:lnTo>
                  <a:pt x="3372247" y="2499742"/>
                </a:lnTo>
                <a:lnTo>
                  <a:pt x="0" y="2499742"/>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4" name="그림 개체 틀 13">
            <a:extLst>
              <a:ext uri="{FF2B5EF4-FFF2-40B4-BE49-F238E27FC236}">
                <a16:creationId xmlns="" xmlns:a16="http://schemas.microsoft.com/office/drawing/2014/main" id="{F4858D0D-29DA-4F26-AF18-C0DEB17ABC84}"/>
              </a:ext>
            </a:extLst>
          </p:cNvPr>
          <p:cNvSpPr>
            <a:spLocks noGrp="1"/>
          </p:cNvSpPr>
          <p:nvPr>
            <p:ph type="pic" idx="15" hasCustomPrompt="1"/>
          </p:nvPr>
        </p:nvSpPr>
        <p:spPr>
          <a:xfrm>
            <a:off x="6192011" y="0"/>
            <a:ext cx="5999989" cy="3332989"/>
          </a:xfrm>
          <a:custGeom>
            <a:avLst/>
            <a:gdLst>
              <a:gd name="connsiteX0" fmla="*/ 0 w 4499992"/>
              <a:gd name="connsiteY0" fmla="*/ 0 h 2499742"/>
              <a:gd name="connsiteX1" fmla="*/ 4499992 w 4499992"/>
              <a:gd name="connsiteY1" fmla="*/ 0 h 2499742"/>
              <a:gd name="connsiteX2" fmla="*/ 4499992 w 4499992"/>
              <a:gd name="connsiteY2" fmla="*/ 2499742 h 2499742"/>
              <a:gd name="connsiteX3" fmla="*/ 1137667 w 4499992"/>
              <a:gd name="connsiteY3" fmla="*/ 2499742 h 2499742"/>
              <a:gd name="connsiteX4" fmla="*/ 1137667 w 4499992"/>
              <a:gd name="connsiteY4" fmla="*/ 1368152 h 2499742"/>
              <a:gd name="connsiteX5" fmla="*/ 0 w 4499992"/>
              <a:gd name="connsiteY5" fmla="*/ 1368152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0" y="0"/>
                </a:moveTo>
                <a:lnTo>
                  <a:pt x="4499992" y="0"/>
                </a:lnTo>
                <a:lnTo>
                  <a:pt x="4499992" y="2499742"/>
                </a:lnTo>
                <a:lnTo>
                  <a:pt x="1137667" y="2499742"/>
                </a:lnTo>
                <a:lnTo>
                  <a:pt x="1137667" y="1368152"/>
                </a:lnTo>
                <a:lnTo>
                  <a:pt x="0" y="1368152"/>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그림 개체 틀 12">
            <a:extLst>
              <a:ext uri="{FF2B5EF4-FFF2-40B4-BE49-F238E27FC236}">
                <a16:creationId xmlns="" xmlns:a16="http://schemas.microsoft.com/office/drawing/2014/main" id="{400095AA-D917-4540-B014-EEDB5478D0D8}"/>
              </a:ext>
            </a:extLst>
          </p:cNvPr>
          <p:cNvSpPr>
            <a:spLocks noGrp="1"/>
          </p:cNvSpPr>
          <p:nvPr>
            <p:ph type="pic" idx="16" hasCustomPrompt="1"/>
          </p:nvPr>
        </p:nvSpPr>
        <p:spPr>
          <a:xfrm>
            <a:off x="6192011" y="3525012"/>
            <a:ext cx="5999989" cy="3332989"/>
          </a:xfrm>
          <a:custGeom>
            <a:avLst/>
            <a:gdLst>
              <a:gd name="connsiteX0" fmla="*/ 1137667 w 4499992"/>
              <a:gd name="connsiteY0" fmla="*/ 0 h 2499742"/>
              <a:gd name="connsiteX1" fmla="*/ 4499992 w 4499992"/>
              <a:gd name="connsiteY1" fmla="*/ 0 h 2499742"/>
              <a:gd name="connsiteX2" fmla="*/ 4499992 w 4499992"/>
              <a:gd name="connsiteY2" fmla="*/ 2499742 h 2499742"/>
              <a:gd name="connsiteX3" fmla="*/ 0 w 4499992"/>
              <a:gd name="connsiteY3" fmla="*/ 2499742 h 2499742"/>
              <a:gd name="connsiteX4" fmla="*/ 0 w 4499992"/>
              <a:gd name="connsiteY4" fmla="*/ 1118616 h 2499742"/>
              <a:gd name="connsiteX5" fmla="*/ 1137667 w 4499992"/>
              <a:gd name="connsiteY5" fmla="*/ 1118616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1137667" y="0"/>
                </a:moveTo>
                <a:lnTo>
                  <a:pt x="4499992" y="0"/>
                </a:lnTo>
                <a:lnTo>
                  <a:pt x="4499992" y="2499742"/>
                </a:lnTo>
                <a:lnTo>
                  <a:pt x="0" y="2499742"/>
                </a:lnTo>
                <a:lnTo>
                  <a:pt x="0" y="1118616"/>
                </a:lnTo>
                <a:lnTo>
                  <a:pt x="1137667" y="1118616"/>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6" name="그림 개체 틀 15">
            <a:extLst>
              <a:ext uri="{FF2B5EF4-FFF2-40B4-BE49-F238E27FC236}">
                <a16:creationId xmlns="" xmlns:a16="http://schemas.microsoft.com/office/drawing/2014/main" id="{E797F658-C176-47C2-AEB4-F20B23921179}"/>
              </a:ext>
            </a:extLst>
          </p:cNvPr>
          <p:cNvSpPr>
            <a:spLocks noGrp="1"/>
          </p:cNvSpPr>
          <p:nvPr>
            <p:ph type="pic" idx="17" hasCustomPrompt="1"/>
          </p:nvPr>
        </p:nvSpPr>
        <p:spPr>
          <a:xfrm>
            <a:off x="0" y="3525012"/>
            <a:ext cx="5999989" cy="3332989"/>
          </a:xfrm>
          <a:custGeom>
            <a:avLst/>
            <a:gdLst>
              <a:gd name="connsiteX0" fmla="*/ 0 w 4499992"/>
              <a:gd name="connsiteY0" fmla="*/ 0 h 2499742"/>
              <a:gd name="connsiteX1" fmla="*/ 3372247 w 4499992"/>
              <a:gd name="connsiteY1" fmla="*/ 0 h 2499742"/>
              <a:gd name="connsiteX2" fmla="*/ 3372247 w 4499992"/>
              <a:gd name="connsiteY2" fmla="*/ 1118616 h 2499742"/>
              <a:gd name="connsiteX3" fmla="*/ 4499992 w 4499992"/>
              <a:gd name="connsiteY3" fmla="*/ 1118616 h 2499742"/>
              <a:gd name="connsiteX4" fmla="*/ 4499992 w 4499992"/>
              <a:gd name="connsiteY4" fmla="*/ 2499742 h 2499742"/>
              <a:gd name="connsiteX5" fmla="*/ 0 w 4499992"/>
              <a:gd name="connsiteY5" fmla="*/ 2499742 h 2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992" h="2499742">
                <a:moveTo>
                  <a:pt x="0" y="0"/>
                </a:moveTo>
                <a:lnTo>
                  <a:pt x="3372247" y="0"/>
                </a:lnTo>
                <a:lnTo>
                  <a:pt x="3372247" y="1118616"/>
                </a:lnTo>
                <a:lnTo>
                  <a:pt x="4499992" y="1118616"/>
                </a:lnTo>
                <a:lnTo>
                  <a:pt x="4499992" y="2499742"/>
                </a:lnTo>
                <a:lnTo>
                  <a:pt x="0" y="2499742"/>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590746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5" name="Rectangle 4"/>
          <p:cNvSpPr/>
          <p:nvPr userDrawn="1"/>
        </p:nvSpPr>
        <p:spPr>
          <a:xfrm>
            <a:off x="4655840" y="3429000"/>
            <a:ext cx="288032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0">
              <a:solidFill>
                <a:schemeClr val="tx1">
                  <a:lumMod val="75000"/>
                  <a:lumOff val="25000"/>
                </a:schemeClr>
              </a:solidFill>
              <a:latin typeface="+mn-lt"/>
            </a:endParaRPr>
          </a:p>
        </p:txBody>
      </p:sp>
      <p:sp>
        <p:nvSpPr>
          <p:cNvPr id="6" name="Picture Placeholder 2"/>
          <p:cNvSpPr>
            <a:spLocks noGrp="1"/>
          </p:cNvSpPr>
          <p:nvPr>
            <p:ph type="pic" idx="14" hasCustomPrompt="1"/>
          </p:nvPr>
        </p:nvSpPr>
        <p:spPr>
          <a:xfrm>
            <a:off x="7536160" y="3429000"/>
            <a:ext cx="4655840" cy="3429000"/>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5" hasCustomPrompt="1"/>
          </p:nvPr>
        </p:nvSpPr>
        <p:spPr>
          <a:xfrm>
            <a:off x="1" y="3415308"/>
            <a:ext cx="2321063" cy="1728192"/>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6" hasCustomPrompt="1"/>
          </p:nvPr>
        </p:nvSpPr>
        <p:spPr>
          <a:xfrm>
            <a:off x="2319779" y="3415308"/>
            <a:ext cx="2336061" cy="1728192"/>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7" hasCustomPrompt="1"/>
          </p:nvPr>
        </p:nvSpPr>
        <p:spPr>
          <a:xfrm>
            <a:off x="0" y="5143500"/>
            <a:ext cx="4655840" cy="1728192"/>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3" hasCustomPrompt="1"/>
          </p:nvPr>
        </p:nvSpPr>
        <p:spPr>
          <a:xfrm>
            <a:off x="0" y="0"/>
            <a:ext cx="6096000" cy="3429000"/>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4" name="Picture Placeholder 2"/>
          <p:cNvSpPr>
            <a:spLocks noGrp="1"/>
          </p:cNvSpPr>
          <p:nvPr>
            <p:ph type="pic" idx="18" hasCustomPrompt="1"/>
          </p:nvPr>
        </p:nvSpPr>
        <p:spPr>
          <a:xfrm>
            <a:off x="6096000" y="0"/>
            <a:ext cx="6096000" cy="3429000"/>
          </a:xfrm>
          <a:prstGeom prst="rect">
            <a:avLst/>
          </a:prstGeom>
          <a:solidFill>
            <a:schemeClr val="bg1">
              <a:lumMod val="95000"/>
            </a:schemeClr>
          </a:solidFill>
        </p:spPr>
        <p:txBody>
          <a:bodyPr anchor="ctr"/>
          <a:lstStyle>
            <a:lvl1pPr marL="0" indent="0" algn="ctr">
              <a:buNone/>
              <a:defRPr sz="1600" b="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488031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solidFill>
              </a:endParaRPr>
            </a:p>
          </p:txBody>
        </p:sp>
      </p:grpSp>
    </p:spTree>
    <p:extLst>
      <p:ext uri="{BB962C8B-B14F-4D97-AF65-F5344CB8AC3E}">
        <p14:creationId xmlns:p14="http://schemas.microsoft.com/office/powerpoint/2010/main" val="262415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Images and Contents Layout">
    <p:spTree>
      <p:nvGrpSpPr>
        <p:cNvPr id="1" name=""/>
        <p:cNvGrpSpPr/>
        <p:nvPr/>
      </p:nvGrpSpPr>
      <p:grpSpPr>
        <a:xfrm>
          <a:off x="0" y="0"/>
          <a:ext cx="0" cy="0"/>
          <a:chOff x="0" y="0"/>
          <a:chExt cx="0" cy="0"/>
        </a:xfrm>
      </p:grpSpPr>
      <p:sp>
        <p:nvSpPr>
          <p:cNvPr id="4" name="Rectangle 3"/>
          <p:cNvSpPr/>
          <p:nvPr userDrawn="1"/>
        </p:nvSpPr>
        <p:spPr>
          <a:xfrm>
            <a:off x="6096000" y="0"/>
            <a:ext cx="54726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5" name="Picture Placeholder 2"/>
          <p:cNvSpPr>
            <a:spLocks noGrp="1"/>
          </p:cNvSpPr>
          <p:nvPr>
            <p:ph type="pic" idx="1" hasCustomPrompt="1"/>
          </p:nvPr>
        </p:nvSpPr>
        <p:spPr>
          <a:xfrm>
            <a:off x="0" y="2660915"/>
            <a:ext cx="12192000" cy="384042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740228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lumMod val="75000"/>
                  <a:lumOff val="25000"/>
                </a:schemeClr>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9205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6EC8345-495F-4589-B781-46887EE56D3A}" type="datetimeFigureOut">
              <a:rPr lang="it-IT" smtClean="0"/>
              <a:t>20/02/2019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467852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80322" y="3030008"/>
            <a:ext cx="4698355" cy="290617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594123" y="3030008"/>
            <a:ext cx="4700059" cy="290617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6EC8345-495F-4589-B781-46887EE56D3A}" type="datetimeFigureOut">
              <a:rPr lang="it-IT" smtClean="0"/>
              <a:t>20/02/2019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605550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6EC8345-495F-4589-B781-46887EE56D3A}" type="datetimeFigureOut">
              <a:rPr lang="it-IT" smtClean="0"/>
              <a:t>20/02/2019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2407462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56EC8345-495F-4589-B781-46887EE56D3A}" type="datetimeFigureOut">
              <a:rPr lang="it-IT" smtClean="0"/>
              <a:t>20/02/2019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294850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6EC8345-495F-4589-B781-46887EE56D3A}" type="datetimeFigureOut">
              <a:rPr lang="it-IT" smtClean="0"/>
              <a:t>20/02/2019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250719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6EC8345-495F-4589-B781-46887EE56D3A}" type="datetimeFigureOut">
              <a:rPr lang="it-IT" smtClean="0"/>
              <a:t>20/02/2019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EEAEA7F-0A62-463D-B89C-AC680D374C2D}" type="slidenum">
              <a:rPr lang="it-IT" smtClean="0"/>
              <a:t>‹N›</a:t>
            </a:fld>
            <a:endParaRPr lang="it-IT"/>
          </a:p>
        </p:txBody>
      </p:sp>
    </p:spTree>
    <p:extLst>
      <p:ext uri="{BB962C8B-B14F-4D97-AF65-F5344CB8AC3E}">
        <p14:creationId xmlns:p14="http://schemas.microsoft.com/office/powerpoint/2010/main" val="167760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6EC8345-495F-4589-B781-46887EE56D3A}" type="datetimeFigureOut">
              <a:rPr lang="it-IT" smtClean="0"/>
              <a:t>20/02/2019</a:t>
            </a:fld>
            <a:endParaRPr lang="it-IT"/>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BEEAEA7F-0A62-463D-B89C-AC680D374C2D}" type="slidenum">
              <a:rPr lang="it-IT" smtClean="0"/>
              <a:t>‹N›</a:t>
            </a:fld>
            <a:endParaRPr lang="it-IT"/>
          </a:p>
        </p:txBody>
      </p:sp>
    </p:spTree>
    <p:extLst>
      <p:ext uri="{BB962C8B-B14F-4D97-AF65-F5344CB8AC3E}">
        <p14:creationId xmlns:p14="http://schemas.microsoft.com/office/powerpoint/2010/main" val="420499755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58357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3.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sv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 xmlns:a16="http://schemas.microsoft.com/office/drawing/2014/main" id="{0561E84A-48FB-4312-8CCC-24C29EEBE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olo 1">
            <a:extLst>
              <a:ext uri="{FF2B5EF4-FFF2-40B4-BE49-F238E27FC236}">
                <a16:creationId xmlns="" xmlns:a16="http://schemas.microsoft.com/office/drawing/2014/main" id="{DAE1FF35-95B3-4168-8376-C4A3EF99CBE4}"/>
              </a:ext>
            </a:extLst>
          </p:cNvPr>
          <p:cNvSpPr>
            <a:spLocks noGrp="1"/>
          </p:cNvSpPr>
          <p:nvPr>
            <p:ph type="ctrTitle"/>
          </p:nvPr>
        </p:nvSpPr>
        <p:spPr/>
        <p:txBody>
          <a:bodyPr/>
          <a:lstStyle/>
          <a:p>
            <a:r>
              <a:rPr lang="en-US" sz="4400" dirty="0"/>
              <a:t>Study on the environment between consumption and jobs</a:t>
            </a:r>
            <a:endParaRPr lang="it-IT" sz="4400" dirty="0"/>
          </a:p>
        </p:txBody>
      </p:sp>
      <p:pic>
        <p:nvPicPr>
          <p:cNvPr id="11" name="Immagine 10">
            <a:extLst>
              <a:ext uri="{FF2B5EF4-FFF2-40B4-BE49-F238E27FC236}">
                <a16:creationId xmlns="" xmlns:a16="http://schemas.microsoft.com/office/drawing/2014/main" id="{2EFC875A-C3C4-4BB2-AED3-BDEABEFF6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8348"/>
            <a:ext cx="8939035" cy="1661304"/>
          </a:xfrm>
          <a:prstGeom prst="rect">
            <a:avLst/>
          </a:prstGeom>
          <a:ln w="19050">
            <a:solidFill>
              <a:schemeClr val="bg2"/>
            </a:solidFill>
          </a:ln>
          <a:effectLst>
            <a:outerShdw blurRad="50800" dist="38100" dir="2700000" algn="tl" rotWithShape="0">
              <a:prstClr val="black">
                <a:alpha val="40000"/>
              </a:prstClr>
            </a:outerShdw>
          </a:effectLst>
          <a:scene3d>
            <a:camera prst="orthographicFront"/>
            <a:lightRig rig="threePt" dir="t"/>
          </a:scene3d>
          <a:sp3d>
            <a:bevelT w="114300" prst="artDeco"/>
          </a:sp3d>
        </p:spPr>
      </p:pic>
      <p:sp>
        <p:nvSpPr>
          <p:cNvPr id="12" name="Rettangolo 11">
            <a:extLst>
              <a:ext uri="{FF2B5EF4-FFF2-40B4-BE49-F238E27FC236}">
                <a16:creationId xmlns="" xmlns:a16="http://schemas.microsoft.com/office/drawing/2014/main" id="{F990746E-8177-4A56-9F3F-A168ACD17BF5}"/>
              </a:ext>
            </a:extLst>
          </p:cNvPr>
          <p:cNvSpPr/>
          <p:nvPr/>
        </p:nvSpPr>
        <p:spPr>
          <a:xfrm>
            <a:off x="9269730" y="2598348"/>
            <a:ext cx="2922270" cy="1661304"/>
          </a:xfrm>
          <a:prstGeom prst="rect">
            <a:avLst/>
          </a:prstGeom>
          <a:solidFill>
            <a:srgbClr val="88B52D"/>
          </a:solidFill>
          <a:ln w="28575">
            <a:solidFill>
              <a:schemeClr val="bg1"/>
            </a:solidFill>
          </a:ln>
          <a:effectLst>
            <a:innerShdw blurRad="63500" dist="50800" dir="2700000">
              <a:prstClr val="black">
                <a:alpha val="50000"/>
              </a:prstClr>
            </a:inn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it-IT" dirty="0"/>
          </a:p>
          <a:p>
            <a:pPr algn="ctr"/>
            <a:endParaRPr lang="it-IT" dirty="0"/>
          </a:p>
          <a:p>
            <a:pPr algn="ctr"/>
            <a:endParaRPr lang="it-IT" dirty="0"/>
          </a:p>
          <a:p>
            <a:pPr algn="ctr"/>
            <a:r>
              <a:rPr lang="it-IT" dirty="0"/>
              <a:t>         </a:t>
            </a:r>
          </a:p>
        </p:txBody>
      </p:sp>
      <p:sp>
        <p:nvSpPr>
          <p:cNvPr id="3" name="Rettangolo 2"/>
          <p:cNvSpPr/>
          <p:nvPr/>
        </p:nvSpPr>
        <p:spPr>
          <a:xfrm>
            <a:off x="3173730" y="116975"/>
            <a:ext cx="6096000" cy="646331"/>
          </a:xfrm>
          <a:prstGeom prst="rect">
            <a:avLst/>
          </a:prstGeom>
        </p:spPr>
        <p:txBody>
          <a:bodyPr>
            <a:spAutoFit/>
          </a:bodyPr>
          <a:lstStyle/>
          <a:p>
            <a:r>
              <a:rPr lang="en-US" dirty="0">
                <a:solidFill>
                  <a:schemeClr val="bg2">
                    <a:lumMod val="50000"/>
                  </a:schemeClr>
                </a:solidFill>
              </a:rPr>
              <a:t>ERASMUS+ PROJECT</a:t>
            </a:r>
          </a:p>
          <a:p>
            <a:r>
              <a:rPr lang="en-US" dirty="0">
                <a:solidFill>
                  <a:schemeClr val="bg2">
                    <a:lumMod val="50000"/>
                  </a:schemeClr>
                </a:solidFill>
              </a:rPr>
              <a:t>Youngsters Nowadays. Where from, Where to?</a:t>
            </a:r>
          </a:p>
        </p:txBody>
      </p:sp>
      <p:pic>
        <p:nvPicPr>
          <p:cNvPr id="4" name="Immagine 3"/>
          <p:cNvPicPr>
            <a:picLocks noChangeAspect="1"/>
          </p:cNvPicPr>
          <p:nvPr/>
        </p:nvPicPr>
        <p:blipFill>
          <a:blip r:embed="rId4"/>
          <a:stretch>
            <a:fillRect/>
          </a:stretch>
        </p:blipFill>
        <p:spPr>
          <a:xfrm>
            <a:off x="5835085" y="4242140"/>
            <a:ext cx="2432515" cy="2347163"/>
          </a:xfrm>
          <a:prstGeom prst="rect">
            <a:avLst/>
          </a:prstGeom>
        </p:spPr>
      </p:pic>
      <p:pic>
        <p:nvPicPr>
          <p:cNvPr id="5" name="Immagine 4"/>
          <p:cNvPicPr>
            <a:picLocks noChangeAspect="1"/>
          </p:cNvPicPr>
          <p:nvPr/>
        </p:nvPicPr>
        <p:blipFill>
          <a:blip r:embed="rId5"/>
          <a:stretch>
            <a:fillRect/>
          </a:stretch>
        </p:blipFill>
        <p:spPr>
          <a:xfrm>
            <a:off x="-1" y="6094694"/>
            <a:ext cx="2066723" cy="1012024"/>
          </a:xfrm>
          <a:prstGeom prst="rect">
            <a:avLst/>
          </a:prstGeom>
        </p:spPr>
      </p:pic>
      <p:pic>
        <p:nvPicPr>
          <p:cNvPr id="6" name="Immagine 5"/>
          <p:cNvPicPr>
            <a:picLocks noChangeAspect="1"/>
          </p:cNvPicPr>
          <p:nvPr/>
        </p:nvPicPr>
        <p:blipFill>
          <a:blip r:embed="rId6"/>
          <a:stretch>
            <a:fillRect/>
          </a:stretch>
        </p:blipFill>
        <p:spPr>
          <a:xfrm>
            <a:off x="8718481" y="-156366"/>
            <a:ext cx="3724979" cy="1268078"/>
          </a:xfrm>
          <a:prstGeom prst="rect">
            <a:avLst/>
          </a:prstGeom>
        </p:spPr>
      </p:pic>
    </p:spTree>
    <p:extLst>
      <p:ext uri="{BB962C8B-B14F-4D97-AF65-F5344CB8AC3E}">
        <p14:creationId xmlns:p14="http://schemas.microsoft.com/office/powerpoint/2010/main" val="3451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 xmlns:a16="http://schemas.microsoft.com/office/drawing/2014/main" id="{100CA13C-DC41-43F1-B456-FF44961DF4FF}"/>
              </a:ext>
            </a:extLst>
          </p:cNvPr>
          <p:cNvPicPr>
            <a:picLocks noChangeAspect="1"/>
          </p:cNvPicPr>
          <p:nvPr/>
        </p:nvPicPr>
        <p:blipFill>
          <a:blip r:embed="rId2"/>
          <a:stretch>
            <a:fillRect/>
          </a:stretch>
        </p:blipFill>
        <p:spPr>
          <a:xfrm>
            <a:off x="5726859" y="1020275"/>
            <a:ext cx="6120112" cy="5415901"/>
          </a:xfrm>
          <a:prstGeom prst="rect">
            <a:avLst/>
          </a:prstGeom>
        </p:spPr>
      </p:pic>
      <p:sp>
        <p:nvSpPr>
          <p:cNvPr id="37" name="Rectangle 1"/>
          <p:cNvSpPr/>
          <p:nvPr/>
        </p:nvSpPr>
        <p:spPr>
          <a:xfrm>
            <a:off x="-33089" y="-21204"/>
            <a:ext cx="5649037" cy="6900408"/>
          </a:xfrm>
          <a:custGeom>
            <a:avLst/>
            <a:gdLst>
              <a:gd name="connsiteX0" fmla="*/ 0 w 2339752"/>
              <a:gd name="connsiteY0" fmla="*/ 0 h 5143500"/>
              <a:gd name="connsiteX1" fmla="*/ 2339752 w 2339752"/>
              <a:gd name="connsiteY1" fmla="*/ 0 h 5143500"/>
              <a:gd name="connsiteX2" fmla="*/ 2339752 w 2339752"/>
              <a:gd name="connsiteY2" fmla="*/ 5143500 h 5143500"/>
              <a:gd name="connsiteX3" fmla="*/ 0 w 2339752"/>
              <a:gd name="connsiteY3" fmla="*/ 5143500 h 5143500"/>
              <a:gd name="connsiteX4" fmla="*/ 0 w 2339752"/>
              <a:gd name="connsiteY4" fmla="*/ 0 h 5143500"/>
              <a:gd name="connsiteX0" fmla="*/ 0 w 4852364"/>
              <a:gd name="connsiteY0" fmla="*/ 0 h 5151451"/>
              <a:gd name="connsiteX1" fmla="*/ 2339752 w 4852364"/>
              <a:gd name="connsiteY1" fmla="*/ 0 h 5151451"/>
              <a:gd name="connsiteX2" fmla="*/ 4852364 w 4852364"/>
              <a:gd name="connsiteY2" fmla="*/ 5151451 h 5151451"/>
              <a:gd name="connsiteX3" fmla="*/ 0 w 4852364"/>
              <a:gd name="connsiteY3" fmla="*/ 5143500 h 5151451"/>
              <a:gd name="connsiteX4" fmla="*/ 0 w 4852364"/>
              <a:gd name="connsiteY4" fmla="*/ 0 h 5151451"/>
              <a:gd name="connsiteX0" fmla="*/ 0 w 4852364"/>
              <a:gd name="connsiteY0" fmla="*/ 0 h 5159402"/>
              <a:gd name="connsiteX1" fmla="*/ 2339752 w 4852364"/>
              <a:gd name="connsiteY1" fmla="*/ 0 h 5159402"/>
              <a:gd name="connsiteX2" fmla="*/ 4852364 w 4852364"/>
              <a:gd name="connsiteY2" fmla="*/ 5151451 h 5159402"/>
              <a:gd name="connsiteX3" fmla="*/ 15903 w 4852364"/>
              <a:gd name="connsiteY3" fmla="*/ 5159402 h 5159402"/>
              <a:gd name="connsiteX4" fmla="*/ 0 w 4852364"/>
              <a:gd name="connsiteY4" fmla="*/ 0 h 5159402"/>
              <a:gd name="connsiteX0" fmla="*/ 15902 w 4868266"/>
              <a:gd name="connsiteY0" fmla="*/ 0 h 5159402"/>
              <a:gd name="connsiteX1" fmla="*/ 2355654 w 4868266"/>
              <a:gd name="connsiteY1" fmla="*/ 0 h 5159402"/>
              <a:gd name="connsiteX2" fmla="*/ 4868266 w 4868266"/>
              <a:gd name="connsiteY2" fmla="*/ 5151451 h 5159402"/>
              <a:gd name="connsiteX3" fmla="*/ 0 w 4868266"/>
              <a:gd name="connsiteY3" fmla="*/ 5159402 h 5159402"/>
              <a:gd name="connsiteX4" fmla="*/ 15902 w 4868266"/>
              <a:gd name="connsiteY4" fmla="*/ 0 h 5159402"/>
              <a:gd name="connsiteX0" fmla="*/ 963 w 4877181"/>
              <a:gd name="connsiteY0" fmla="*/ 0 h 5159402"/>
              <a:gd name="connsiteX1" fmla="*/ 2364569 w 4877181"/>
              <a:gd name="connsiteY1" fmla="*/ 0 h 5159402"/>
              <a:gd name="connsiteX2" fmla="*/ 4877181 w 4877181"/>
              <a:gd name="connsiteY2" fmla="*/ 5151451 h 5159402"/>
              <a:gd name="connsiteX3" fmla="*/ 8915 w 4877181"/>
              <a:gd name="connsiteY3" fmla="*/ 5159402 h 5159402"/>
              <a:gd name="connsiteX4" fmla="*/ 963 w 4877181"/>
              <a:gd name="connsiteY4" fmla="*/ 0 h 5159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7181" h="5159402">
                <a:moveTo>
                  <a:pt x="963" y="0"/>
                </a:moveTo>
                <a:lnTo>
                  <a:pt x="2364569" y="0"/>
                </a:lnTo>
                <a:lnTo>
                  <a:pt x="4877181" y="5151451"/>
                </a:lnTo>
                <a:lnTo>
                  <a:pt x="8915" y="5159402"/>
                </a:lnTo>
                <a:cubicBezTo>
                  <a:pt x="14216" y="3439601"/>
                  <a:pt x="-4338" y="1719801"/>
                  <a:pt x="9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2" name="Text Placeholder 1"/>
          <p:cNvSpPr>
            <a:spLocks noGrp="1"/>
          </p:cNvSpPr>
          <p:nvPr>
            <p:ph type="body" sz="quarter" idx="10"/>
          </p:nvPr>
        </p:nvSpPr>
        <p:spPr>
          <a:xfrm>
            <a:off x="0" y="252190"/>
            <a:ext cx="12192000" cy="768085"/>
          </a:xfrm>
        </p:spPr>
        <p:txBody>
          <a:bodyPr/>
          <a:lstStyle/>
          <a:p>
            <a:r>
              <a:rPr lang="en-US" altLang="ko-KR" dirty="0"/>
              <a:t>Green </a:t>
            </a:r>
            <a:r>
              <a:rPr lang="en-US" altLang="ko-KR" dirty="0" smtClean="0"/>
              <a:t>jobs</a:t>
            </a:r>
            <a:r>
              <a:rPr lang="en-US" altLang="ko-KR" dirty="0" smtClean="0"/>
              <a:t> </a:t>
            </a:r>
            <a:r>
              <a:rPr lang="en-US" altLang="ko-KR" dirty="0"/>
              <a:t>in Italy</a:t>
            </a:r>
          </a:p>
        </p:txBody>
      </p:sp>
      <p:sp>
        <p:nvSpPr>
          <p:cNvPr id="3" name="Text Placeholder 2"/>
          <p:cNvSpPr>
            <a:spLocks noGrp="1"/>
          </p:cNvSpPr>
          <p:nvPr>
            <p:ph type="body" sz="quarter" idx="11"/>
          </p:nvPr>
        </p:nvSpPr>
        <p:spPr>
          <a:xfrm>
            <a:off x="6813925" y="5763641"/>
            <a:ext cx="1581046" cy="672535"/>
          </a:xfrm>
        </p:spPr>
        <p:txBody>
          <a:bodyPr/>
          <a:lstStyle/>
          <a:p>
            <a:pPr lvl="0" algn="just"/>
            <a:r>
              <a:rPr lang="en-US" altLang="ko-KR" sz="1050" dirty="0"/>
              <a:t>Units as a percentage of the total employment assumptions of Italian green companies</a:t>
            </a:r>
            <a:r>
              <a:rPr lang="en-US" altLang="ko-KR" sz="1100" dirty="0"/>
              <a:t>.</a:t>
            </a:r>
          </a:p>
        </p:txBody>
      </p:sp>
      <p:graphicFrame>
        <p:nvGraphicFramePr>
          <p:cNvPr id="26" name="Chart 25"/>
          <p:cNvGraphicFramePr/>
          <p:nvPr>
            <p:extLst>
              <p:ext uri="{D42A27DB-BD31-4B8C-83A1-F6EECF244321}">
                <p14:modId xmlns:p14="http://schemas.microsoft.com/office/powerpoint/2010/main" val="2243603391"/>
              </p:ext>
            </p:extLst>
          </p:nvPr>
        </p:nvGraphicFramePr>
        <p:xfrm>
          <a:off x="809170" y="1473050"/>
          <a:ext cx="2469871" cy="223148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p:cNvSpPr txBox="1"/>
          <p:nvPr/>
        </p:nvSpPr>
        <p:spPr>
          <a:xfrm>
            <a:off x="1408130" y="2265625"/>
            <a:ext cx="1271951"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40%</a:t>
            </a:r>
            <a:endParaRPr lang="ko-KR" altLang="en-US" sz="3600" b="1" dirty="0">
              <a:solidFill>
                <a:schemeClr val="bg1"/>
              </a:solidFill>
              <a:cs typeface="Arial" pitchFamily="34" charset="0"/>
            </a:endParaRPr>
          </a:p>
        </p:txBody>
      </p:sp>
      <p:sp>
        <p:nvSpPr>
          <p:cNvPr id="28" name="TextBox 27"/>
          <p:cNvSpPr txBox="1"/>
          <p:nvPr/>
        </p:nvSpPr>
        <p:spPr>
          <a:xfrm>
            <a:off x="527379" y="3516772"/>
            <a:ext cx="3642163" cy="3108543"/>
          </a:xfrm>
          <a:prstGeom prst="rect">
            <a:avLst/>
          </a:prstGeom>
          <a:noFill/>
        </p:spPr>
        <p:txBody>
          <a:bodyPr wrap="square" rtlCol="0" anchor="ctr">
            <a:spAutoFit/>
          </a:bodyPr>
          <a:lstStyle/>
          <a:p>
            <a:endParaRPr lang="en-US" altLang="ko-KR" sz="1400" dirty="0">
              <a:solidFill>
                <a:schemeClr val="bg1"/>
              </a:solidFill>
              <a:cs typeface="Arial" pitchFamily="34" charset="0"/>
            </a:endParaRPr>
          </a:p>
          <a:p>
            <a:endParaRPr lang="en-US" altLang="ko-KR" sz="1400" dirty="0">
              <a:solidFill>
                <a:schemeClr val="bg1"/>
              </a:solidFill>
              <a:cs typeface="Arial" pitchFamily="34" charset="0"/>
            </a:endParaRPr>
          </a:p>
          <a:p>
            <a:pPr algn="just"/>
            <a:r>
              <a:rPr lang="en-US" altLang="ko-KR" sz="1400" dirty="0">
                <a:solidFill>
                  <a:schemeClr val="bg1"/>
                </a:solidFill>
                <a:cs typeface="Arial" pitchFamily="34" charset="0"/>
              </a:rPr>
              <a:t>In Italy we have </a:t>
            </a:r>
            <a:r>
              <a:rPr lang="en-US" altLang="ko-KR" sz="1400" dirty="0" smtClean="0">
                <a:solidFill>
                  <a:schemeClr val="bg1"/>
                </a:solidFill>
                <a:cs typeface="Arial" pitchFamily="34" charset="0"/>
              </a:rPr>
              <a:t>a high rate of unemployment; </a:t>
            </a:r>
            <a:r>
              <a:rPr lang="en-US" altLang="ko-KR" sz="1400" dirty="0">
                <a:solidFill>
                  <a:schemeClr val="bg1"/>
                </a:solidFill>
                <a:cs typeface="Arial" pitchFamily="34" charset="0"/>
              </a:rPr>
              <a:t>a green labor market helps to create new jobs in many sectors and offers new opportunities for young people.</a:t>
            </a:r>
          </a:p>
          <a:p>
            <a:endParaRPr lang="en-US" altLang="ko-KR" sz="1400" dirty="0">
              <a:solidFill>
                <a:schemeClr val="bg1"/>
              </a:solidFill>
              <a:cs typeface="Arial" pitchFamily="34" charset="0"/>
            </a:endParaRPr>
          </a:p>
          <a:p>
            <a:pPr algn="just"/>
            <a:r>
              <a:rPr lang="en-US" altLang="ko-KR" sz="1400" dirty="0">
                <a:solidFill>
                  <a:schemeClr val="bg1"/>
                </a:solidFill>
                <a:cs typeface="Arial" pitchFamily="34" charset="0"/>
              </a:rPr>
              <a:t>«Our Italian green companies are over </a:t>
            </a:r>
            <a:r>
              <a:rPr lang="en-US" altLang="ko-KR" sz="1400" dirty="0" smtClean="0">
                <a:solidFill>
                  <a:schemeClr val="bg1"/>
                </a:solidFill>
                <a:cs typeface="Arial" pitchFamily="34" charset="0"/>
              </a:rPr>
              <a:t>355,000; </a:t>
            </a:r>
            <a:r>
              <a:rPr lang="en-US" altLang="ko-KR" sz="1400" dirty="0">
                <a:solidFill>
                  <a:schemeClr val="bg1"/>
                </a:solidFill>
                <a:cs typeface="Arial" pitchFamily="34" charset="0"/>
              </a:rPr>
              <a:t>27.1% </a:t>
            </a:r>
            <a:r>
              <a:rPr lang="en-US" altLang="ko-KR" sz="1400" dirty="0" smtClean="0">
                <a:solidFill>
                  <a:schemeClr val="bg1"/>
                </a:solidFill>
                <a:cs typeface="Arial" pitchFamily="34" charset="0"/>
              </a:rPr>
              <a:t>out of </a:t>
            </a:r>
            <a:r>
              <a:rPr lang="en-US" altLang="ko-KR" sz="1400" dirty="0" smtClean="0">
                <a:solidFill>
                  <a:schemeClr val="bg1"/>
                </a:solidFill>
                <a:cs typeface="Arial" pitchFamily="34" charset="0"/>
              </a:rPr>
              <a:t>the </a:t>
            </a:r>
            <a:r>
              <a:rPr lang="en-US" altLang="ko-KR" sz="1400" dirty="0">
                <a:solidFill>
                  <a:schemeClr val="bg1"/>
                </a:solidFill>
                <a:cs typeface="Arial" pitchFamily="34" charset="0"/>
              </a:rPr>
              <a:t>total (share </a:t>
            </a:r>
            <a:r>
              <a:rPr lang="en-US" altLang="ko-KR" sz="1400" dirty="0" smtClean="0">
                <a:solidFill>
                  <a:schemeClr val="bg1"/>
                </a:solidFill>
                <a:cs typeface="Arial" pitchFamily="34" charset="0"/>
              </a:rPr>
              <a:t>rises </a:t>
            </a:r>
            <a:r>
              <a:rPr lang="en-US" altLang="ko-KR" sz="1400" dirty="0">
                <a:solidFill>
                  <a:schemeClr val="bg1"/>
                </a:solidFill>
                <a:cs typeface="Arial" pitchFamily="34" charset="0"/>
              </a:rPr>
              <a:t>to 33.8% in the manufacturing industry); in 2017 we had 320,000 green jobs, equal to about 40% </a:t>
            </a:r>
            <a:r>
              <a:rPr lang="en-US" altLang="ko-KR" sz="1400" dirty="0" smtClean="0">
                <a:solidFill>
                  <a:schemeClr val="bg1"/>
                </a:solidFill>
                <a:cs typeface="Arial" pitchFamily="34" charset="0"/>
              </a:rPr>
              <a:t>out of </a:t>
            </a:r>
            <a:r>
              <a:rPr lang="en-US" altLang="ko-KR" sz="1400" dirty="0" smtClean="0">
                <a:solidFill>
                  <a:schemeClr val="bg1"/>
                </a:solidFill>
                <a:cs typeface="Arial" pitchFamily="34" charset="0"/>
              </a:rPr>
              <a:t>the </a:t>
            </a:r>
            <a:r>
              <a:rPr lang="en-US" altLang="ko-KR" sz="1400" dirty="0">
                <a:solidFill>
                  <a:schemeClr val="bg1"/>
                </a:solidFill>
                <a:cs typeface="Arial" pitchFamily="34" charset="0"/>
              </a:rPr>
              <a:t>total new jobs </a:t>
            </a:r>
            <a:r>
              <a:rPr lang="en-US" altLang="ko-KR" sz="1400" dirty="0" smtClean="0">
                <a:solidFill>
                  <a:schemeClr val="bg1"/>
                </a:solidFill>
                <a:cs typeface="Arial" pitchFamily="34" charset="0"/>
              </a:rPr>
              <a:t>in</a:t>
            </a:r>
            <a:r>
              <a:rPr lang="en-US" altLang="ko-KR" sz="1400" dirty="0" smtClean="0">
                <a:solidFill>
                  <a:schemeClr val="bg1"/>
                </a:solidFill>
                <a:cs typeface="Arial" pitchFamily="34" charset="0"/>
              </a:rPr>
              <a:t> </a:t>
            </a:r>
            <a:r>
              <a:rPr lang="en-US" altLang="ko-KR" sz="1400" dirty="0">
                <a:solidFill>
                  <a:schemeClr val="bg1"/>
                </a:solidFill>
                <a:cs typeface="Arial" pitchFamily="34" charset="0"/>
              </a:rPr>
              <a:t>the same year»</a:t>
            </a:r>
          </a:p>
          <a:p>
            <a:endParaRPr lang="en-US" altLang="ko-KR" sz="1400" dirty="0">
              <a:solidFill>
                <a:schemeClr val="bg1"/>
              </a:solidFill>
              <a:cs typeface="Arial" pitchFamily="34" charset="0"/>
            </a:endParaRPr>
          </a:p>
        </p:txBody>
      </p:sp>
      <p:sp>
        <p:nvSpPr>
          <p:cNvPr id="25" name="TextBox 27">
            <a:extLst>
              <a:ext uri="{FF2B5EF4-FFF2-40B4-BE49-F238E27FC236}">
                <a16:creationId xmlns="" xmlns:a16="http://schemas.microsoft.com/office/drawing/2014/main" id="{374B28FF-B4AA-440D-A825-EED7153AABEA}"/>
              </a:ext>
            </a:extLst>
          </p:cNvPr>
          <p:cNvSpPr txBox="1"/>
          <p:nvPr/>
        </p:nvSpPr>
        <p:spPr>
          <a:xfrm>
            <a:off x="527380" y="3453269"/>
            <a:ext cx="3642163" cy="307777"/>
          </a:xfrm>
          <a:prstGeom prst="rect">
            <a:avLst/>
          </a:prstGeom>
          <a:noFill/>
        </p:spPr>
        <p:txBody>
          <a:bodyPr wrap="square" rtlCol="0" anchor="ctr">
            <a:spAutoFit/>
          </a:bodyPr>
          <a:lstStyle/>
          <a:p>
            <a:r>
              <a:rPr lang="en-US" altLang="ko-KR" sz="1400" i="1" dirty="0">
                <a:solidFill>
                  <a:schemeClr val="bg1"/>
                </a:solidFill>
                <a:cs typeface="Arial" pitchFamily="34" charset="0"/>
              </a:rPr>
              <a:t>2017</a:t>
            </a:r>
          </a:p>
        </p:txBody>
      </p:sp>
    </p:spTree>
    <p:extLst>
      <p:ext uri="{BB962C8B-B14F-4D97-AF65-F5344CB8AC3E}">
        <p14:creationId xmlns:p14="http://schemas.microsoft.com/office/powerpoint/2010/main" val="18496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42176"/>
            <a:ext cx="12192000" cy="893930"/>
          </a:xfrm>
        </p:spPr>
        <p:txBody>
          <a:bodyPr/>
          <a:lstStyle/>
          <a:p>
            <a:r>
              <a:rPr lang="en-US" sz="3600" dirty="0" smtClean="0"/>
              <a:t>How </a:t>
            </a:r>
            <a:r>
              <a:rPr lang="en-US" sz="3600" dirty="0"/>
              <a:t>can a company become </a:t>
            </a:r>
            <a:r>
              <a:rPr lang="en-US" sz="3600" dirty="0" smtClean="0"/>
              <a:t>eco-sustainable?</a:t>
            </a:r>
            <a:endParaRPr lang="it-IT" sz="3600" dirty="0"/>
          </a:p>
        </p:txBody>
      </p:sp>
      <p:sp>
        <p:nvSpPr>
          <p:cNvPr id="30" name="Text Placeholder 17"/>
          <p:cNvSpPr txBox="1">
            <a:spLocks/>
          </p:cNvSpPr>
          <p:nvPr/>
        </p:nvSpPr>
        <p:spPr>
          <a:xfrm>
            <a:off x="3215681" y="2024321"/>
            <a:ext cx="4099520" cy="694299"/>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it-IT" sz="1600" dirty="0"/>
              <a:t/>
            </a:r>
            <a:br>
              <a:rPr lang="it-IT" sz="1600" dirty="0"/>
            </a:br>
            <a:r>
              <a:rPr lang="it-IT" sz="1600" b="1" i="1" dirty="0"/>
              <a:t>The reduction of emissions</a:t>
            </a:r>
            <a:endParaRPr lang="en-US" sz="1600" b="1" i="1" dirty="0">
              <a:solidFill>
                <a:prstClr val="black">
                  <a:lumMod val="75000"/>
                  <a:lumOff val="25000"/>
                </a:prstClr>
              </a:solidFill>
              <a:latin typeface="Arial"/>
              <a:cs typeface="Arial" pitchFamily="34" charset="0"/>
            </a:endParaRPr>
          </a:p>
        </p:txBody>
      </p:sp>
      <p:sp>
        <p:nvSpPr>
          <p:cNvPr id="33" name="TextBox 32"/>
          <p:cNvSpPr txBox="1"/>
          <p:nvPr/>
        </p:nvSpPr>
        <p:spPr>
          <a:xfrm>
            <a:off x="7268901" y="1864932"/>
            <a:ext cx="4803670" cy="1169551"/>
          </a:xfrm>
          <a:prstGeom prst="rect">
            <a:avLst/>
          </a:prstGeom>
          <a:noFill/>
        </p:spPr>
        <p:txBody>
          <a:bodyPr wrap="square" rtlCol="0" anchor="ctr">
            <a:spAutoFit/>
          </a:bodyPr>
          <a:lstStyle/>
          <a:p>
            <a:pPr marL="228594" indent="-228594" defTabSz="1219170" latinLnBrk="1">
              <a:buFont typeface="Wingdings" pitchFamily="2" charset="2"/>
              <a:buChar char="l"/>
            </a:pPr>
            <a:r>
              <a:rPr lang="en-US" sz="1400" dirty="0" smtClean="0"/>
              <a:t>Using </a:t>
            </a:r>
            <a:r>
              <a:rPr lang="en-US" sz="1400" dirty="0"/>
              <a:t>renewable energy</a:t>
            </a:r>
          </a:p>
          <a:p>
            <a:pPr defTabSz="1219170" latinLnBrk="1"/>
            <a:endParaRPr lang="en-US" altLang="ko-KR" sz="1400" dirty="0">
              <a:solidFill>
                <a:prstClr val="black">
                  <a:lumMod val="75000"/>
                  <a:lumOff val="25000"/>
                </a:prstClr>
              </a:solidFill>
              <a:cs typeface="Arial" pitchFamily="34" charset="0"/>
            </a:endParaRPr>
          </a:p>
          <a:p>
            <a:pPr marL="228594" indent="-228594" defTabSz="1219170" latinLnBrk="1">
              <a:buFont typeface="Wingdings" pitchFamily="2" charset="2"/>
              <a:buChar char="l"/>
            </a:pPr>
            <a:r>
              <a:rPr lang="en-US" altLang="ko-KR" sz="1400" dirty="0" smtClean="0">
                <a:solidFill>
                  <a:prstClr val="black">
                    <a:lumMod val="75000"/>
                    <a:lumOff val="25000"/>
                  </a:prstClr>
                </a:solidFill>
                <a:cs typeface="Arial" pitchFamily="34" charset="0"/>
              </a:rPr>
              <a:t>Using public </a:t>
            </a:r>
            <a:r>
              <a:rPr lang="en-US" altLang="ko-KR" sz="1400" dirty="0">
                <a:solidFill>
                  <a:prstClr val="black">
                    <a:lumMod val="75000"/>
                    <a:lumOff val="25000"/>
                  </a:prstClr>
                </a:solidFill>
                <a:cs typeface="Arial" pitchFamily="34" charset="0"/>
              </a:rPr>
              <a:t>transport and bicycles to get to work</a:t>
            </a:r>
          </a:p>
          <a:p>
            <a:pPr defTabSz="1219170" latinLnBrk="1"/>
            <a:endParaRPr lang="en-US" altLang="ko-KR" sz="1400" dirty="0">
              <a:solidFill>
                <a:prstClr val="black">
                  <a:lumMod val="75000"/>
                  <a:lumOff val="25000"/>
                </a:prstClr>
              </a:solidFill>
              <a:cs typeface="Arial" pitchFamily="34" charset="0"/>
            </a:endParaRPr>
          </a:p>
          <a:p>
            <a:pPr marL="228594" indent="-228594" defTabSz="1219170" latinLnBrk="1">
              <a:buFont typeface="Wingdings" pitchFamily="2" charset="2"/>
              <a:buChar char="l"/>
            </a:pPr>
            <a:r>
              <a:rPr lang="en-US" altLang="ko-KR" sz="1400" dirty="0" smtClean="0">
                <a:solidFill>
                  <a:prstClr val="black">
                    <a:lumMod val="75000"/>
                    <a:lumOff val="25000"/>
                  </a:prstClr>
                </a:solidFill>
                <a:cs typeface="Arial" pitchFamily="34" charset="0"/>
              </a:rPr>
              <a:t>Creating green </a:t>
            </a:r>
            <a:r>
              <a:rPr lang="en-US" altLang="ko-KR" sz="1400" dirty="0">
                <a:solidFill>
                  <a:prstClr val="black">
                    <a:lumMod val="75000"/>
                    <a:lumOff val="25000"/>
                  </a:prstClr>
                </a:solidFill>
                <a:cs typeface="Arial" pitchFamily="34" charset="0"/>
              </a:rPr>
              <a:t>areas in the work environment</a:t>
            </a:r>
            <a:endParaRPr lang="it-IT" altLang="ko-KR" sz="1400" dirty="0">
              <a:solidFill>
                <a:prstClr val="black">
                  <a:lumMod val="75000"/>
                  <a:lumOff val="25000"/>
                </a:prstClr>
              </a:solidFill>
              <a:cs typeface="Arial" pitchFamily="34" charset="0"/>
            </a:endParaRPr>
          </a:p>
        </p:txBody>
      </p:sp>
      <p:pic>
        <p:nvPicPr>
          <p:cNvPr id="6" name="Segnaposto immagine 5">
            <a:extLst>
              <a:ext uri="{FF2B5EF4-FFF2-40B4-BE49-F238E27FC236}">
                <a16:creationId xmlns="" xmlns:a16="http://schemas.microsoft.com/office/drawing/2014/main" id="{ED50BD87-40C5-4D89-AB40-0E011784235E}"/>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74" b="1274"/>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Segnaposto immagine 11">
            <a:extLst>
              <a:ext uri="{FF2B5EF4-FFF2-40B4-BE49-F238E27FC236}">
                <a16:creationId xmlns="" xmlns:a16="http://schemas.microsoft.com/office/drawing/2014/main" id="{D0FBDDB8-456A-472D-BF41-50E62B64B605}"/>
              </a:ext>
            </a:extLst>
          </p:cNvPr>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l="13924" r="13924"/>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Text Placeholder 17">
            <a:extLst>
              <a:ext uri="{FF2B5EF4-FFF2-40B4-BE49-F238E27FC236}">
                <a16:creationId xmlns="" xmlns:a16="http://schemas.microsoft.com/office/drawing/2014/main" id="{5F4E5308-1D51-4911-B2C5-56BC59C60623}"/>
              </a:ext>
            </a:extLst>
          </p:cNvPr>
          <p:cNvSpPr txBox="1">
            <a:spLocks/>
          </p:cNvSpPr>
          <p:nvPr/>
        </p:nvSpPr>
        <p:spPr>
          <a:xfrm>
            <a:off x="3215681" y="3606835"/>
            <a:ext cx="4099520" cy="694299"/>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endParaRPr lang="en-US" sz="1600" b="1" i="1" dirty="0"/>
          </a:p>
          <a:p>
            <a:pPr marL="0" indent="0" defTabSz="1219170">
              <a:buNone/>
            </a:pPr>
            <a:r>
              <a:rPr lang="en-US" sz="1600" b="1" i="1" dirty="0"/>
              <a:t>The reduction of energy consumption</a:t>
            </a:r>
            <a:endParaRPr lang="en-US" sz="1600" b="1" i="1" dirty="0">
              <a:solidFill>
                <a:prstClr val="black">
                  <a:lumMod val="75000"/>
                  <a:lumOff val="25000"/>
                </a:prstClr>
              </a:solidFill>
              <a:latin typeface="Arial"/>
              <a:cs typeface="Arial" pitchFamily="34" charset="0"/>
            </a:endParaRPr>
          </a:p>
        </p:txBody>
      </p:sp>
      <p:sp>
        <p:nvSpPr>
          <p:cNvPr id="37" name="TextBox 32">
            <a:extLst>
              <a:ext uri="{FF2B5EF4-FFF2-40B4-BE49-F238E27FC236}">
                <a16:creationId xmlns="" xmlns:a16="http://schemas.microsoft.com/office/drawing/2014/main" id="{15BB5255-8605-401E-8DAA-1299E185430A}"/>
              </a:ext>
            </a:extLst>
          </p:cNvPr>
          <p:cNvSpPr txBox="1"/>
          <p:nvPr/>
        </p:nvSpPr>
        <p:spPr>
          <a:xfrm>
            <a:off x="7268901" y="3324990"/>
            <a:ext cx="4803670" cy="1384995"/>
          </a:xfrm>
          <a:prstGeom prst="rect">
            <a:avLst/>
          </a:prstGeom>
          <a:noFill/>
        </p:spPr>
        <p:txBody>
          <a:bodyPr wrap="square" rtlCol="0" anchor="ctr">
            <a:spAutoFit/>
          </a:bodyPr>
          <a:lstStyle/>
          <a:p>
            <a:pPr defTabSz="1219170" latinLnBrk="1"/>
            <a:endParaRPr lang="en-US" sz="1400" dirty="0"/>
          </a:p>
          <a:p>
            <a:pPr marL="228594" indent="-228594" defTabSz="1219170" latinLnBrk="1">
              <a:buFont typeface="Wingdings" pitchFamily="2" charset="2"/>
              <a:buChar char="l"/>
            </a:pPr>
            <a:r>
              <a:rPr lang="en-US" sz="1400" dirty="0" smtClean="0"/>
              <a:t>Avoiding </a:t>
            </a:r>
            <a:r>
              <a:rPr lang="en-US" sz="1400" dirty="0"/>
              <a:t>the stand-by of technological devices</a:t>
            </a:r>
          </a:p>
          <a:p>
            <a:pPr marL="228594" indent="-228594" defTabSz="1219170" latinLnBrk="1">
              <a:buFont typeface="Wingdings" pitchFamily="2" charset="2"/>
              <a:buChar char="l"/>
            </a:pPr>
            <a:endParaRPr lang="it-IT" sz="1400" dirty="0"/>
          </a:p>
          <a:p>
            <a:pPr marL="228594" indent="-228594" defTabSz="1219170" latinLnBrk="1">
              <a:buFont typeface="Wingdings" pitchFamily="2" charset="2"/>
              <a:buChar char="l"/>
            </a:pPr>
            <a:r>
              <a:rPr lang="en-US" sz="1400" dirty="0" smtClean="0"/>
              <a:t>Turning </a:t>
            </a:r>
            <a:r>
              <a:rPr lang="en-US" sz="1400" dirty="0"/>
              <a:t>off </a:t>
            </a:r>
            <a:r>
              <a:rPr lang="en-US" sz="1400" dirty="0" smtClean="0"/>
              <a:t>lights </a:t>
            </a:r>
            <a:r>
              <a:rPr lang="en-US" sz="1400" dirty="0"/>
              <a:t>in empty rooms and corridors</a:t>
            </a:r>
          </a:p>
          <a:p>
            <a:pPr defTabSz="1219170" latinLnBrk="1"/>
            <a:endParaRPr lang="en-US" altLang="ko-KR" sz="1400" dirty="0">
              <a:solidFill>
                <a:prstClr val="black">
                  <a:lumMod val="75000"/>
                  <a:lumOff val="25000"/>
                </a:prstClr>
              </a:solidFill>
              <a:cs typeface="Arial" pitchFamily="34" charset="0"/>
            </a:endParaRPr>
          </a:p>
          <a:p>
            <a:pPr marL="228594" indent="-228594" defTabSz="1219170" latinLnBrk="1">
              <a:buFont typeface="Wingdings" pitchFamily="2" charset="2"/>
              <a:buChar char="l"/>
            </a:pPr>
            <a:r>
              <a:rPr lang="en-US" altLang="ko-KR" sz="1400" dirty="0" smtClean="0">
                <a:solidFill>
                  <a:prstClr val="black">
                    <a:lumMod val="75000"/>
                    <a:lumOff val="25000"/>
                  </a:prstClr>
                </a:solidFill>
                <a:cs typeface="Arial" pitchFamily="34" charset="0"/>
              </a:rPr>
              <a:t>Using  </a:t>
            </a:r>
            <a:r>
              <a:rPr lang="en-US" altLang="ko-KR" sz="1400" dirty="0">
                <a:solidFill>
                  <a:prstClr val="black">
                    <a:lumMod val="75000"/>
                    <a:lumOff val="25000"/>
                  </a:prstClr>
                </a:solidFill>
                <a:cs typeface="Arial" pitchFamily="34" charset="0"/>
              </a:rPr>
              <a:t>low energy lighting (LED)</a:t>
            </a:r>
          </a:p>
        </p:txBody>
      </p:sp>
      <p:pic>
        <p:nvPicPr>
          <p:cNvPr id="49" name="Segnaposto immagine 48">
            <a:extLst>
              <a:ext uri="{FF2B5EF4-FFF2-40B4-BE49-F238E27FC236}">
                <a16:creationId xmlns="" xmlns:a16="http://schemas.microsoft.com/office/drawing/2014/main" id="{7F5C16DF-B433-4A8C-8081-CC3119A06289}"/>
              </a:ext>
            </a:extLst>
          </p:cNvPr>
          <p:cNvPicPr>
            <a:picLocks noGrp="1" noChangeAspect="1"/>
          </p:cNvPicPr>
          <p:nvPr>
            <p:ph type="pic" idx="12"/>
          </p:nvPr>
        </p:nvPicPr>
        <p:blipFill>
          <a:blip r:embed="rId4" cstate="print">
            <a:extLst>
              <a:ext uri="{28A0092B-C50C-407E-A947-70E740481C1C}">
                <a14:useLocalDpi xmlns:a14="http://schemas.microsoft.com/office/drawing/2010/main" val="0"/>
              </a:ext>
            </a:extLst>
          </a:blip>
          <a:srcRect t="10973" b="10973"/>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Text Placeholder 17">
            <a:extLst>
              <a:ext uri="{FF2B5EF4-FFF2-40B4-BE49-F238E27FC236}">
                <a16:creationId xmlns="" xmlns:a16="http://schemas.microsoft.com/office/drawing/2014/main" id="{938708B6-2672-4842-95A2-E3280739A520}"/>
              </a:ext>
            </a:extLst>
          </p:cNvPr>
          <p:cNvSpPr txBox="1">
            <a:spLocks/>
          </p:cNvSpPr>
          <p:nvPr/>
        </p:nvSpPr>
        <p:spPr>
          <a:xfrm>
            <a:off x="3215681" y="5185237"/>
            <a:ext cx="4099520" cy="694299"/>
          </a:xfrm>
          <a:prstGeom prst="rect">
            <a:avLst/>
          </a:prstGeom>
          <a:noFill/>
          <a:ln w="19050">
            <a:noFill/>
          </a:ln>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600" b="1" i="1" dirty="0"/>
              <a:t>The reduction of waste produced</a:t>
            </a:r>
            <a:endParaRPr lang="en-US" sz="1600" b="1" i="1" dirty="0">
              <a:solidFill>
                <a:prstClr val="black">
                  <a:lumMod val="75000"/>
                  <a:lumOff val="25000"/>
                </a:prstClr>
              </a:solidFill>
              <a:latin typeface="Arial"/>
              <a:cs typeface="Arial" pitchFamily="34" charset="0"/>
            </a:endParaRPr>
          </a:p>
        </p:txBody>
      </p:sp>
      <p:sp>
        <p:nvSpPr>
          <p:cNvPr id="51" name="TextBox 32">
            <a:extLst>
              <a:ext uri="{FF2B5EF4-FFF2-40B4-BE49-F238E27FC236}">
                <a16:creationId xmlns="" xmlns:a16="http://schemas.microsoft.com/office/drawing/2014/main" id="{78B205D7-4E78-4449-AD88-3BD2CE6A0566}"/>
              </a:ext>
            </a:extLst>
          </p:cNvPr>
          <p:cNvSpPr txBox="1"/>
          <p:nvPr/>
        </p:nvSpPr>
        <p:spPr>
          <a:xfrm>
            <a:off x="7268901" y="5025848"/>
            <a:ext cx="4988688" cy="1169551"/>
          </a:xfrm>
          <a:prstGeom prst="rect">
            <a:avLst/>
          </a:prstGeom>
          <a:noFill/>
        </p:spPr>
        <p:txBody>
          <a:bodyPr wrap="square" rtlCol="0" anchor="ctr">
            <a:spAutoFit/>
          </a:bodyPr>
          <a:lstStyle/>
          <a:p>
            <a:pPr marL="228594" indent="-228594" defTabSz="1219170" latinLnBrk="1">
              <a:buFont typeface="Wingdings" pitchFamily="2" charset="2"/>
              <a:buChar char="l"/>
            </a:pPr>
            <a:r>
              <a:rPr lang="en-US" sz="1400" dirty="0" smtClean="0"/>
              <a:t>Doing </a:t>
            </a:r>
            <a:r>
              <a:rPr lang="en-US" sz="1400" dirty="0"/>
              <a:t>a correct waste disposal</a:t>
            </a:r>
          </a:p>
          <a:p>
            <a:pPr marL="228594" indent="-228594" defTabSz="1219170" latinLnBrk="1">
              <a:buFont typeface="Wingdings" pitchFamily="2" charset="2"/>
              <a:buChar char="l"/>
            </a:pPr>
            <a:endParaRPr lang="it-IT" sz="1400" dirty="0"/>
          </a:p>
          <a:p>
            <a:pPr marL="228594" indent="-228594" defTabSz="1219170" latinLnBrk="1">
              <a:buFont typeface="Wingdings" pitchFamily="2" charset="2"/>
              <a:buChar char="l"/>
            </a:pPr>
            <a:r>
              <a:rPr lang="en-US" sz="1400" dirty="0" smtClean="0"/>
              <a:t>Recycling</a:t>
            </a:r>
            <a:endParaRPr lang="en-US" sz="1400" dirty="0"/>
          </a:p>
          <a:p>
            <a:pPr marL="228594" indent="-228594" defTabSz="1219170" latinLnBrk="1">
              <a:buFont typeface="Wingdings" pitchFamily="2" charset="2"/>
              <a:buChar char="l"/>
            </a:pPr>
            <a:endParaRPr lang="it-IT" altLang="ko-KR" sz="1400" dirty="0">
              <a:solidFill>
                <a:prstClr val="black">
                  <a:lumMod val="75000"/>
                  <a:lumOff val="25000"/>
                </a:prstClr>
              </a:solidFill>
              <a:cs typeface="Arial" pitchFamily="34" charset="0"/>
            </a:endParaRPr>
          </a:p>
          <a:p>
            <a:pPr marL="228594" indent="-228594" defTabSz="1219170" latinLnBrk="1">
              <a:buFont typeface="Wingdings" pitchFamily="2" charset="2"/>
              <a:buChar char="l"/>
            </a:pPr>
            <a:r>
              <a:rPr lang="en-US" sz="1400" dirty="0" smtClean="0"/>
              <a:t>Using </a:t>
            </a:r>
            <a:r>
              <a:rPr lang="en-US" sz="1400" dirty="0"/>
              <a:t>objects produced from recycled components</a:t>
            </a:r>
          </a:p>
        </p:txBody>
      </p:sp>
      <p:sp>
        <p:nvSpPr>
          <p:cNvPr id="52" name="CasellaDiTesto 51">
            <a:extLst>
              <a:ext uri="{FF2B5EF4-FFF2-40B4-BE49-F238E27FC236}">
                <a16:creationId xmlns="" xmlns:a16="http://schemas.microsoft.com/office/drawing/2014/main" id="{E9F40E42-5B9B-42AC-AF13-BBB91EE9771D}"/>
              </a:ext>
            </a:extLst>
          </p:cNvPr>
          <p:cNvSpPr txBox="1"/>
          <p:nvPr/>
        </p:nvSpPr>
        <p:spPr>
          <a:xfrm>
            <a:off x="3656870" y="1155865"/>
            <a:ext cx="2249334" cy="369332"/>
          </a:xfrm>
          <a:prstGeom prst="rect">
            <a:avLst/>
          </a:prstGeom>
          <a:noFill/>
        </p:spPr>
        <p:txBody>
          <a:bodyPr wrap="none" rtlCol="0">
            <a:spAutoFit/>
          </a:bodyPr>
          <a:lstStyle/>
          <a:p>
            <a:r>
              <a:rPr lang="en-US" dirty="0" smtClean="0"/>
              <a:t>Reachin</a:t>
            </a:r>
            <a:r>
              <a:rPr lang="en-US" dirty="0" smtClean="0"/>
              <a:t>g </a:t>
            </a:r>
            <a:r>
              <a:rPr lang="en-US" dirty="0" smtClean="0"/>
              <a:t>goals </a:t>
            </a:r>
            <a:r>
              <a:rPr lang="en-US" dirty="0"/>
              <a:t>like:</a:t>
            </a:r>
            <a:endParaRPr lang="it-IT" dirty="0"/>
          </a:p>
        </p:txBody>
      </p:sp>
    </p:spTree>
    <p:extLst>
      <p:ext uri="{BB962C8B-B14F-4D97-AF65-F5344CB8AC3E}">
        <p14:creationId xmlns:p14="http://schemas.microsoft.com/office/powerpoint/2010/main" val="317131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 xmlns:a16="http://schemas.microsoft.com/office/drawing/2014/main" id="{BA1FC560-ACCB-44FA-9B08-687A4FFF7813}"/>
              </a:ext>
            </a:extLst>
          </p:cNvPr>
          <p:cNvPicPr>
            <a:picLocks noChangeAspect="1"/>
          </p:cNvPicPr>
          <p:nvPr/>
        </p:nvPicPr>
        <p:blipFill rotWithShape="1">
          <a:blip r:embed="rId2">
            <a:extLst>
              <a:ext uri="{28A0092B-C50C-407E-A947-70E740481C1C}">
                <a14:useLocalDpi xmlns:a14="http://schemas.microsoft.com/office/drawing/2010/main" val="0"/>
              </a:ext>
            </a:extLst>
          </a:blip>
          <a:srcRect t="38088" b="5662"/>
          <a:stretch/>
        </p:blipFill>
        <p:spPr>
          <a:xfrm>
            <a:off x="0" y="0"/>
            <a:ext cx="12192000" cy="6858000"/>
          </a:xfrm>
          <a:prstGeom prst="rect">
            <a:avLst/>
          </a:prstGeom>
        </p:spPr>
      </p:pic>
      <p:sp>
        <p:nvSpPr>
          <p:cNvPr id="16" name="Rectangle 15"/>
          <p:cNvSpPr/>
          <p:nvPr/>
        </p:nvSpPr>
        <p:spPr>
          <a:xfrm>
            <a:off x="54674" y="1634248"/>
            <a:ext cx="5429838" cy="3501956"/>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TextBox 18"/>
          <p:cNvSpPr txBox="1"/>
          <p:nvPr/>
        </p:nvSpPr>
        <p:spPr>
          <a:xfrm>
            <a:off x="148944" y="1997839"/>
            <a:ext cx="5280896" cy="2862322"/>
          </a:xfrm>
          <a:prstGeom prst="rect">
            <a:avLst/>
          </a:prstGeom>
          <a:noFill/>
        </p:spPr>
        <p:txBody>
          <a:bodyPr wrap="square" rtlCol="0" anchor="ctr">
            <a:spAutoFit/>
          </a:bodyPr>
          <a:lstStyle/>
          <a:p>
            <a:pPr algn="just"/>
            <a:r>
              <a:rPr lang="en-US" altLang="ko-KR" dirty="0">
                <a:solidFill>
                  <a:schemeClr val="bg1"/>
                </a:solidFill>
                <a:cs typeface="Arial" pitchFamily="34" charset="0"/>
              </a:rPr>
              <a:t>Calabria is an Italian region that unfortunately still relies on non-renewable energies such as oil (about 31.2% </a:t>
            </a:r>
            <a:r>
              <a:rPr lang="en-US" altLang="ko-KR" dirty="0" smtClean="0">
                <a:solidFill>
                  <a:schemeClr val="bg1"/>
                </a:solidFill>
                <a:cs typeface="Arial" pitchFamily="34" charset="0"/>
              </a:rPr>
              <a:t>out of </a:t>
            </a:r>
            <a:r>
              <a:rPr lang="en-US" altLang="ko-KR" dirty="0">
                <a:solidFill>
                  <a:schemeClr val="bg1"/>
                </a:solidFill>
                <a:cs typeface="Arial" pitchFamily="34" charset="0"/>
              </a:rPr>
              <a:t>the regional energy needs) and until </a:t>
            </a:r>
            <a:r>
              <a:rPr lang="en-US" altLang="ko-KR" dirty="0" smtClean="0">
                <a:solidFill>
                  <a:schemeClr val="bg1"/>
                </a:solidFill>
                <a:cs typeface="Arial" pitchFamily="34" charset="0"/>
              </a:rPr>
              <a:t>a few years ago even </a:t>
            </a:r>
            <a:r>
              <a:rPr lang="en-US" altLang="ko-KR" dirty="0">
                <a:solidFill>
                  <a:schemeClr val="bg1"/>
                </a:solidFill>
                <a:cs typeface="Arial" pitchFamily="34" charset="0"/>
              </a:rPr>
              <a:t>recycling was not </a:t>
            </a:r>
            <a:r>
              <a:rPr lang="en-US" altLang="ko-KR" dirty="0" smtClean="0">
                <a:solidFill>
                  <a:schemeClr val="bg1"/>
                </a:solidFill>
                <a:cs typeface="Arial" pitchFamily="34" charset="0"/>
              </a:rPr>
              <a:t>adopted as a practice. Therefore </a:t>
            </a:r>
            <a:r>
              <a:rPr lang="en-US" altLang="ko-KR" dirty="0">
                <a:solidFill>
                  <a:schemeClr val="bg1"/>
                </a:solidFill>
                <a:cs typeface="Arial" pitchFamily="34" charset="0"/>
              </a:rPr>
              <a:t>it is a region that is slowly adapting to the future and has an incredible need for young workers, someone who invests in the Calabrian territory especially in the field of renewable energy </a:t>
            </a:r>
            <a:r>
              <a:rPr lang="en-US" altLang="ko-KR" dirty="0" smtClean="0">
                <a:solidFill>
                  <a:schemeClr val="bg1"/>
                </a:solidFill>
                <a:cs typeface="Arial" pitchFamily="34" charset="0"/>
              </a:rPr>
              <a:t>such as photovoltaic </a:t>
            </a:r>
            <a:r>
              <a:rPr lang="en-US" altLang="ko-KR" dirty="0">
                <a:solidFill>
                  <a:schemeClr val="bg1"/>
                </a:solidFill>
                <a:cs typeface="Arial" pitchFamily="34" charset="0"/>
              </a:rPr>
              <a:t>and wind power</a:t>
            </a:r>
            <a:r>
              <a:rPr lang="en-US" altLang="ko-KR" sz="1400" dirty="0">
                <a:solidFill>
                  <a:schemeClr val="tx1">
                    <a:lumMod val="75000"/>
                    <a:lumOff val="25000"/>
                  </a:schemeClr>
                </a:solidFill>
                <a:cs typeface="Arial" pitchFamily="34" charset="0"/>
              </a:rPr>
              <a:t>.</a:t>
            </a:r>
          </a:p>
        </p:txBody>
      </p:sp>
    </p:spTree>
    <p:extLst>
      <p:ext uri="{BB962C8B-B14F-4D97-AF65-F5344CB8AC3E}">
        <p14:creationId xmlns:p14="http://schemas.microsoft.com/office/powerpoint/2010/main" val="3136236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5">
            <a:extLst>
              <a:ext uri="{FF2B5EF4-FFF2-40B4-BE49-F238E27FC236}">
                <a16:creationId xmlns="" xmlns:a16="http://schemas.microsoft.com/office/drawing/2014/main" id="{89CDFA1F-FDD2-47C4-84AA-7821A06B82F9}"/>
              </a:ext>
            </a:extLst>
          </p:cNvPr>
          <p:cNvSpPr/>
          <p:nvPr/>
        </p:nvSpPr>
        <p:spPr>
          <a:xfrm>
            <a:off x="-2958" y="1412776"/>
            <a:ext cx="6098957" cy="5445224"/>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TextBox 18">
            <a:extLst>
              <a:ext uri="{FF2B5EF4-FFF2-40B4-BE49-F238E27FC236}">
                <a16:creationId xmlns="" xmlns:a16="http://schemas.microsoft.com/office/drawing/2014/main" id="{F2942822-08A1-440E-8056-F4B1DC75735B}"/>
              </a:ext>
            </a:extLst>
          </p:cNvPr>
          <p:cNvSpPr txBox="1"/>
          <p:nvPr/>
        </p:nvSpPr>
        <p:spPr>
          <a:xfrm>
            <a:off x="175116" y="2402389"/>
            <a:ext cx="5742808" cy="3170099"/>
          </a:xfrm>
          <a:prstGeom prst="rect">
            <a:avLst/>
          </a:prstGeom>
          <a:noFill/>
        </p:spPr>
        <p:txBody>
          <a:bodyPr wrap="square" rtlCol="0" anchor="ctr">
            <a:spAutoFit/>
          </a:bodyPr>
          <a:lstStyle/>
          <a:p>
            <a:pPr algn="just"/>
            <a:r>
              <a:rPr lang="en-US" altLang="ko-KR" sz="2000" dirty="0">
                <a:solidFill>
                  <a:schemeClr val="bg1"/>
                </a:solidFill>
                <a:cs typeface="Arial" pitchFamily="34" charset="0"/>
              </a:rPr>
              <a:t>The particular morphology of the territory between Catanzaro and </a:t>
            </a:r>
            <a:r>
              <a:rPr lang="en-US" altLang="ko-KR" sz="2000" dirty="0" err="1">
                <a:solidFill>
                  <a:schemeClr val="bg1"/>
                </a:solidFill>
                <a:cs typeface="Arial" pitchFamily="34" charset="0"/>
              </a:rPr>
              <a:t>Lamezia</a:t>
            </a:r>
            <a:r>
              <a:rPr lang="en-US" altLang="ko-KR" sz="2000" dirty="0">
                <a:solidFill>
                  <a:schemeClr val="bg1"/>
                </a:solidFill>
                <a:cs typeface="Arial" pitchFamily="34" charset="0"/>
              </a:rPr>
              <a:t> implies </a:t>
            </a:r>
            <a:r>
              <a:rPr lang="en-US" altLang="ko-KR" sz="2000" dirty="0" smtClean="0">
                <a:solidFill>
                  <a:schemeClr val="bg1"/>
                </a:solidFill>
                <a:cs typeface="Arial" pitchFamily="34" charset="0"/>
              </a:rPr>
              <a:t>the </a:t>
            </a:r>
            <a:r>
              <a:rPr lang="en-US" altLang="ko-KR" sz="2000" dirty="0">
                <a:solidFill>
                  <a:schemeClr val="bg1"/>
                </a:solidFill>
                <a:cs typeface="Arial" pitchFamily="34" charset="0"/>
              </a:rPr>
              <a:t>constant presence of moderate winds that have allowed, on the territory, the installation of a series of wind farms. The most important </a:t>
            </a:r>
            <a:r>
              <a:rPr lang="en-US" altLang="ko-KR" sz="2000" dirty="0" smtClean="0">
                <a:solidFill>
                  <a:schemeClr val="bg1"/>
                </a:solidFill>
                <a:cs typeface="Arial" pitchFamily="34" charset="0"/>
              </a:rPr>
              <a:t>ones are located in </a:t>
            </a:r>
            <a:r>
              <a:rPr lang="en-US" altLang="ko-KR" sz="2000" dirty="0" err="1" smtClean="0">
                <a:solidFill>
                  <a:schemeClr val="bg1"/>
                </a:solidFill>
                <a:cs typeface="Arial" pitchFamily="34" charset="0"/>
              </a:rPr>
              <a:t>Girifalco</a:t>
            </a:r>
            <a:r>
              <a:rPr lang="en-US" altLang="ko-KR" sz="2000" dirty="0" smtClean="0">
                <a:solidFill>
                  <a:schemeClr val="bg1"/>
                </a:solidFill>
                <a:cs typeface="Arial" pitchFamily="34" charset="0"/>
              </a:rPr>
              <a:t> and </a:t>
            </a:r>
            <a:r>
              <a:rPr lang="en-US" altLang="ko-KR" sz="2000" dirty="0" err="1" smtClean="0">
                <a:solidFill>
                  <a:schemeClr val="bg1"/>
                </a:solidFill>
                <a:cs typeface="Arial" pitchFamily="34" charset="0"/>
              </a:rPr>
              <a:t>Sant'Andrea</a:t>
            </a:r>
            <a:r>
              <a:rPr lang="en-US" altLang="ko-KR" sz="2000" dirty="0" smtClean="0">
                <a:solidFill>
                  <a:schemeClr val="bg1"/>
                </a:solidFill>
                <a:cs typeface="Arial" pitchFamily="34" charset="0"/>
              </a:rPr>
              <a:t>. More </a:t>
            </a:r>
            <a:r>
              <a:rPr lang="en-US" altLang="ko-KR" sz="2000" dirty="0">
                <a:solidFill>
                  <a:schemeClr val="bg1"/>
                </a:solidFill>
                <a:cs typeface="Arial" pitchFamily="34" charset="0"/>
              </a:rPr>
              <a:t>and more Calabrian companies are investing in renewable energy and between 2011 and 2017 over 8700 companies have invested in green products and technologies.</a:t>
            </a:r>
          </a:p>
        </p:txBody>
      </p:sp>
      <p:sp>
        <p:nvSpPr>
          <p:cNvPr id="2" name="Text Placeholder 1"/>
          <p:cNvSpPr>
            <a:spLocks noGrp="1"/>
          </p:cNvSpPr>
          <p:nvPr>
            <p:ph type="body" sz="quarter" idx="10"/>
          </p:nvPr>
        </p:nvSpPr>
        <p:spPr>
          <a:xfrm>
            <a:off x="0" y="258908"/>
            <a:ext cx="12192000" cy="768085"/>
          </a:xfrm>
        </p:spPr>
        <p:txBody>
          <a:bodyPr/>
          <a:lstStyle/>
          <a:p>
            <a:r>
              <a:rPr lang="en-US" altLang="ko-KR" dirty="0"/>
              <a:t>The Catanzaro area</a:t>
            </a:r>
            <a:endParaRPr lang="ko-KR" altLang="en-US" dirty="0"/>
          </a:p>
        </p:txBody>
      </p:sp>
      <p:pic>
        <p:nvPicPr>
          <p:cNvPr id="4" name="Immagine 3">
            <a:extLst>
              <a:ext uri="{FF2B5EF4-FFF2-40B4-BE49-F238E27FC236}">
                <a16:creationId xmlns="" xmlns:a16="http://schemas.microsoft.com/office/drawing/2014/main" id="{679B5240-211F-4DC3-942A-121217CB9354}"/>
              </a:ext>
            </a:extLst>
          </p:cNvPr>
          <p:cNvPicPr>
            <a:picLocks noChangeAspect="1"/>
          </p:cNvPicPr>
          <p:nvPr/>
        </p:nvPicPr>
        <p:blipFill rotWithShape="1">
          <a:blip r:embed="rId2"/>
          <a:srcRect b="11186"/>
          <a:stretch/>
        </p:blipFill>
        <p:spPr>
          <a:xfrm>
            <a:off x="6096000" y="1443256"/>
            <a:ext cx="6108444" cy="5445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5474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 xmlns:a16="http://schemas.microsoft.com/office/drawing/2014/main" id="{8FAEB0E9-00F5-4CA2-A658-0114B07DE7BD}"/>
              </a:ext>
            </a:extLst>
          </p:cNvPr>
          <p:cNvSpPr/>
          <p:nvPr/>
        </p:nvSpPr>
        <p:spPr>
          <a:xfrm>
            <a:off x="0" y="0"/>
            <a:ext cx="12192000" cy="1869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ext Placeholder 1"/>
          <p:cNvSpPr>
            <a:spLocks noGrp="1"/>
          </p:cNvSpPr>
          <p:nvPr>
            <p:ph type="body" sz="quarter" idx="10"/>
          </p:nvPr>
        </p:nvSpPr>
        <p:spPr>
          <a:xfrm>
            <a:off x="0" y="208772"/>
            <a:ext cx="12192000" cy="1300899"/>
          </a:xfrm>
        </p:spPr>
        <p:txBody>
          <a:bodyPr/>
          <a:lstStyle/>
          <a:p>
            <a:r>
              <a:rPr lang="en-US" altLang="ko-KR" b="1" dirty="0"/>
              <a:t>Green Global Economy Index</a:t>
            </a:r>
            <a:endParaRPr lang="ko-KR" altLang="en-US" b="1" dirty="0"/>
          </a:p>
        </p:txBody>
      </p:sp>
      <p:sp>
        <p:nvSpPr>
          <p:cNvPr id="4" name="Rettangolo 3">
            <a:extLst>
              <a:ext uri="{FF2B5EF4-FFF2-40B4-BE49-F238E27FC236}">
                <a16:creationId xmlns="" xmlns:a16="http://schemas.microsoft.com/office/drawing/2014/main" id="{066FCF43-7423-4E7A-814F-924D7DA5CF8E}"/>
              </a:ext>
            </a:extLst>
          </p:cNvPr>
          <p:cNvSpPr/>
          <p:nvPr/>
        </p:nvSpPr>
        <p:spPr>
          <a:xfrm>
            <a:off x="0" y="1621410"/>
            <a:ext cx="12192000" cy="523659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27" name="Rectangle 15">
            <a:extLst>
              <a:ext uri="{FF2B5EF4-FFF2-40B4-BE49-F238E27FC236}">
                <a16:creationId xmlns="" xmlns:a16="http://schemas.microsoft.com/office/drawing/2014/main" id="{49165E7C-04F5-42FD-B187-851D47B10C6A}"/>
              </a:ext>
            </a:extLst>
          </p:cNvPr>
          <p:cNvSpPr/>
          <p:nvPr/>
        </p:nvSpPr>
        <p:spPr>
          <a:xfrm>
            <a:off x="7825339" y="1621410"/>
            <a:ext cx="4366661" cy="5236590"/>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31" name="Rectangle 14">
            <a:extLst>
              <a:ext uri="{FF2B5EF4-FFF2-40B4-BE49-F238E27FC236}">
                <a16:creationId xmlns="" xmlns:a16="http://schemas.microsoft.com/office/drawing/2014/main" id="{3D2CC8A5-5AE3-4AAF-A602-53C3D9793731}"/>
              </a:ext>
            </a:extLst>
          </p:cNvPr>
          <p:cNvSpPr/>
          <p:nvPr/>
        </p:nvSpPr>
        <p:spPr>
          <a:xfrm>
            <a:off x="-10601" y="6157740"/>
            <a:ext cx="7825340" cy="710860"/>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pic>
        <p:nvPicPr>
          <p:cNvPr id="28" name="Immagine 27">
            <a:extLst>
              <a:ext uri="{FF2B5EF4-FFF2-40B4-BE49-F238E27FC236}">
                <a16:creationId xmlns="" xmlns:a16="http://schemas.microsoft.com/office/drawing/2014/main" id="{FF532A00-F060-463B-AC59-0DF5800A75FA}"/>
              </a:ext>
            </a:extLst>
          </p:cNvPr>
          <p:cNvPicPr>
            <a:picLocks noChangeAspect="1"/>
          </p:cNvPicPr>
          <p:nvPr/>
        </p:nvPicPr>
        <p:blipFill>
          <a:blip r:embed="rId2"/>
          <a:stretch>
            <a:fillRect/>
          </a:stretch>
        </p:blipFill>
        <p:spPr>
          <a:xfrm>
            <a:off x="91440" y="2078674"/>
            <a:ext cx="7856350" cy="4113791"/>
          </a:xfrm>
          <a:prstGeom prst="rect">
            <a:avLst/>
          </a:prstGeom>
        </p:spPr>
      </p:pic>
      <p:pic>
        <p:nvPicPr>
          <p:cNvPr id="29" name="Immagine 28">
            <a:extLst>
              <a:ext uri="{FF2B5EF4-FFF2-40B4-BE49-F238E27FC236}">
                <a16:creationId xmlns="" xmlns:a16="http://schemas.microsoft.com/office/drawing/2014/main" id="{8BA9293A-AD35-4D35-A113-063936C19A61}"/>
              </a:ext>
            </a:extLst>
          </p:cNvPr>
          <p:cNvPicPr>
            <a:picLocks noChangeAspect="1"/>
          </p:cNvPicPr>
          <p:nvPr/>
        </p:nvPicPr>
        <p:blipFill>
          <a:blip r:embed="rId3"/>
          <a:stretch>
            <a:fillRect/>
          </a:stretch>
        </p:blipFill>
        <p:spPr>
          <a:xfrm>
            <a:off x="7822366" y="3732244"/>
            <a:ext cx="4380235" cy="3136355"/>
          </a:xfrm>
          <a:prstGeom prst="rect">
            <a:avLst/>
          </a:prstGeom>
        </p:spPr>
      </p:pic>
      <p:sp>
        <p:nvSpPr>
          <p:cNvPr id="30" name="CasellaDiTesto 29">
            <a:extLst>
              <a:ext uri="{FF2B5EF4-FFF2-40B4-BE49-F238E27FC236}">
                <a16:creationId xmlns="" xmlns:a16="http://schemas.microsoft.com/office/drawing/2014/main" id="{04E9F253-39F7-4B69-811C-AA65A5A035ED}"/>
              </a:ext>
            </a:extLst>
          </p:cNvPr>
          <p:cNvSpPr txBox="1"/>
          <p:nvPr/>
        </p:nvSpPr>
        <p:spPr>
          <a:xfrm>
            <a:off x="8114793" y="1967318"/>
            <a:ext cx="3787751" cy="1754326"/>
          </a:xfrm>
          <a:prstGeom prst="rect">
            <a:avLst/>
          </a:prstGeom>
          <a:noFill/>
        </p:spPr>
        <p:txBody>
          <a:bodyPr wrap="square" rtlCol="0">
            <a:spAutoFit/>
          </a:bodyPr>
          <a:lstStyle/>
          <a:p>
            <a:pPr algn="just"/>
            <a:r>
              <a:rPr lang="en-US" dirty="0">
                <a:solidFill>
                  <a:schemeClr val="bg1"/>
                </a:solidFill>
              </a:rPr>
              <a:t>This is the 2018 ranking of how 130 countries perform in the global green economy, in the first place we find Sweden in </a:t>
            </a:r>
            <a:r>
              <a:rPr lang="en-US" dirty="0" smtClean="0">
                <a:solidFill>
                  <a:schemeClr val="bg1"/>
                </a:solidFill>
              </a:rPr>
              <a:t>the second </a:t>
            </a:r>
            <a:r>
              <a:rPr lang="en-US" dirty="0">
                <a:solidFill>
                  <a:schemeClr val="bg1"/>
                </a:solidFill>
              </a:rPr>
              <a:t>place Switzerland and in </a:t>
            </a:r>
            <a:r>
              <a:rPr lang="en-US" dirty="0" smtClean="0">
                <a:solidFill>
                  <a:schemeClr val="bg1"/>
                </a:solidFill>
              </a:rPr>
              <a:t>the third </a:t>
            </a:r>
            <a:r>
              <a:rPr lang="en-US" dirty="0">
                <a:solidFill>
                  <a:schemeClr val="bg1"/>
                </a:solidFill>
              </a:rPr>
              <a:t>place </a:t>
            </a:r>
            <a:r>
              <a:rPr lang="en-US" dirty="0" smtClean="0">
                <a:solidFill>
                  <a:schemeClr val="bg1"/>
                </a:solidFill>
              </a:rPr>
              <a:t>there is Iceland</a:t>
            </a:r>
            <a:r>
              <a:rPr lang="en-US" dirty="0">
                <a:solidFill>
                  <a:schemeClr val="bg1"/>
                </a:solidFill>
              </a:rPr>
              <a:t>.</a:t>
            </a:r>
            <a:endParaRPr lang="it-IT" dirty="0">
              <a:solidFill>
                <a:schemeClr val="bg1"/>
              </a:solidFill>
            </a:endParaRPr>
          </a:p>
        </p:txBody>
      </p:sp>
    </p:spTree>
    <p:extLst>
      <p:ext uri="{BB962C8B-B14F-4D97-AF65-F5344CB8AC3E}">
        <p14:creationId xmlns:p14="http://schemas.microsoft.com/office/powerpoint/2010/main" val="934429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218364" y="736980"/>
            <a:ext cx="12192000" cy="1032742"/>
          </a:xfrm>
        </p:spPr>
        <p:txBody>
          <a:bodyPr/>
          <a:lstStyle/>
          <a:p>
            <a:pPr lvl="0" defTabSz="914400" latinLnBrk="0">
              <a:spcBef>
                <a:spcPts val="0"/>
              </a:spcBef>
            </a:pPr>
            <a:r>
              <a:rPr lang="en-US" sz="6600" b="1" dirty="0">
                <a:ln w="13462">
                  <a:solidFill>
                    <a:prstClr val="white"/>
                  </a:solidFill>
                  <a:prstDash val="solid"/>
                </a:ln>
                <a:solidFill>
                  <a:prstClr val="black">
                    <a:lumMod val="85000"/>
                    <a:lumOff val="15000"/>
                  </a:prstClr>
                </a:solidFill>
                <a:effectLst>
                  <a:outerShdw dist="38100" dir="2700000" algn="bl" rotWithShape="0">
                    <a:srgbClr val="BA3F51"/>
                  </a:outerShdw>
                </a:effectLst>
                <a:latin typeface="Tw Cen MT" panose="020B0602020104020603"/>
                <a:cs typeface="+mn-cs"/>
              </a:rPr>
              <a:t>Thanks for watching</a:t>
            </a:r>
            <a:endParaRPr lang="it-IT" sz="4400" b="1" dirty="0">
              <a:ln w="13462">
                <a:solidFill>
                  <a:prstClr val="white"/>
                </a:solidFill>
                <a:prstDash val="solid"/>
              </a:ln>
              <a:solidFill>
                <a:prstClr val="black">
                  <a:lumMod val="85000"/>
                  <a:lumOff val="15000"/>
                </a:prstClr>
              </a:solidFill>
              <a:effectLst>
                <a:outerShdw dist="38100" dir="2700000" algn="bl" rotWithShape="0">
                  <a:srgbClr val="BA3F51"/>
                </a:outerShdw>
              </a:effectLst>
              <a:latin typeface="Tw Cen MT" panose="020B0602020104020603"/>
              <a:cs typeface="+mn-cs"/>
            </a:endParaRPr>
          </a:p>
          <a:p>
            <a:endParaRPr lang="it-IT" dirty="0"/>
          </a:p>
        </p:txBody>
      </p:sp>
      <p:pic>
        <p:nvPicPr>
          <p:cNvPr id="4" name="Immagine 3"/>
          <p:cNvPicPr>
            <a:picLocks noChangeAspect="1"/>
          </p:cNvPicPr>
          <p:nvPr/>
        </p:nvPicPr>
        <p:blipFill>
          <a:blip r:embed="rId2"/>
          <a:stretch>
            <a:fillRect/>
          </a:stretch>
        </p:blipFill>
        <p:spPr>
          <a:xfrm>
            <a:off x="3542263" y="1601800"/>
            <a:ext cx="4409276" cy="4254563"/>
          </a:xfrm>
          <a:prstGeom prst="rect">
            <a:avLst/>
          </a:prstGeom>
        </p:spPr>
      </p:pic>
      <p:sp>
        <p:nvSpPr>
          <p:cNvPr id="6" name="Rettangolo 5"/>
          <p:cNvSpPr/>
          <p:nvPr/>
        </p:nvSpPr>
        <p:spPr>
          <a:xfrm>
            <a:off x="2392907" y="5856363"/>
            <a:ext cx="6096000" cy="600164"/>
          </a:xfrm>
          <a:prstGeom prst="rect">
            <a:avLst/>
          </a:prstGeom>
        </p:spPr>
        <p:txBody>
          <a:bodyPr>
            <a:spAutoFit/>
          </a:bodyPr>
          <a:lstStyle/>
          <a:p>
            <a:pPr lvl="0" algn="just" defTabSz="914400"/>
            <a:r>
              <a:rPr lang="en-US" sz="1100" dirty="0">
                <a:solidFill>
                  <a:prstClr val="black"/>
                </a:solidFill>
                <a:latin typeface="Tw Cen MT" panose="020B0602020104020603"/>
              </a:rPr>
              <a:t>This project has been funded with support from the European  Commission. This publication reflects the views only of the author, and the Commission cannot be held responsible for any use which may be made of the information contained therein.</a:t>
            </a:r>
            <a:endParaRPr lang="en-US" sz="1100" dirty="0">
              <a:solidFill>
                <a:prstClr val="black"/>
              </a:solidFill>
              <a:latin typeface="Tw Cen MT" panose="020B0602020104020603"/>
            </a:endParaRPr>
          </a:p>
        </p:txBody>
      </p:sp>
    </p:spTree>
    <p:extLst>
      <p:ext uri="{BB962C8B-B14F-4D97-AF65-F5344CB8AC3E}">
        <p14:creationId xmlns:p14="http://schemas.microsoft.com/office/powerpoint/2010/main" val="923262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3"/>
          <p:cNvSpPr txBox="1">
            <a:spLocks/>
          </p:cNvSpPr>
          <p:nvPr/>
        </p:nvSpPr>
        <p:spPr>
          <a:xfrm>
            <a:off x="719403" y="314847"/>
            <a:ext cx="4608512" cy="206810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267" b="1" dirty="0">
                <a:latin typeface="+mj-lt"/>
                <a:cs typeface="Arial" pitchFamily="34" charset="0"/>
              </a:rPr>
              <a:t>The world is </a:t>
            </a:r>
          </a:p>
          <a:p>
            <a:pPr marL="0" indent="0">
              <a:buNone/>
            </a:pPr>
            <a:r>
              <a:rPr lang="en-US" sz="4267" b="1" dirty="0">
                <a:latin typeface="+mj-lt"/>
                <a:cs typeface="Arial" pitchFamily="34" charset="0"/>
              </a:rPr>
              <a:t>changing</a:t>
            </a:r>
          </a:p>
        </p:txBody>
      </p:sp>
      <p:sp>
        <p:nvSpPr>
          <p:cNvPr id="5" name="TextBox 4">
            <a:extLst>
              <a:ext uri="{FF2B5EF4-FFF2-40B4-BE49-F238E27FC236}">
                <a16:creationId xmlns="" xmlns:a16="http://schemas.microsoft.com/office/drawing/2014/main" id="{C0195580-1A31-4462-8F77-7DDADC7122AD}"/>
              </a:ext>
            </a:extLst>
          </p:cNvPr>
          <p:cNvSpPr txBox="1"/>
          <p:nvPr/>
        </p:nvSpPr>
        <p:spPr>
          <a:xfrm>
            <a:off x="6576054" y="440957"/>
            <a:ext cx="4512501" cy="1815882"/>
          </a:xfrm>
          <a:prstGeom prst="rect">
            <a:avLst/>
          </a:prstGeom>
          <a:noFill/>
        </p:spPr>
        <p:txBody>
          <a:bodyPr wrap="square" rtlCol="0" anchor="ctr">
            <a:spAutoFit/>
          </a:bodyPr>
          <a:lstStyle/>
          <a:p>
            <a:pPr algn="just"/>
            <a:r>
              <a:rPr lang="en-US" sz="1400" dirty="0">
                <a:solidFill>
                  <a:schemeClr val="bg1"/>
                </a:solidFill>
              </a:rPr>
              <a:t/>
            </a:r>
            <a:br>
              <a:rPr lang="en-US" sz="1400" dirty="0">
                <a:solidFill>
                  <a:schemeClr val="bg1"/>
                </a:solidFill>
              </a:rPr>
            </a:br>
            <a:r>
              <a:rPr lang="en-US" sz="1400" dirty="0">
                <a:solidFill>
                  <a:schemeClr val="bg1"/>
                </a:solidFill>
              </a:rPr>
              <a:t>Since the beginning of his life on Earth, </a:t>
            </a:r>
            <a:r>
              <a:rPr lang="en-US" sz="1400" dirty="0" smtClean="0">
                <a:solidFill>
                  <a:schemeClr val="bg1"/>
                </a:solidFill>
              </a:rPr>
              <a:t>man </a:t>
            </a:r>
            <a:r>
              <a:rPr lang="en-US" sz="1400" dirty="0">
                <a:solidFill>
                  <a:schemeClr val="bg1"/>
                </a:solidFill>
              </a:rPr>
              <a:t>has been able to modify the environment by exploiting it in all </a:t>
            </a:r>
            <a:r>
              <a:rPr lang="en-US" sz="1400" dirty="0" smtClean="0">
                <a:solidFill>
                  <a:schemeClr val="bg1"/>
                </a:solidFill>
              </a:rPr>
              <a:t>likely ways</a:t>
            </a:r>
            <a:r>
              <a:rPr lang="en-US" sz="1400" dirty="0">
                <a:solidFill>
                  <a:schemeClr val="bg1"/>
                </a:solidFill>
              </a:rPr>
              <a:t>. </a:t>
            </a:r>
            <a:r>
              <a:rPr lang="en-US" sz="1400" dirty="0" smtClean="0">
                <a:solidFill>
                  <a:schemeClr val="bg1"/>
                </a:solidFill>
              </a:rPr>
              <a:t>The </a:t>
            </a:r>
            <a:r>
              <a:rPr lang="en-US" sz="1400" dirty="0">
                <a:solidFill>
                  <a:schemeClr val="bg1"/>
                </a:solidFill>
              </a:rPr>
              <a:t>excessive lack of interest, accumulated over the years, against flora and fauna has caused serious problems for the planet. </a:t>
            </a:r>
            <a:r>
              <a:rPr lang="en-US" sz="1400" dirty="0" smtClean="0">
                <a:solidFill>
                  <a:schemeClr val="bg1"/>
                </a:solidFill>
              </a:rPr>
              <a:t>Today </a:t>
            </a:r>
            <a:r>
              <a:rPr lang="en-US" sz="1400" dirty="0">
                <a:solidFill>
                  <a:schemeClr val="bg1"/>
                </a:solidFill>
              </a:rPr>
              <a:t>new solutions are being sought to </a:t>
            </a:r>
            <a:r>
              <a:rPr lang="en-US" sz="1400" dirty="0" smtClean="0">
                <a:solidFill>
                  <a:schemeClr val="bg1"/>
                </a:solidFill>
              </a:rPr>
              <a:t>face </a:t>
            </a:r>
            <a:r>
              <a:rPr lang="en-US" sz="1400" dirty="0">
                <a:solidFill>
                  <a:schemeClr val="bg1"/>
                </a:solidFill>
              </a:rPr>
              <a:t>pollution and </a:t>
            </a:r>
            <a:r>
              <a:rPr lang="en-US" sz="1400" dirty="0" smtClean="0">
                <a:solidFill>
                  <a:schemeClr val="bg1"/>
                </a:solidFill>
              </a:rPr>
              <a:t>even the </a:t>
            </a:r>
            <a:r>
              <a:rPr lang="en-US" sz="1400" dirty="0">
                <a:solidFill>
                  <a:schemeClr val="bg1"/>
                </a:solidFill>
              </a:rPr>
              <a:t>labor market is </a:t>
            </a:r>
            <a:r>
              <a:rPr lang="en-US" sz="1400" dirty="0" smtClean="0">
                <a:solidFill>
                  <a:schemeClr val="bg1"/>
                </a:solidFill>
              </a:rPr>
              <a:t>affected</a:t>
            </a:r>
            <a:r>
              <a:rPr lang="en-US" sz="1400" dirty="0">
                <a:solidFill>
                  <a:schemeClr val="bg1"/>
                </a:solidFill>
              </a:rPr>
              <a:t>.</a:t>
            </a:r>
            <a:endParaRPr lang="en-US" altLang="ko-KR" sz="1400" dirty="0">
              <a:solidFill>
                <a:schemeClr val="bg1"/>
              </a:solidFill>
              <a:cs typeface="Arial" pitchFamily="34" charset="0"/>
            </a:endParaRPr>
          </a:p>
        </p:txBody>
      </p:sp>
      <p:pic>
        <p:nvPicPr>
          <p:cNvPr id="14" name="Segnaposto immagine 13">
            <a:extLst>
              <a:ext uri="{FF2B5EF4-FFF2-40B4-BE49-F238E27FC236}">
                <a16:creationId xmlns="" xmlns:a16="http://schemas.microsoft.com/office/drawing/2014/main" id="{E5E4FC90-0845-4D74-9CA5-DFB53AE2624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8376" b="18376"/>
          <a:stretch>
            <a:fillRect/>
          </a:stretch>
        </p:blipFill>
        <p:spPr>
          <a:prstGeom prst="rect">
            <a:avLst/>
          </a:prstGeom>
          <a:ln w="28575">
            <a:solidFill>
              <a:schemeClr val="tx1"/>
            </a:solidFill>
          </a:ln>
          <a:effectLst>
            <a:outerShdw blurRad="292100" dist="139700" dir="2700000" algn="tl" rotWithShape="0">
              <a:srgbClr val="333333">
                <a:alpha val="65000"/>
              </a:srgbClr>
            </a:outerShdw>
            <a:softEdge rad="31750"/>
          </a:effectLst>
        </p:spPr>
      </p:pic>
    </p:spTree>
    <p:extLst>
      <p:ext uri="{BB962C8B-B14F-4D97-AF65-F5344CB8AC3E}">
        <p14:creationId xmlns:p14="http://schemas.microsoft.com/office/powerpoint/2010/main" val="77501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2A9AEE19-8CA9-4D72-8054-CD9AA5ABAC17}"/>
              </a:ext>
            </a:extLst>
          </p:cNvPr>
          <p:cNvPicPr>
            <a:picLocks noChangeAspect="1"/>
          </p:cNvPicPr>
          <p:nvPr/>
        </p:nvPicPr>
        <p:blipFill rotWithShape="1">
          <a:blip r:embed="rId2">
            <a:extLst>
              <a:ext uri="{28A0092B-C50C-407E-A947-70E740481C1C}">
                <a14:useLocalDpi xmlns:a14="http://schemas.microsoft.com/office/drawing/2010/main" val="0"/>
              </a:ext>
            </a:extLst>
          </a:blip>
          <a:srcRect l="111" r="-111" b="27302"/>
          <a:stretch/>
        </p:blipFill>
        <p:spPr>
          <a:xfrm>
            <a:off x="0" y="0"/>
            <a:ext cx="12191998" cy="6858000"/>
          </a:xfrm>
          <a:prstGeom prst="rect">
            <a:avLst/>
          </a:prstGeom>
        </p:spPr>
      </p:pic>
      <p:sp>
        <p:nvSpPr>
          <p:cNvPr id="16" name="Rectangle 15"/>
          <p:cNvSpPr/>
          <p:nvPr/>
        </p:nvSpPr>
        <p:spPr>
          <a:xfrm>
            <a:off x="2" y="1536173"/>
            <a:ext cx="5712641" cy="3785652"/>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TextBox 18"/>
          <p:cNvSpPr txBox="1"/>
          <p:nvPr/>
        </p:nvSpPr>
        <p:spPr>
          <a:xfrm>
            <a:off x="148944" y="1982450"/>
            <a:ext cx="5280896" cy="2893100"/>
          </a:xfrm>
          <a:prstGeom prst="rect">
            <a:avLst/>
          </a:prstGeom>
          <a:noFill/>
        </p:spPr>
        <p:txBody>
          <a:bodyPr wrap="square" rtlCol="0" anchor="ctr">
            <a:spAutoFit/>
          </a:bodyPr>
          <a:lstStyle/>
          <a:p>
            <a:pPr algn="just"/>
            <a:r>
              <a:rPr lang="en-US" sz="1400" dirty="0">
                <a:solidFill>
                  <a:schemeClr val="bg1"/>
                </a:solidFill>
              </a:rPr>
              <a:t>After the Second World War in many countries </a:t>
            </a:r>
            <a:r>
              <a:rPr lang="en-US" sz="1400" dirty="0" smtClean="0">
                <a:solidFill>
                  <a:schemeClr val="bg1"/>
                </a:solidFill>
              </a:rPr>
              <a:t>living </a:t>
            </a:r>
            <a:r>
              <a:rPr lang="en-US" sz="1400" dirty="0">
                <a:solidFill>
                  <a:schemeClr val="bg1"/>
                </a:solidFill>
              </a:rPr>
              <a:t>conditions improved a lot thanks to a notable increase in production. </a:t>
            </a:r>
            <a:r>
              <a:rPr lang="en-US" sz="1400" dirty="0" smtClean="0">
                <a:solidFill>
                  <a:schemeClr val="bg1"/>
                </a:solidFill>
              </a:rPr>
              <a:t>The </a:t>
            </a:r>
            <a:r>
              <a:rPr lang="en-US" sz="1400" dirty="0">
                <a:solidFill>
                  <a:schemeClr val="bg1"/>
                </a:solidFill>
              </a:rPr>
              <a:t>so-called economic “boom” </a:t>
            </a:r>
            <a:r>
              <a:rPr lang="en-US" sz="1400" dirty="0" smtClean="0">
                <a:solidFill>
                  <a:schemeClr val="bg1"/>
                </a:solidFill>
              </a:rPr>
              <a:t> </a:t>
            </a:r>
            <a:r>
              <a:rPr lang="en-US" sz="1400" dirty="0">
                <a:solidFill>
                  <a:schemeClr val="bg1"/>
                </a:solidFill>
              </a:rPr>
              <a:t>led to the birth of a society based on consumerism. Consumerism today is a phenomenon that distinguishes all the most developed and industrialized countries. It consists in the desire to always grab new goods and consumer products. The price to pay for this </a:t>
            </a:r>
            <a:r>
              <a:rPr lang="en-US" sz="1400" dirty="0" smtClean="0">
                <a:solidFill>
                  <a:schemeClr val="bg1"/>
                </a:solidFill>
              </a:rPr>
              <a:t>welfare is the </a:t>
            </a:r>
            <a:r>
              <a:rPr lang="en-US" sz="1400" dirty="0">
                <a:solidFill>
                  <a:schemeClr val="bg1"/>
                </a:solidFill>
              </a:rPr>
              <a:t>deterioration and the ever greater pollution of the environment in which we live. The global temperature given by the continuous emissions of CO2 increases constantly causing the melting of the glaciers and the raising of the waters. The oceans are full of plastic and garbage and the desertion due to deforestation is destroying entire biological ecosystems.</a:t>
            </a:r>
            <a:endParaRPr lang="it-IT" sz="1400" dirty="0">
              <a:solidFill>
                <a:schemeClr val="bg1"/>
              </a:solidFill>
            </a:endParaRPr>
          </a:p>
        </p:txBody>
      </p:sp>
      <p:sp>
        <p:nvSpPr>
          <p:cNvPr id="12" name="Rectangle 14">
            <a:extLst>
              <a:ext uri="{FF2B5EF4-FFF2-40B4-BE49-F238E27FC236}">
                <a16:creationId xmlns="" xmlns:a16="http://schemas.microsoft.com/office/drawing/2014/main" id="{AC861AF9-FD9C-4B1D-A8C7-5FD6BE9621FD}"/>
              </a:ext>
            </a:extLst>
          </p:cNvPr>
          <p:cNvSpPr/>
          <p:nvPr/>
        </p:nvSpPr>
        <p:spPr>
          <a:xfrm rot="5400000">
            <a:off x="7898876" y="2564877"/>
            <a:ext cx="6858000" cy="1728245"/>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2" name="CasellaDiTesto 1">
            <a:extLst>
              <a:ext uri="{FF2B5EF4-FFF2-40B4-BE49-F238E27FC236}">
                <a16:creationId xmlns="" xmlns:a16="http://schemas.microsoft.com/office/drawing/2014/main" id="{E7742484-BD0D-426C-96E4-AE58812B02EA}"/>
              </a:ext>
            </a:extLst>
          </p:cNvPr>
          <p:cNvSpPr txBox="1"/>
          <p:nvPr/>
        </p:nvSpPr>
        <p:spPr>
          <a:xfrm>
            <a:off x="10430800" y="1536173"/>
            <a:ext cx="1706526" cy="3785652"/>
          </a:xfrm>
          <a:prstGeom prst="rect">
            <a:avLst/>
          </a:prstGeom>
          <a:noFill/>
        </p:spPr>
        <p:txBody>
          <a:bodyPr wrap="square" rtlCol="0">
            <a:spAutoFit/>
          </a:bodyPr>
          <a:lstStyle/>
          <a:p>
            <a:pPr algn="r"/>
            <a:r>
              <a:rPr lang="en-US" sz="1600" dirty="0">
                <a:solidFill>
                  <a:schemeClr val="bg1"/>
                </a:solidFill>
                <a:latin typeface="Arial Black" panose="020B0A04020102020204" pitchFamily="34" charset="0"/>
              </a:rPr>
              <a:t>Saving the planet requires </a:t>
            </a:r>
            <a:r>
              <a:rPr lang="en-US" sz="1600" dirty="0" smtClean="0">
                <a:solidFill>
                  <a:schemeClr val="bg1"/>
                </a:solidFill>
                <a:latin typeface="Arial Black" panose="020B0A04020102020204" pitchFamily="34" charset="0"/>
              </a:rPr>
              <a:t>not only great </a:t>
            </a:r>
            <a:r>
              <a:rPr lang="en-US" sz="1600" dirty="0">
                <a:solidFill>
                  <a:schemeClr val="bg1"/>
                </a:solidFill>
                <a:latin typeface="Arial Black" panose="020B0A04020102020204" pitchFamily="34" charset="0"/>
              </a:rPr>
              <a:t>cooperation </a:t>
            </a:r>
            <a:r>
              <a:rPr lang="en-US" sz="1600" dirty="0" smtClean="0">
                <a:solidFill>
                  <a:schemeClr val="bg1"/>
                </a:solidFill>
                <a:latin typeface="Arial Black" panose="020B0A04020102020204" pitchFamily="34" charset="0"/>
              </a:rPr>
              <a:t>among </a:t>
            </a:r>
            <a:r>
              <a:rPr lang="en-US" sz="1600" dirty="0">
                <a:solidFill>
                  <a:schemeClr val="bg1"/>
                </a:solidFill>
                <a:latin typeface="Arial Black" panose="020B0A04020102020204" pitchFamily="34" charset="0"/>
              </a:rPr>
              <a:t>states, but also a serious information and awareness policy that involves everyone.</a:t>
            </a:r>
            <a:endParaRPr lang="it-IT" sz="1600" dirty="0">
              <a:latin typeface="Arial Black" panose="020B0A04020102020204" pitchFamily="34" charset="0"/>
            </a:endParaRPr>
          </a:p>
        </p:txBody>
      </p:sp>
    </p:spTree>
    <p:extLst>
      <p:ext uri="{BB962C8B-B14F-4D97-AF65-F5344CB8AC3E}">
        <p14:creationId xmlns:p14="http://schemas.microsoft.com/office/powerpoint/2010/main" val="630811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4">
            <a:extLst>
              <a:ext uri="{FF2B5EF4-FFF2-40B4-BE49-F238E27FC236}">
                <a16:creationId xmlns="" xmlns:a16="http://schemas.microsoft.com/office/drawing/2014/main" id="{4F32EC0F-7E8E-4FF2-B27F-5C6BC14F4769}"/>
              </a:ext>
            </a:extLst>
          </p:cNvPr>
          <p:cNvSpPr/>
          <p:nvPr/>
        </p:nvSpPr>
        <p:spPr>
          <a:xfrm>
            <a:off x="0" y="1230340"/>
            <a:ext cx="12192000" cy="1226356"/>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2" name="Text Placeholder 1"/>
          <p:cNvSpPr>
            <a:spLocks noGrp="1"/>
          </p:cNvSpPr>
          <p:nvPr>
            <p:ph type="body" sz="quarter" idx="10"/>
          </p:nvPr>
        </p:nvSpPr>
        <p:spPr>
          <a:xfrm>
            <a:off x="0" y="260648"/>
            <a:ext cx="12192000" cy="768085"/>
          </a:xfrm>
        </p:spPr>
        <p:txBody>
          <a:bodyPr/>
          <a:lstStyle/>
          <a:p>
            <a:r>
              <a:rPr lang="en-US" altLang="ko-KR" dirty="0"/>
              <a:t>Renewable energies:</a:t>
            </a:r>
          </a:p>
        </p:txBody>
      </p:sp>
      <p:sp>
        <p:nvSpPr>
          <p:cNvPr id="3" name="Text Placeholder 2"/>
          <p:cNvSpPr>
            <a:spLocks noGrp="1"/>
          </p:cNvSpPr>
          <p:nvPr>
            <p:ph type="body" sz="quarter" idx="11"/>
          </p:nvPr>
        </p:nvSpPr>
        <p:spPr>
          <a:xfrm>
            <a:off x="223101" y="1372505"/>
            <a:ext cx="11745798" cy="768085"/>
          </a:xfrm>
        </p:spPr>
        <p:txBody>
          <a:bodyPr/>
          <a:lstStyle/>
          <a:p>
            <a:pPr lvl="0"/>
            <a:r>
              <a:rPr lang="en-US" altLang="ko-KR" sz="1600" dirty="0">
                <a:solidFill>
                  <a:schemeClr val="bg1"/>
                </a:solidFill>
              </a:rPr>
              <a:t>Fuels like oil and gas that we currently use to produce energy are the main causes of pollution due to their emissions of harmful substances, so we are constantly looking for alternative sources of energy. W</a:t>
            </a:r>
            <a:r>
              <a:rPr lang="en-US" altLang="ko-KR" sz="1600" dirty="0" smtClean="0">
                <a:solidFill>
                  <a:schemeClr val="bg1"/>
                </a:solidFill>
              </a:rPr>
              <a:t>e </a:t>
            </a:r>
            <a:r>
              <a:rPr lang="en-US" altLang="ko-KR" sz="1600" dirty="0">
                <a:solidFill>
                  <a:schemeClr val="bg1"/>
                </a:solidFill>
              </a:rPr>
              <a:t>have to invest in Renewable Energies, they not only fight pollution but also offer new areas of research and new jobs.</a:t>
            </a:r>
          </a:p>
        </p:txBody>
      </p:sp>
      <p:sp>
        <p:nvSpPr>
          <p:cNvPr id="5" name="Diamond 4"/>
          <p:cNvSpPr/>
          <p:nvPr/>
        </p:nvSpPr>
        <p:spPr>
          <a:xfrm>
            <a:off x="1127878" y="2637511"/>
            <a:ext cx="1440160" cy="1440160"/>
          </a:xfrm>
          <a:prstGeom prst="diamon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6" name="Diamond 5"/>
          <p:cNvSpPr/>
          <p:nvPr/>
        </p:nvSpPr>
        <p:spPr>
          <a:xfrm>
            <a:off x="3257975" y="2658303"/>
            <a:ext cx="1440160" cy="1440160"/>
          </a:xfrm>
          <a:prstGeom prst="diamond">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7" name="Diamond 6"/>
          <p:cNvSpPr/>
          <p:nvPr/>
        </p:nvSpPr>
        <p:spPr>
          <a:xfrm>
            <a:off x="7566525" y="2676303"/>
            <a:ext cx="1440160" cy="1440160"/>
          </a:xfrm>
          <a:prstGeom prst="diamon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8" name="Diamond 7"/>
          <p:cNvSpPr/>
          <p:nvPr/>
        </p:nvSpPr>
        <p:spPr>
          <a:xfrm>
            <a:off x="9648268" y="2676303"/>
            <a:ext cx="1440160" cy="1440160"/>
          </a:xfrm>
          <a:prstGeom prst="diamond">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TextBox 11"/>
          <p:cNvSpPr txBox="1"/>
          <p:nvPr/>
        </p:nvSpPr>
        <p:spPr>
          <a:xfrm>
            <a:off x="9388211" y="4104266"/>
            <a:ext cx="1150037" cy="830997"/>
          </a:xfrm>
          <a:prstGeom prst="rect">
            <a:avLst/>
          </a:prstGeom>
          <a:noFill/>
        </p:spPr>
        <p:txBody>
          <a:bodyPr wrap="square" rtlCol="0" anchor="ctr">
            <a:spAutoFit/>
          </a:bodyPr>
          <a:lstStyle/>
          <a:p>
            <a:pPr algn="ctr"/>
            <a:endParaRPr lang="ko-KR" altLang="en-US" sz="4800" b="1" dirty="0">
              <a:solidFill>
                <a:schemeClr val="accent3"/>
              </a:solidFill>
              <a:cs typeface="Arial" pitchFamily="34" charset="0"/>
            </a:endParaRPr>
          </a:p>
        </p:txBody>
      </p:sp>
      <p:grpSp>
        <p:nvGrpSpPr>
          <p:cNvPr id="13" name="Group 12"/>
          <p:cNvGrpSpPr/>
          <p:nvPr/>
        </p:nvGrpSpPr>
        <p:grpSpPr>
          <a:xfrm>
            <a:off x="817712" y="4342254"/>
            <a:ext cx="2086764" cy="2025030"/>
            <a:chOff x="1985513" y="4330232"/>
            <a:chExt cx="2601799" cy="1372681"/>
          </a:xfrm>
        </p:grpSpPr>
        <p:sp>
          <p:nvSpPr>
            <p:cNvPr id="14" name="TextBox 13"/>
            <p:cNvSpPr txBox="1"/>
            <p:nvPr/>
          </p:nvSpPr>
          <p:spPr>
            <a:xfrm>
              <a:off x="2004346" y="4618045"/>
              <a:ext cx="2552486" cy="1084868"/>
            </a:xfrm>
            <a:prstGeom prst="rect">
              <a:avLst/>
            </a:prstGeom>
            <a:noFill/>
          </p:spPr>
          <p:txBody>
            <a:bodyPr wrap="square" rtlCol="0" anchor="ctr">
              <a:spAutoFit/>
            </a:bodyPr>
            <a:lstStyle/>
            <a:p>
              <a:pPr algn="ctr"/>
              <a:r>
                <a:rPr lang="en-US" altLang="ko-KR" sz="1400" dirty="0">
                  <a:cs typeface="Arial" pitchFamily="34" charset="0"/>
                </a:rPr>
                <a:t>It is the form of energy produced by the sun.</a:t>
              </a:r>
            </a:p>
            <a:p>
              <a:pPr algn="ctr"/>
              <a:r>
                <a:rPr lang="en-US" altLang="ko-KR" sz="1400" dirty="0">
                  <a:cs typeface="Arial" pitchFamily="34" charset="0"/>
                </a:rPr>
                <a:t>Solar energy can be used to generate electricity (photovoltaic) or to generate heat (solar thermal)</a:t>
              </a:r>
              <a:endParaRPr lang="ko-KR" altLang="en-US" sz="1400" dirty="0">
                <a:cs typeface="Arial" pitchFamily="34" charset="0"/>
              </a:endParaRPr>
            </a:p>
          </p:txBody>
        </p:sp>
        <p:sp>
          <p:nvSpPr>
            <p:cNvPr id="15" name="TextBox 14"/>
            <p:cNvSpPr txBox="1"/>
            <p:nvPr/>
          </p:nvSpPr>
          <p:spPr>
            <a:xfrm>
              <a:off x="1985513" y="4330232"/>
              <a:ext cx="2601799" cy="230833"/>
            </a:xfrm>
            <a:prstGeom prst="rect">
              <a:avLst/>
            </a:prstGeom>
            <a:noFill/>
          </p:spPr>
          <p:txBody>
            <a:bodyPr wrap="square" rtlCol="0" anchor="ctr">
              <a:spAutoFit/>
            </a:bodyPr>
            <a:lstStyle/>
            <a:p>
              <a:pPr algn="ctr"/>
              <a:r>
                <a:rPr lang="en-US" altLang="ko-KR" sz="1600" b="1" dirty="0">
                  <a:cs typeface="Arial" pitchFamily="34" charset="0"/>
                </a:rPr>
                <a:t>Solar Energy</a:t>
              </a:r>
              <a:endParaRPr lang="ko-KR" altLang="en-US" sz="1600" b="1" dirty="0">
                <a:cs typeface="Arial" pitchFamily="34" charset="0"/>
              </a:endParaRPr>
            </a:p>
          </p:txBody>
        </p:sp>
      </p:grpSp>
      <p:grpSp>
        <p:nvGrpSpPr>
          <p:cNvPr id="16" name="Group 15"/>
          <p:cNvGrpSpPr/>
          <p:nvPr/>
        </p:nvGrpSpPr>
        <p:grpSpPr>
          <a:xfrm>
            <a:off x="2810829" y="4381493"/>
            <a:ext cx="2251162" cy="1783288"/>
            <a:chOff x="1985513" y="4331008"/>
            <a:chExt cx="2636303" cy="1207698"/>
          </a:xfrm>
        </p:grpSpPr>
        <p:sp>
          <p:nvSpPr>
            <p:cNvPr id="17" name="TextBox 16"/>
            <p:cNvSpPr txBox="1"/>
            <p:nvPr/>
          </p:nvSpPr>
          <p:spPr>
            <a:xfrm>
              <a:off x="1995359" y="4600744"/>
              <a:ext cx="2564400" cy="937962"/>
            </a:xfrm>
            <a:prstGeom prst="rect">
              <a:avLst/>
            </a:prstGeom>
            <a:noFill/>
          </p:spPr>
          <p:txBody>
            <a:bodyPr wrap="square" rtlCol="0" anchor="ctr">
              <a:spAutoFit/>
            </a:bodyPr>
            <a:lstStyle/>
            <a:p>
              <a:pPr algn="ctr"/>
              <a:r>
                <a:rPr lang="en-US" altLang="ko-KR" sz="1400" dirty="0">
                  <a:solidFill>
                    <a:schemeClr val="tx1">
                      <a:lumMod val="75000"/>
                      <a:lumOff val="25000"/>
                    </a:schemeClr>
                  </a:solidFill>
                  <a:cs typeface="Arial" pitchFamily="34" charset="0"/>
                </a:rPr>
                <a:t>It is generated by the pressure force of the water itself, through a generator that transforms </a:t>
              </a:r>
              <a:r>
                <a:rPr lang="en-US" altLang="ko-KR" sz="1400" dirty="0" smtClean="0">
                  <a:solidFill>
                    <a:schemeClr val="tx1">
                      <a:lumMod val="75000"/>
                      <a:lumOff val="25000"/>
                    </a:schemeClr>
                  </a:solidFill>
                  <a:cs typeface="Arial" pitchFamily="34" charset="0"/>
                </a:rPr>
                <a:t> </a:t>
              </a:r>
              <a:r>
                <a:rPr lang="en-US" altLang="ko-KR" sz="1400" dirty="0">
                  <a:solidFill>
                    <a:schemeClr val="tx1">
                      <a:lumMod val="75000"/>
                      <a:lumOff val="25000"/>
                    </a:schemeClr>
                  </a:solidFill>
                  <a:cs typeface="Arial" pitchFamily="34" charset="0"/>
                </a:rPr>
                <a:t>kinetic and pressure </a:t>
              </a:r>
              <a:r>
                <a:rPr lang="en-US" altLang="ko-KR" sz="1400" dirty="0" smtClean="0">
                  <a:solidFill>
                    <a:schemeClr val="tx1">
                      <a:lumMod val="75000"/>
                      <a:lumOff val="25000"/>
                    </a:schemeClr>
                  </a:solidFill>
                  <a:cs typeface="Arial" pitchFamily="34" charset="0"/>
                </a:rPr>
                <a:t>energy </a:t>
              </a:r>
              <a:r>
                <a:rPr lang="en-US" altLang="ko-KR" sz="1400" dirty="0">
                  <a:solidFill>
                    <a:schemeClr val="tx1">
                      <a:lumMod val="75000"/>
                      <a:lumOff val="25000"/>
                    </a:schemeClr>
                  </a:solidFill>
                  <a:cs typeface="Arial" pitchFamily="34" charset="0"/>
                </a:rPr>
                <a:t>into electricity</a:t>
              </a:r>
              <a:endParaRPr lang="ko-KR" altLang="en-US" sz="1400" dirty="0">
                <a:solidFill>
                  <a:schemeClr val="tx1">
                    <a:lumMod val="75000"/>
                    <a:lumOff val="25000"/>
                  </a:schemeClr>
                </a:solidFill>
                <a:cs typeface="Arial" pitchFamily="34" charset="0"/>
              </a:endParaRPr>
            </a:p>
          </p:txBody>
        </p:sp>
        <p:sp>
          <p:nvSpPr>
            <p:cNvPr id="18" name="TextBox 17"/>
            <p:cNvSpPr txBox="1"/>
            <p:nvPr/>
          </p:nvSpPr>
          <p:spPr>
            <a:xfrm>
              <a:off x="1985513" y="4331008"/>
              <a:ext cx="2636303" cy="229279"/>
            </a:xfrm>
            <a:prstGeom prst="rect">
              <a:avLst/>
            </a:prstGeom>
            <a:noFill/>
          </p:spPr>
          <p:txBody>
            <a:bodyPr wrap="square" rtlCol="0" anchor="ctr">
              <a:spAutoFit/>
            </a:bodyPr>
            <a:lstStyle/>
            <a:p>
              <a:pPr algn="ctr"/>
              <a:r>
                <a:rPr lang="en-US" altLang="ko-KR" sz="1600" b="1" dirty="0">
                  <a:solidFill>
                    <a:schemeClr val="tx1">
                      <a:lumMod val="75000"/>
                      <a:lumOff val="25000"/>
                    </a:schemeClr>
                  </a:solidFill>
                  <a:cs typeface="Arial" pitchFamily="34" charset="0"/>
                </a:rPr>
                <a:t>Hydroelectric Energy</a:t>
              </a:r>
            </a:p>
          </p:txBody>
        </p:sp>
      </p:grpSp>
      <p:grpSp>
        <p:nvGrpSpPr>
          <p:cNvPr id="19" name="Group 18"/>
          <p:cNvGrpSpPr/>
          <p:nvPr/>
        </p:nvGrpSpPr>
        <p:grpSpPr>
          <a:xfrm>
            <a:off x="7243223" y="4399594"/>
            <a:ext cx="2086764" cy="1801101"/>
            <a:chOff x="1985513" y="4326522"/>
            <a:chExt cx="2601799" cy="1267491"/>
          </a:xfrm>
        </p:grpSpPr>
        <p:sp>
          <p:nvSpPr>
            <p:cNvPr id="20" name="TextBox 19"/>
            <p:cNvSpPr txBox="1"/>
            <p:nvPr/>
          </p:nvSpPr>
          <p:spPr>
            <a:xfrm>
              <a:off x="2004213" y="4619349"/>
              <a:ext cx="2564400" cy="974664"/>
            </a:xfrm>
            <a:prstGeom prst="rect">
              <a:avLst/>
            </a:prstGeom>
            <a:noFill/>
          </p:spPr>
          <p:txBody>
            <a:bodyPr wrap="square" rtlCol="0" anchor="ctr">
              <a:spAutoFit/>
            </a:bodyPr>
            <a:lstStyle/>
            <a:p>
              <a:pPr algn="ctr"/>
              <a:r>
                <a:rPr lang="en-US" altLang="ko-KR" sz="1400" dirty="0">
                  <a:solidFill>
                    <a:schemeClr val="tx1">
                      <a:lumMod val="75000"/>
                      <a:lumOff val="25000"/>
                    </a:schemeClr>
                  </a:solidFill>
                  <a:cs typeface="Arial" pitchFamily="34" charset="0"/>
                </a:rPr>
                <a:t>Geothermal energy is a form of exploitable energy that derives from the heat present in the deeper layers of the earth's </a:t>
              </a:r>
              <a:r>
                <a:rPr lang="en-US" altLang="ko-KR" sz="1400" dirty="0" smtClean="0">
                  <a:solidFill>
                    <a:schemeClr val="tx1">
                      <a:lumMod val="75000"/>
                      <a:lumOff val="25000"/>
                    </a:schemeClr>
                  </a:solidFill>
                  <a:cs typeface="Arial" pitchFamily="34" charset="0"/>
                </a:rPr>
                <a:t>crust</a:t>
              </a:r>
              <a:endParaRPr lang="ko-KR" altLang="en-US" sz="1400" dirty="0">
                <a:solidFill>
                  <a:schemeClr val="tx1">
                    <a:lumMod val="75000"/>
                    <a:lumOff val="25000"/>
                  </a:schemeClr>
                </a:solidFill>
                <a:cs typeface="Arial" pitchFamily="34" charset="0"/>
              </a:endParaRPr>
            </a:p>
          </p:txBody>
        </p:sp>
        <p:sp>
          <p:nvSpPr>
            <p:cNvPr id="21" name="TextBox 20"/>
            <p:cNvSpPr txBox="1"/>
            <p:nvPr/>
          </p:nvSpPr>
          <p:spPr>
            <a:xfrm>
              <a:off x="1985513" y="4326522"/>
              <a:ext cx="2601799" cy="238251"/>
            </a:xfrm>
            <a:prstGeom prst="rect">
              <a:avLst/>
            </a:prstGeom>
            <a:noFill/>
          </p:spPr>
          <p:txBody>
            <a:bodyPr wrap="square" rtlCol="0" anchor="ctr">
              <a:spAutoFit/>
            </a:bodyPr>
            <a:lstStyle/>
            <a:p>
              <a:pPr algn="ctr"/>
              <a:r>
                <a:rPr lang="en-US" altLang="ko-KR" sz="1600" b="1" dirty="0">
                  <a:solidFill>
                    <a:schemeClr val="tx1">
                      <a:lumMod val="75000"/>
                      <a:lumOff val="25000"/>
                    </a:schemeClr>
                  </a:solidFill>
                  <a:cs typeface="Arial" pitchFamily="34" charset="0"/>
                </a:rPr>
                <a:t>Geothermal Energy</a:t>
              </a:r>
              <a:endParaRPr lang="ko-KR" altLang="en-US" sz="1600" b="1" dirty="0">
                <a:cs typeface="Arial" pitchFamily="34" charset="0"/>
              </a:endParaRPr>
            </a:p>
          </p:txBody>
        </p:sp>
      </p:grpSp>
      <p:grpSp>
        <p:nvGrpSpPr>
          <p:cNvPr id="22" name="Group 21"/>
          <p:cNvGrpSpPr/>
          <p:nvPr/>
        </p:nvGrpSpPr>
        <p:grpSpPr>
          <a:xfrm>
            <a:off x="9366524" y="4428292"/>
            <a:ext cx="2221699" cy="1435671"/>
            <a:chOff x="1985513" y="4318690"/>
            <a:chExt cx="2601798" cy="1037117"/>
          </a:xfrm>
        </p:grpSpPr>
        <p:sp>
          <p:nvSpPr>
            <p:cNvPr id="23" name="TextBox 22"/>
            <p:cNvSpPr txBox="1"/>
            <p:nvPr/>
          </p:nvSpPr>
          <p:spPr>
            <a:xfrm>
              <a:off x="1989819" y="4666568"/>
              <a:ext cx="2564401" cy="689239"/>
            </a:xfrm>
            <a:prstGeom prst="rect">
              <a:avLst/>
            </a:prstGeom>
            <a:noFill/>
          </p:spPr>
          <p:txBody>
            <a:bodyPr wrap="square" rtlCol="0" anchor="ctr">
              <a:spAutoFit/>
            </a:bodyPr>
            <a:lstStyle/>
            <a:p>
              <a:pPr algn="ctr"/>
              <a:r>
                <a:rPr lang="en-US" altLang="ko-KR" sz="1400" dirty="0">
                  <a:solidFill>
                    <a:schemeClr val="tx1">
                      <a:lumMod val="75000"/>
                      <a:lumOff val="25000"/>
                    </a:schemeClr>
                  </a:solidFill>
                  <a:cs typeface="Arial" pitchFamily="34" charset="0"/>
                </a:rPr>
                <a:t>It is produced from waste materials of organic origin, </a:t>
              </a:r>
              <a:r>
                <a:rPr lang="en-US" altLang="ko-KR" sz="1400" dirty="0" smtClean="0">
                  <a:solidFill>
                    <a:schemeClr val="tx1">
                      <a:lumMod val="75000"/>
                      <a:lumOff val="25000"/>
                    </a:schemeClr>
                  </a:solidFill>
                  <a:cs typeface="Arial" pitchFamily="34" charset="0"/>
                </a:rPr>
                <a:t>through </a:t>
              </a:r>
              <a:r>
                <a:rPr lang="en-US" altLang="ko-KR" sz="1400" dirty="0">
                  <a:solidFill>
                    <a:schemeClr val="tx1">
                      <a:lumMod val="75000"/>
                      <a:lumOff val="25000"/>
                    </a:schemeClr>
                  </a:solidFill>
                  <a:cs typeface="Arial" pitchFamily="34" charset="0"/>
                </a:rPr>
                <a:t>combustion.</a:t>
              </a:r>
              <a:endParaRPr lang="ko-KR" altLang="en-US" sz="1400" dirty="0">
                <a:solidFill>
                  <a:schemeClr val="tx1">
                    <a:lumMod val="75000"/>
                    <a:lumOff val="25000"/>
                  </a:schemeClr>
                </a:solidFill>
                <a:cs typeface="Arial" pitchFamily="34" charset="0"/>
              </a:endParaRPr>
            </a:p>
          </p:txBody>
        </p:sp>
        <p:sp>
          <p:nvSpPr>
            <p:cNvPr id="24" name="TextBox 23"/>
            <p:cNvSpPr txBox="1"/>
            <p:nvPr/>
          </p:nvSpPr>
          <p:spPr>
            <a:xfrm>
              <a:off x="1985513" y="4318690"/>
              <a:ext cx="2601798" cy="253916"/>
            </a:xfrm>
            <a:prstGeom prst="rect">
              <a:avLst/>
            </a:prstGeom>
            <a:noFill/>
          </p:spPr>
          <p:txBody>
            <a:bodyPr wrap="square" rtlCol="0" anchor="ctr">
              <a:spAutoFit/>
            </a:bodyPr>
            <a:lstStyle/>
            <a:p>
              <a:pPr algn="ctr"/>
              <a:r>
                <a:rPr lang="it-IT" sz="1600" b="1" dirty="0" err="1"/>
                <a:t>Biomass</a:t>
              </a:r>
              <a:r>
                <a:rPr lang="it-IT" sz="1600" b="1" dirty="0"/>
                <a:t> Energy</a:t>
              </a:r>
            </a:p>
          </p:txBody>
        </p:sp>
      </p:grpSp>
      <p:pic>
        <p:nvPicPr>
          <p:cNvPr id="30" name="Immagine 29">
            <a:extLst>
              <a:ext uri="{FF2B5EF4-FFF2-40B4-BE49-F238E27FC236}">
                <a16:creationId xmlns="" xmlns:a16="http://schemas.microsoft.com/office/drawing/2014/main" id="{1642FB79-7468-423A-B85E-500594BCD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791" y="2830888"/>
            <a:ext cx="914528" cy="914528"/>
          </a:xfrm>
          <a:prstGeom prst="rect">
            <a:avLst/>
          </a:prstGeom>
        </p:spPr>
      </p:pic>
      <p:pic>
        <p:nvPicPr>
          <p:cNvPr id="32" name="Immagine 31">
            <a:extLst>
              <a:ext uri="{FF2B5EF4-FFF2-40B4-BE49-F238E27FC236}">
                <a16:creationId xmlns="" xmlns:a16="http://schemas.microsoft.com/office/drawing/2014/main" id="{AD75E94C-0AEB-4228-91D0-FC1005B3C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341" y="2845461"/>
            <a:ext cx="914528" cy="914528"/>
          </a:xfrm>
          <a:prstGeom prst="rect">
            <a:avLst/>
          </a:prstGeom>
        </p:spPr>
      </p:pic>
      <p:pic>
        <p:nvPicPr>
          <p:cNvPr id="34" name="Immagine 33">
            <a:extLst>
              <a:ext uri="{FF2B5EF4-FFF2-40B4-BE49-F238E27FC236}">
                <a16:creationId xmlns="" xmlns:a16="http://schemas.microsoft.com/office/drawing/2014/main" id="{E35151B5-0E7F-49B2-8BC1-BF904239D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694" y="2887382"/>
            <a:ext cx="914528" cy="914528"/>
          </a:xfrm>
          <a:prstGeom prst="rect">
            <a:avLst/>
          </a:prstGeom>
        </p:spPr>
      </p:pic>
      <p:pic>
        <p:nvPicPr>
          <p:cNvPr id="36" name="Immagine 35">
            <a:extLst>
              <a:ext uri="{FF2B5EF4-FFF2-40B4-BE49-F238E27FC236}">
                <a16:creationId xmlns="" xmlns:a16="http://schemas.microsoft.com/office/drawing/2014/main" id="{8F38D16F-FB26-4102-ACE5-A484C2D7C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1084" y="2877910"/>
            <a:ext cx="914528" cy="914528"/>
          </a:xfrm>
          <a:prstGeom prst="rect">
            <a:avLst/>
          </a:prstGeom>
        </p:spPr>
      </p:pic>
      <p:sp>
        <p:nvSpPr>
          <p:cNvPr id="31" name="Diamond 5">
            <a:extLst>
              <a:ext uri="{FF2B5EF4-FFF2-40B4-BE49-F238E27FC236}">
                <a16:creationId xmlns="" xmlns:a16="http://schemas.microsoft.com/office/drawing/2014/main" id="{900FBEB1-7C25-4859-A22B-D7653C7EBA7B}"/>
              </a:ext>
            </a:extLst>
          </p:cNvPr>
          <p:cNvSpPr/>
          <p:nvPr/>
        </p:nvSpPr>
        <p:spPr>
          <a:xfrm>
            <a:off x="5374542" y="2676585"/>
            <a:ext cx="1440160" cy="1440160"/>
          </a:xfrm>
          <a:prstGeom prst="diamond">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pic>
        <p:nvPicPr>
          <p:cNvPr id="27" name="Immagine 26">
            <a:extLst>
              <a:ext uri="{FF2B5EF4-FFF2-40B4-BE49-F238E27FC236}">
                <a16:creationId xmlns="" xmlns:a16="http://schemas.microsoft.com/office/drawing/2014/main" id="{A06D3C9B-A69B-49F1-BC6A-81E3D4483A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7128" y="2742030"/>
            <a:ext cx="1092244" cy="1092244"/>
          </a:xfrm>
          <a:prstGeom prst="rect">
            <a:avLst/>
          </a:prstGeom>
        </p:spPr>
      </p:pic>
      <p:grpSp>
        <p:nvGrpSpPr>
          <p:cNvPr id="35" name="Group 18">
            <a:extLst>
              <a:ext uri="{FF2B5EF4-FFF2-40B4-BE49-F238E27FC236}">
                <a16:creationId xmlns="" xmlns:a16="http://schemas.microsoft.com/office/drawing/2014/main" id="{B479EC12-6A28-4AC4-BB74-7B9704C6A710}"/>
              </a:ext>
            </a:extLst>
          </p:cNvPr>
          <p:cNvGrpSpPr/>
          <p:nvPr/>
        </p:nvGrpSpPr>
        <p:grpSpPr>
          <a:xfrm>
            <a:off x="5086437" y="4399597"/>
            <a:ext cx="2086764" cy="1985269"/>
            <a:chOff x="1985513" y="4326522"/>
            <a:chExt cx="2601799" cy="1397095"/>
          </a:xfrm>
        </p:grpSpPr>
        <p:sp>
          <p:nvSpPr>
            <p:cNvPr id="37" name="TextBox 19">
              <a:extLst>
                <a:ext uri="{FF2B5EF4-FFF2-40B4-BE49-F238E27FC236}">
                  <a16:creationId xmlns="" xmlns:a16="http://schemas.microsoft.com/office/drawing/2014/main" id="{3CEDFC4C-D1B3-4D4C-86F3-F495F29BD9BD}"/>
                </a:ext>
              </a:extLst>
            </p:cNvPr>
            <p:cNvSpPr txBox="1"/>
            <p:nvPr/>
          </p:nvSpPr>
          <p:spPr>
            <a:xfrm>
              <a:off x="2004346" y="4597339"/>
              <a:ext cx="2564400" cy="1126278"/>
            </a:xfrm>
            <a:prstGeom prst="rect">
              <a:avLst/>
            </a:prstGeom>
            <a:noFill/>
          </p:spPr>
          <p:txBody>
            <a:bodyPr wrap="square" rtlCol="0" anchor="ctr">
              <a:spAutoFit/>
            </a:bodyPr>
            <a:lstStyle/>
            <a:p>
              <a:pPr algn="ctr"/>
              <a:r>
                <a:rPr lang="en-US" altLang="ko-KR" sz="1400" dirty="0">
                  <a:solidFill>
                    <a:schemeClr val="tx1">
                      <a:lumMod val="75000"/>
                      <a:lumOff val="25000"/>
                    </a:schemeClr>
                  </a:solidFill>
                  <a:cs typeface="Arial" pitchFamily="34" charset="0"/>
                </a:rPr>
                <a:t>It is wind energy, or the kinetic energy of a moving mass of air. It is possible to exploit this energy thanks to the use of wind turbines that produce electricity</a:t>
              </a:r>
              <a:endParaRPr lang="ko-KR" altLang="en-US" sz="1400" dirty="0">
                <a:solidFill>
                  <a:schemeClr val="tx1">
                    <a:lumMod val="75000"/>
                    <a:lumOff val="25000"/>
                  </a:schemeClr>
                </a:solidFill>
                <a:cs typeface="Arial" pitchFamily="34" charset="0"/>
              </a:endParaRPr>
            </a:p>
          </p:txBody>
        </p:sp>
        <p:sp>
          <p:nvSpPr>
            <p:cNvPr id="38" name="TextBox 20">
              <a:extLst>
                <a:ext uri="{FF2B5EF4-FFF2-40B4-BE49-F238E27FC236}">
                  <a16:creationId xmlns="" xmlns:a16="http://schemas.microsoft.com/office/drawing/2014/main" id="{97506566-85A5-45E2-BA88-335E7AFFF44B}"/>
                </a:ext>
              </a:extLst>
            </p:cNvPr>
            <p:cNvSpPr txBox="1"/>
            <p:nvPr/>
          </p:nvSpPr>
          <p:spPr>
            <a:xfrm>
              <a:off x="1985513" y="4326522"/>
              <a:ext cx="2601799" cy="238251"/>
            </a:xfrm>
            <a:prstGeom prst="rect">
              <a:avLst/>
            </a:prstGeom>
            <a:noFill/>
          </p:spPr>
          <p:txBody>
            <a:bodyPr wrap="square" rtlCol="0" anchor="ctr">
              <a:spAutoFit/>
            </a:bodyPr>
            <a:lstStyle/>
            <a:p>
              <a:pPr algn="ctr"/>
              <a:r>
                <a:rPr lang="en-US" altLang="ko-KR" sz="1600" b="1" dirty="0">
                  <a:solidFill>
                    <a:schemeClr val="tx1">
                      <a:lumMod val="75000"/>
                      <a:lumOff val="25000"/>
                    </a:schemeClr>
                  </a:solidFill>
                  <a:cs typeface="Arial" pitchFamily="34" charset="0"/>
                </a:rPr>
                <a:t>Wind Energy</a:t>
              </a:r>
            </a:p>
          </p:txBody>
        </p:sp>
      </p:grpSp>
    </p:spTree>
    <p:extLst>
      <p:ext uri="{BB962C8B-B14F-4D97-AF65-F5344CB8AC3E}">
        <p14:creationId xmlns:p14="http://schemas.microsoft.com/office/powerpoint/2010/main" val="983794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472442"/>
            <a:ext cx="12192000" cy="768085"/>
          </a:xfrm>
        </p:spPr>
        <p:txBody>
          <a:bodyPr/>
          <a:lstStyle/>
          <a:p>
            <a:r>
              <a:rPr lang="en-US" altLang="ko-KR" dirty="0">
                <a:solidFill>
                  <a:srgbClr val="3AAEE1"/>
                </a:solidFill>
              </a:rPr>
              <a:t>Renewable E</a:t>
            </a:r>
            <a:r>
              <a:rPr lang="en-US" altLang="ko-KR" dirty="0" smtClean="0">
                <a:solidFill>
                  <a:srgbClr val="3AAEE1"/>
                </a:solidFill>
              </a:rPr>
              <a:t>nergy </a:t>
            </a:r>
            <a:r>
              <a:rPr lang="en-US" altLang="ko-KR" dirty="0">
                <a:solidFill>
                  <a:srgbClr val="3AAEE1"/>
                </a:solidFill>
              </a:rPr>
              <a:t>S</a:t>
            </a:r>
            <a:r>
              <a:rPr lang="en-US" altLang="ko-KR" dirty="0" smtClean="0">
                <a:solidFill>
                  <a:srgbClr val="3AAEE1"/>
                </a:solidFill>
              </a:rPr>
              <a:t>ources </a:t>
            </a:r>
            <a:r>
              <a:rPr lang="en-US" altLang="ko-KR" dirty="0">
                <a:solidFill>
                  <a:srgbClr val="3AAEE1"/>
                </a:solidFill>
              </a:rPr>
              <a:t>in Italy:</a:t>
            </a:r>
          </a:p>
        </p:txBody>
      </p:sp>
      <p:sp>
        <p:nvSpPr>
          <p:cNvPr id="10" name="Rectangle 4">
            <a:extLst>
              <a:ext uri="{FF2B5EF4-FFF2-40B4-BE49-F238E27FC236}">
                <a16:creationId xmlns="" xmlns:a16="http://schemas.microsoft.com/office/drawing/2014/main" id="{812DF693-8C79-41FA-A1BB-F5B975208269}"/>
              </a:ext>
            </a:extLst>
          </p:cNvPr>
          <p:cNvSpPr/>
          <p:nvPr/>
        </p:nvSpPr>
        <p:spPr>
          <a:xfrm>
            <a:off x="676808" y="1755905"/>
            <a:ext cx="2520000" cy="4425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2" name="TextBox 6">
            <a:extLst>
              <a:ext uri="{FF2B5EF4-FFF2-40B4-BE49-F238E27FC236}">
                <a16:creationId xmlns="" xmlns:a16="http://schemas.microsoft.com/office/drawing/2014/main" id="{069A7922-0C6B-43B1-BC9C-6A34CEB5A749}"/>
              </a:ext>
            </a:extLst>
          </p:cNvPr>
          <p:cNvSpPr txBox="1"/>
          <p:nvPr/>
        </p:nvSpPr>
        <p:spPr>
          <a:xfrm>
            <a:off x="832685" y="3675221"/>
            <a:ext cx="2208245" cy="1815882"/>
          </a:xfrm>
          <a:prstGeom prst="rect">
            <a:avLst/>
          </a:prstGeom>
          <a:noFill/>
        </p:spPr>
        <p:txBody>
          <a:bodyPr wrap="square" rtlCol="0" anchor="ctr">
            <a:spAutoFit/>
          </a:bodyPr>
          <a:lstStyle/>
          <a:p>
            <a:pPr algn="ctr"/>
            <a:endParaRPr lang="en-US" altLang="ko-KR" sz="1600" dirty="0">
              <a:solidFill>
                <a:schemeClr val="bg1"/>
              </a:solidFill>
              <a:cs typeface="Arial" pitchFamily="34" charset="0"/>
            </a:endParaRPr>
          </a:p>
          <a:p>
            <a:pPr algn="ctr"/>
            <a:r>
              <a:rPr lang="en-US" altLang="ko-KR" sz="1600" dirty="0">
                <a:solidFill>
                  <a:schemeClr val="bg1"/>
                </a:solidFill>
                <a:cs typeface="Arial" pitchFamily="34" charset="0"/>
              </a:rPr>
              <a:t>Even if </a:t>
            </a:r>
            <a:r>
              <a:rPr lang="en-US" altLang="ko-KR" sz="1600" dirty="0" smtClean="0">
                <a:solidFill>
                  <a:schemeClr val="bg1"/>
                </a:solidFill>
                <a:cs typeface="Arial" pitchFamily="34" charset="0"/>
              </a:rPr>
              <a:t>there is always the possibility of improving, Italy </a:t>
            </a:r>
            <a:r>
              <a:rPr lang="en-US" altLang="ko-KR" sz="1600" dirty="0">
                <a:solidFill>
                  <a:schemeClr val="bg1"/>
                </a:solidFill>
                <a:cs typeface="Arial" pitchFamily="34" charset="0"/>
              </a:rPr>
              <a:t>is currently at the top of the renewable energy system.</a:t>
            </a:r>
          </a:p>
        </p:txBody>
      </p:sp>
      <p:sp>
        <p:nvSpPr>
          <p:cNvPr id="13" name="Rettangolo 12">
            <a:extLst>
              <a:ext uri="{FF2B5EF4-FFF2-40B4-BE49-F238E27FC236}">
                <a16:creationId xmlns="" xmlns:a16="http://schemas.microsoft.com/office/drawing/2014/main" id="{1A38D27B-2E48-4075-B67F-01B1B4F4C64B}"/>
              </a:ext>
            </a:extLst>
          </p:cNvPr>
          <p:cNvSpPr/>
          <p:nvPr/>
        </p:nvSpPr>
        <p:spPr>
          <a:xfrm>
            <a:off x="3440624" y="1755905"/>
            <a:ext cx="2517680" cy="4424988"/>
          </a:xfrm>
          <a:prstGeom prst="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4" name="Rettangolo 13">
            <a:extLst>
              <a:ext uri="{FF2B5EF4-FFF2-40B4-BE49-F238E27FC236}">
                <a16:creationId xmlns="" xmlns:a16="http://schemas.microsoft.com/office/drawing/2014/main" id="{B226002C-73D4-4519-85FD-1068123CE2AB}"/>
              </a:ext>
            </a:extLst>
          </p:cNvPr>
          <p:cNvSpPr/>
          <p:nvPr/>
        </p:nvSpPr>
        <p:spPr>
          <a:xfrm>
            <a:off x="6219068" y="1755905"/>
            <a:ext cx="2517680" cy="4424988"/>
          </a:xfrm>
          <a:prstGeom prst="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5" name="Rettangolo 14">
            <a:extLst>
              <a:ext uri="{FF2B5EF4-FFF2-40B4-BE49-F238E27FC236}">
                <a16:creationId xmlns="" xmlns:a16="http://schemas.microsoft.com/office/drawing/2014/main" id="{220F26A1-295B-4F2C-96A7-4F9B336D43C9}"/>
              </a:ext>
            </a:extLst>
          </p:cNvPr>
          <p:cNvSpPr/>
          <p:nvPr/>
        </p:nvSpPr>
        <p:spPr>
          <a:xfrm>
            <a:off x="8997512" y="1755905"/>
            <a:ext cx="2517680" cy="4424988"/>
          </a:xfrm>
          <a:prstGeom prst="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17" name="Immagine 16">
            <a:extLst>
              <a:ext uri="{FF2B5EF4-FFF2-40B4-BE49-F238E27FC236}">
                <a16:creationId xmlns="" xmlns:a16="http://schemas.microsoft.com/office/drawing/2014/main" id="{05E7D0F1-9A87-433D-A8E4-95622E6780E0}"/>
              </a:ext>
            </a:extLst>
          </p:cNvPr>
          <p:cNvPicPr>
            <a:picLocks noChangeAspect="1"/>
          </p:cNvPicPr>
          <p:nvPr/>
        </p:nvPicPr>
        <p:blipFill>
          <a:blip r:embed="rId3"/>
          <a:stretch>
            <a:fillRect/>
          </a:stretch>
        </p:blipFill>
        <p:spPr>
          <a:xfrm>
            <a:off x="1254868" y="1970018"/>
            <a:ext cx="1458982" cy="1458982"/>
          </a:xfrm>
          <a:prstGeom prst="rect">
            <a:avLst/>
          </a:prstGeom>
        </p:spPr>
      </p:pic>
      <p:pic>
        <p:nvPicPr>
          <p:cNvPr id="32" name="Immagine 31">
            <a:extLst>
              <a:ext uri="{FF2B5EF4-FFF2-40B4-BE49-F238E27FC236}">
                <a16:creationId xmlns="" xmlns:a16="http://schemas.microsoft.com/office/drawing/2014/main" id="{04D4E91E-96CD-45D9-8D7F-84095732BAB3}"/>
              </a:ext>
            </a:extLst>
          </p:cNvPr>
          <p:cNvPicPr>
            <a:picLocks noChangeAspect="1"/>
          </p:cNvPicPr>
          <p:nvPr/>
        </p:nvPicPr>
        <p:blipFill>
          <a:blip r:embed="rId4"/>
          <a:stretch>
            <a:fillRect/>
          </a:stretch>
        </p:blipFill>
        <p:spPr>
          <a:xfrm>
            <a:off x="6309360" y="1869016"/>
            <a:ext cx="2413282" cy="4496222"/>
          </a:xfrm>
          <a:prstGeom prst="rect">
            <a:avLst/>
          </a:prstGeom>
        </p:spPr>
      </p:pic>
      <p:pic>
        <p:nvPicPr>
          <p:cNvPr id="33" name="Immagine 32">
            <a:extLst>
              <a:ext uri="{FF2B5EF4-FFF2-40B4-BE49-F238E27FC236}">
                <a16:creationId xmlns="" xmlns:a16="http://schemas.microsoft.com/office/drawing/2014/main" id="{F60C3559-7E16-42DD-B251-BAB15D0C7441}"/>
              </a:ext>
            </a:extLst>
          </p:cNvPr>
          <p:cNvPicPr>
            <a:picLocks noChangeAspect="1"/>
          </p:cNvPicPr>
          <p:nvPr/>
        </p:nvPicPr>
        <p:blipFill>
          <a:blip r:embed="rId5"/>
          <a:stretch>
            <a:fillRect/>
          </a:stretch>
        </p:blipFill>
        <p:spPr>
          <a:xfrm>
            <a:off x="8460336" y="1713514"/>
            <a:ext cx="3592031" cy="4559551"/>
          </a:xfrm>
          <a:prstGeom prst="rect">
            <a:avLst/>
          </a:prstGeom>
        </p:spPr>
      </p:pic>
      <p:pic>
        <p:nvPicPr>
          <p:cNvPr id="34" name="Immagine 33">
            <a:extLst>
              <a:ext uri="{FF2B5EF4-FFF2-40B4-BE49-F238E27FC236}">
                <a16:creationId xmlns="" xmlns:a16="http://schemas.microsoft.com/office/drawing/2014/main" id="{4D5126D8-B907-4775-81AB-73F129508EDF}"/>
              </a:ext>
            </a:extLst>
          </p:cNvPr>
          <p:cNvPicPr>
            <a:picLocks noChangeAspect="1"/>
          </p:cNvPicPr>
          <p:nvPr/>
        </p:nvPicPr>
        <p:blipFill>
          <a:blip r:embed="rId6"/>
          <a:stretch>
            <a:fillRect/>
          </a:stretch>
        </p:blipFill>
        <p:spPr>
          <a:xfrm>
            <a:off x="3132355" y="1847466"/>
            <a:ext cx="3381583" cy="4425599"/>
          </a:xfrm>
          <a:prstGeom prst="rect">
            <a:avLst/>
          </a:prstGeom>
        </p:spPr>
      </p:pic>
    </p:spTree>
    <p:extLst>
      <p:ext uri="{BB962C8B-B14F-4D97-AF65-F5344CB8AC3E}">
        <p14:creationId xmlns:p14="http://schemas.microsoft.com/office/powerpoint/2010/main" val="1605427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a:extLst>
              <a:ext uri="{FF2B5EF4-FFF2-40B4-BE49-F238E27FC236}">
                <a16:creationId xmlns="" xmlns:a16="http://schemas.microsoft.com/office/drawing/2014/main" id="{AC3EF0D5-E2E4-4AF3-A669-4AC80642D50E}"/>
              </a:ext>
            </a:extLst>
          </p:cNvPr>
          <p:cNvPicPr>
            <a:picLocks noChangeAspect="1"/>
          </p:cNvPicPr>
          <p:nvPr/>
        </p:nvPicPr>
        <p:blipFill>
          <a:blip r:embed="rId2"/>
          <a:stretch>
            <a:fillRect/>
          </a:stretch>
        </p:blipFill>
        <p:spPr>
          <a:xfrm>
            <a:off x="3301964" y="353690"/>
            <a:ext cx="8398228" cy="6382390"/>
          </a:xfrm>
          <a:prstGeom prst="rect">
            <a:avLst/>
          </a:prstGeom>
        </p:spPr>
      </p:pic>
      <p:sp>
        <p:nvSpPr>
          <p:cNvPr id="6" name="TextBox 5"/>
          <p:cNvSpPr txBox="1"/>
          <p:nvPr/>
        </p:nvSpPr>
        <p:spPr>
          <a:xfrm>
            <a:off x="623392" y="494181"/>
            <a:ext cx="3456384" cy="1938992"/>
          </a:xfrm>
          <a:prstGeom prst="rect">
            <a:avLst/>
          </a:prstGeom>
          <a:noFill/>
        </p:spPr>
        <p:txBody>
          <a:bodyPr wrap="square" rtlCol="0" anchor="ctr">
            <a:spAutoFit/>
          </a:bodyPr>
          <a:lstStyle/>
          <a:p>
            <a:r>
              <a:rPr lang="en-US" altLang="ko-KR" sz="6000" b="1" dirty="0">
                <a:solidFill>
                  <a:schemeClr val="tx1">
                    <a:lumMod val="75000"/>
                    <a:lumOff val="25000"/>
                  </a:schemeClr>
                </a:solidFill>
                <a:latin typeface="+mj-lt"/>
                <a:cs typeface="Arial" pitchFamily="34" charset="0"/>
              </a:rPr>
              <a:t>100% </a:t>
            </a:r>
          </a:p>
          <a:p>
            <a:r>
              <a:rPr lang="en-US" altLang="ko-KR" sz="6000" b="1" dirty="0">
                <a:solidFill>
                  <a:schemeClr val="tx1">
                    <a:lumMod val="75000"/>
                    <a:lumOff val="25000"/>
                  </a:schemeClr>
                </a:solidFill>
                <a:latin typeface="+mj-lt"/>
                <a:cs typeface="Arial" pitchFamily="34" charset="0"/>
              </a:rPr>
              <a:t>ITALY</a:t>
            </a:r>
            <a:endParaRPr lang="ko-KR" altLang="en-US" sz="6000" b="1" dirty="0">
              <a:solidFill>
                <a:schemeClr val="tx1">
                  <a:lumMod val="75000"/>
                  <a:lumOff val="25000"/>
                </a:schemeClr>
              </a:solidFill>
              <a:latin typeface="+mj-lt"/>
              <a:cs typeface="Arial" pitchFamily="34" charset="0"/>
            </a:endParaRPr>
          </a:p>
        </p:txBody>
      </p:sp>
      <p:sp>
        <p:nvSpPr>
          <p:cNvPr id="7" name="TextBox 6"/>
          <p:cNvSpPr txBox="1"/>
          <p:nvPr/>
        </p:nvSpPr>
        <p:spPr>
          <a:xfrm>
            <a:off x="623393" y="2540797"/>
            <a:ext cx="2898180" cy="3539430"/>
          </a:xfrm>
          <a:prstGeom prst="rect">
            <a:avLst/>
          </a:prstGeom>
          <a:noFill/>
        </p:spPr>
        <p:txBody>
          <a:bodyPr wrap="square" rtlCol="0" anchor="ctr">
            <a:spAutoFit/>
          </a:bodyPr>
          <a:lstStyle/>
          <a:p>
            <a:pPr algn="just"/>
            <a:r>
              <a:rPr lang="en-US" altLang="ko-KR" sz="1600" dirty="0">
                <a:solidFill>
                  <a:schemeClr val="tx1">
                    <a:lumMod val="75000"/>
                    <a:lumOff val="25000"/>
                  </a:schemeClr>
                </a:solidFill>
                <a:cs typeface="Arial" pitchFamily="34" charset="0"/>
              </a:rPr>
              <a:t>Mark Jacobson and Mark </a:t>
            </a:r>
            <a:r>
              <a:rPr lang="en-US" altLang="ko-KR" sz="1600" dirty="0" err="1">
                <a:solidFill>
                  <a:schemeClr val="tx1">
                    <a:lumMod val="75000"/>
                    <a:lumOff val="25000"/>
                  </a:schemeClr>
                </a:solidFill>
                <a:cs typeface="Arial" pitchFamily="34" charset="0"/>
              </a:rPr>
              <a:t>Delucchi</a:t>
            </a:r>
            <a:r>
              <a:rPr lang="en-US" altLang="ko-KR" sz="1600" dirty="0">
                <a:solidFill>
                  <a:schemeClr val="tx1">
                    <a:lumMod val="75000"/>
                    <a:lumOff val="25000"/>
                  </a:schemeClr>
                </a:solidFill>
                <a:cs typeface="Arial" pitchFamily="34" charset="0"/>
              </a:rPr>
              <a:t>, researchers at Stanford University, have analyzed 139 countries and have compiled a ranking of those closest to the goal of using 100% green energy by 2050. The two scholars have also hypothesized the 'perfect recipe' to reach the goal. According to the study, Italy should focus on photovoltaics.</a:t>
            </a:r>
          </a:p>
          <a:p>
            <a:r>
              <a:rPr lang="en-US" altLang="ko-KR" sz="1600" dirty="0">
                <a:solidFill>
                  <a:schemeClr val="tx1">
                    <a:lumMod val="75000"/>
                    <a:lumOff val="25000"/>
                  </a:schemeClr>
                </a:solidFill>
                <a:cs typeface="Arial" pitchFamily="34" charset="0"/>
              </a:rPr>
              <a:t>At the moment, Italy is at 27th place.</a:t>
            </a:r>
          </a:p>
        </p:txBody>
      </p:sp>
    </p:spTree>
    <p:extLst>
      <p:ext uri="{BB962C8B-B14F-4D97-AF65-F5344CB8AC3E}">
        <p14:creationId xmlns:p14="http://schemas.microsoft.com/office/powerpoint/2010/main" val="2202311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 xmlns:a16="http://schemas.microsoft.com/office/drawing/2014/main" id="{76157AA5-9610-45A0-A94F-6F4792E09137}"/>
              </a:ext>
            </a:extLst>
          </p:cNvPr>
          <p:cNvPicPr>
            <a:picLocks noChangeAspect="1"/>
          </p:cNvPicPr>
          <p:nvPr/>
        </p:nvPicPr>
        <p:blipFill>
          <a:blip r:embed="rId2"/>
          <a:stretch>
            <a:fillRect/>
          </a:stretch>
        </p:blipFill>
        <p:spPr>
          <a:xfrm>
            <a:off x="0" y="0"/>
            <a:ext cx="12191998" cy="6942667"/>
          </a:xfrm>
          <a:prstGeom prst="rect">
            <a:avLst/>
          </a:prstGeom>
          <a:ln w="57150" cap="sq">
            <a:solidFill>
              <a:schemeClr val="tx1"/>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14300" prst="artDeco"/>
          </a:sp3d>
        </p:spPr>
      </p:pic>
      <p:sp>
        <p:nvSpPr>
          <p:cNvPr id="16" name="Rectangle 15"/>
          <p:cNvSpPr/>
          <p:nvPr/>
        </p:nvSpPr>
        <p:spPr>
          <a:xfrm>
            <a:off x="6479357" y="936008"/>
            <a:ext cx="5712641" cy="5040585"/>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TextBox 18"/>
          <p:cNvSpPr txBox="1"/>
          <p:nvPr/>
        </p:nvSpPr>
        <p:spPr>
          <a:xfrm>
            <a:off x="6620757" y="1161212"/>
            <a:ext cx="5429840" cy="4524315"/>
          </a:xfrm>
          <a:prstGeom prst="rect">
            <a:avLst/>
          </a:prstGeom>
          <a:noFill/>
        </p:spPr>
        <p:txBody>
          <a:bodyPr wrap="square" rtlCol="0" anchor="ctr">
            <a:spAutoFit/>
          </a:bodyPr>
          <a:lstStyle/>
          <a:p>
            <a:pPr algn="just"/>
            <a:r>
              <a:rPr lang="en-US" sz="1600" dirty="0">
                <a:solidFill>
                  <a:schemeClr val="bg1"/>
                </a:solidFill>
              </a:rPr>
              <a:t>In the future </a:t>
            </a:r>
            <a:r>
              <a:rPr lang="en-US" sz="1600" dirty="0" smtClean="0">
                <a:solidFill>
                  <a:schemeClr val="bg1"/>
                </a:solidFill>
              </a:rPr>
              <a:t>new expert professionals will appear and new </a:t>
            </a:r>
            <a:r>
              <a:rPr lang="en-US" sz="1600" dirty="0">
                <a:solidFill>
                  <a:schemeClr val="bg1"/>
                </a:solidFill>
              </a:rPr>
              <a:t>jobs especially in the field of energy and </a:t>
            </a:r>
            <a:r>
              <a:rPr lang="en-US" sz="1600" dirty="0" smtClean="0">
                <a:solidFill>
                  <a:schemeClr val="bg1"/>
                </a:solidFill>
              </a:rPr>
              <a:t>environment </a:t>
            </a:r>
            <a:r>
              <a:rPr lang="en-US" sz="1600" dirty="0">
                <a:solidFill>
                  <a:schemeClr val="bg1"/>
                </a:solidFill>
              </a:rPr>
              <a:t>with particular reference to the scope of consumption </a:t>
            </a:r>
            <a:r>
              <a:rPr lang="en-US" sz="1600" dirty="0" smtClean="0">
                <a:solidFill>
                  <a:schemeClr val="bg1"/>
                </a:solidFill>
              </a:rPr>
              <a:t>reduction will be offered. </a:t>
            </a:r>
          </a:p>
          <a:p>
            <a:pPr algn="just"/>
            <a:r>
              <a:rPr lang="en-US" sz="1600" dirty="0" smtClean="0">
                <a:solidFill>
                  <a:schemeClr val="bg1"/>
                </a:solidFill>
              </a:rPr>
              <a:t>A </a:t>
            </a:r>
            <a:r>
              <a:rPr lang="en-US" sz="1600" dirty="0">
                <a:solidFill>
                  <a:schemeClr val="bg1"/>
                </a:solidFill>
              </a:rPr>
              <a:t>sector affected by this </a:t>
            </a:r>
            <a:r>
              <a:rPr lang="en-US" sz="1600" dirty="0" smtClean="0">
                <a:solidFill>
                  <a:schemeClr val="bg1"/>
                </a:solidFill>
              </a:rPr>
              <a:t>issue is </a:t>
            </a:r>
            <a:r>
              <a:rPr lang="en-US" sz="1600" dirty="0">
                <a:solidFill>
                  <a:schemeClr val="bg1"/>
                </a:solidFill>
              </a:rPr>
              <a:t>certainly the building </a:t>
            </a:r>
            <a:r>
              <a:rPr lang="en-US" sz="1600" dirty="0" smtClean="0">
                <a:solidFill>
                  <a:schemeClr val="bg1"/>
                </a:solidFill>
              </a:rPr>
              <a:t>one, it will be concerned with </a:t>
            </a:r>
            <a:r>
              <a:rPr lang="en-US" sz="1600" dirty="0">
                <a:solidFill>
                  <a:schemeClr val="bg1"/>
                </a:solidFill>
              </a:rPr>
              <a:t>sustainable construction all over the world. The building field is responsible for around 40% of energy consumption, emissions of polluting gases and waste production. </a:t>
            </a:r>
            <a:endParaRPr lang="en-US" sz="1600" dirty="0" smtClean="0">
              <a:solidFill>
                <a:schemeClr val="bg1"/>
              </a:solidFill>
            </a:endParaRPr>
          </a:p>
          <a:p>
            <a:pPr algn="just"/>
            <a:r>
              <a:rPr lang="en-US" sz="1600" dirty="0" smtClean="0">
                <a:solidFill>
                  <a:schemeClr val="bg1"/>
                </a:solidFill>
              </a:rPr>
              <a:t>Moreover it </a:t>
            </a:r>
            <a:r>
              <a:rPr lang="en-US" sz="1600" dirty="0">
                <a:solidFill>
                  <a:schemeClr val="bg1"/>
                </a:solidFill>
              </a:rPr>
              <a:t>is scientifically proven that </a:t>
            </a:r>
            <a:r>
              <a:rPr lang="en-US" sz="1600" dirty="0" smtClean="0">
                <a:solidFill>
                  <a:schemeClr val="bg1"/>
                </a:solidFill>
              </a:rPr>
              <a:t>meats contain </a:t>
            </a:r>
            <a:r>
              <a:rPr lang="en-US" sz="1600" dirty="0">
                <a:solidFill>
                  <a:schemeClr val="bg1"/>
                </a:solidFill>
              </a:rPr>
              <a:t>pesticides and antibiotics </a:t>
            </a:r>
            <a:r>
              <a:rPr lang="en-US" sz="1600" dirty="0" smtClean="0">
                <a:solidFill>
                  <a:schemeClr val="bg1"/>
                </a:solidFill>
              </a:rPr>
              <a:t>that are harmful </a:t>
            </a:r>
            <a:r>
              <a:rPr lang="en-US" sz="1600" dirty="0">
                <a:solidFill>
                  <a:schemeClr val="bg1"/>
                </a:solidFill>
              </a:rPr>
              <a:t>to humans and that livestock farms have a huge impact on the environment </a:t>
            </a:r>
            <a:r>
              <a:rPr lang="en-US" sz="1600" dirty="0" smtClean="0">
                <a:solidFill>
                  <a:schemeClr val="bg1"/>
                </a:solidFill>
              </a:rPr>
              <a:t>being </a:t>
            </a:r>
            <a:r>
              <a:rPr lang="en-US" sz="1600" dirty="0">
                <a:solidFill>
                  <a:schemeClr val="bg1"/>
                </a:solidFill>
              </a:rPr>
              <a:t>responsible for 18% of emissions, (a very high percentage compared to emissions from transport, responsible for 13% of emissions, and to energy production, responsible for 26%) so </a:t>
            </a:r>
            <a:r>
              <a:rPr lang="en-US" sz="1600" dirty="0" smtClean="0">
                <a:solidFill>
                  <a:schemeClr val="bg1"/>
                </a:solidFill>
              </a:rPr>
              <a:t>a lot of scientists </a:t>
            </a:r>
            <a:r>
              <a:rPr lang="en-US" sz="1600" dirty="0">
                <a:solidFill>
                  <a:schemeClr val="bg1"/>
                </a:solidFill>
              </a:rPr>
              <a:t>are looking for new </a:t>
            </a:r>
            <a:r>
              <a:rPr lang="en-US" sz="1600" dirty="0" smtClean="0">
                <a:solidFill>
                  <a:schemeClr val="bg1"/>
                </a:solidFill>
              </a:rPr>
              <a:t>less </a:t>
            </a:r>
            <a:r>
              <a:rPr lang="en-US" sz="1600" dirty="0">
                <a:solidFill>
                  <a:schemeClr val="bg1"/>
                </a:solidFill>
              </a:rPr>
              <a:t>harmful </a:t>
            </a:r>
            <a:r>
              <a:rPr lang="en-US" sz="1600" dirty="0" smtClean="0">
                <a:solidFill>
                  <a:schemeClr val="bg1"/>
                </a:solidFill>
              </a:rPr>
              <a:t>methods for  </a:t>
            </a:r>
            <a:r>
              <a:rPr lang="en-US" sz="1600" dirty="0">
                <a:solidFill>
                  <a:schemeClr val="bg1"/>
                </a:solidFill>
              </a:rPr>
              <a:t>food production such as in vitro meat for example.</a:t>
            </a:r>
          </a:p>
        </p:txBody>
      </p:sp>
    </p:spTree>
    <p:extLst>
      <p:ext uri="{BB962C8B-B14F-4D97-AF65-F5344CB8AC3E}">
        <p14:creationId xmlns:p14="http://schemas.microsoft.com/office/powerpoint/2010/main" val="392472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64638"/>
            <a:ext cx="12192000" cy="768085"/>
          </a:xfrm>
        </p:spPr>
        <p:txBody>
          <a:bodyPr/>
          <a:lstStyle/>
          <a:p>
            <a:r>
              <a:rPr lang="it-IT" altLang="ko-KR" dirty="0"/>
              <a:t>What are the green jobs of the future?</a:t>
            </a:r>
            <a:endParaRPr lang="ko-KR" altLang="en-US" dirty="0"/>
          </a:p>
        </p:txBody>
      </p:sp>
      <p:grpSp>
        <p:nvGrpSpPr>
          <p:cNvPr id="5" name="Group 4"/>
          <p:cNvGrpSpPr/>
          <p:nvPr/>
        </p:nvGrpSpPr>
        <p:grpSpPr>
          <a:xfrm>
            <a:off x="1047038" y="2528884"/>
            <a:ext cx="9896662" cy="2164022"/>
            <a:chOff x="785279" y="2044149"/>
            <a:chExt cx="7422496" cy="1623016"/>
          </a:xfrm>
        </p:grpSpPr>
        <p:sp>
          <p:nvSpPr>
            <p:cNvPr id="6" name="Diamond 5"/>
            <p:cNvSpPr/>
            <p:nvPr/>
          </p:nvSpPr>
          <p:spPr>
            <a:xfrm>
              <a:off x="6587775" y="2047165"/>
              <a:ext cx="1620000" cy="1620000"/>
            </a:xfrm>
            <a:prstGeom prst="diamond">
              <a:avLst/>
            </a:prstGeom>
            <a:solidFill>
              <a:schemeClr val="accent3">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7" name="Diamond 6"/>
            <p:cNvSpPr/>
            <p:nvPr/>
          </p:nvSpPr>
          <p:spPr>
            <a:xfrm>
              <a:off x="785279" y="2044149"/>
              <a:ext cx="1620000" cy="1620000"/>
            </a:xfrm>
            <a:prstGeom prst="diamond">
              <a:avLst/>
            </a:prstGeom>
            <a:solidFill>
              <a:schemeClr val="accent3">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9" name="Diamond 8"/>
            <p:cNvSpPr/>
            <p:nvPr/>
          </p:nvSpPr>
          <p:spPr>
            <a:xfrm>
              <a:off x="2066198" y="2227165"/>
              <a:ext cx="1260000" cy="1260000"/>
            </a:xfrm>
            <a:prstGeom prst="diamond">
              <a:avLst/>
            </a:prstGeom>
            <a:solidFill>
              <a:schemeClr val="accent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0" name="Diamond 9"/>
            <p:cNvSpPr/>
            <p:nvPr/>
          </p:nvSpPr>
          <p:spPr>
            <a:xfrm>
              <a:off x="4132617" y="2415889"/>
              <a:ext cx="865687" cy="855380"/>
            </a:xfrm>
            <a:prstGeom prst="diamond">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8" name="Diamond 7"/>
            <p:cNvSpPr/>
            <p:nvPr/>
          </p:nvSpPr>
          <p:spPr>
            <a:xfrm>
              <a:off x="5727022" y="2215557"/>
              <a:ext cx="1260000" cy="1260000"/>
            </a:xfrm>
            <a:prstGeom prst="diamond">
              <a:avLst/>
            </a:prstGeom>
            <a:solidFill>
              <a:schemeClr val="accent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11" name="Oval 21"/>
          <p:cNvSpPr>
            <a:spLocks noChangeAspect="1"/>
          </p:cNvSpPr>
          <p:nvPr/>
        </p:nvSpPr>
        <p:spPr>
          <a:xfrm>
            <a:off x="9041703" y="2532420"/>
            <a:ext cx="434136" cy="43776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nvGrpSpPr>
          <p:cNvPr id="17" name="Group 16"/>
          <p:cNvGrpSpPr/>
          <p:nvPr/>
        </p:nvGrpSpPr>
        <p:grpSpPr>
          <a:xfrm>
            <a:off x="-182324" y="1247310"/>
            <a:ext cx="3215409" cy="1127343"/>
            <a:chOff x="2551705" y="4294857"/>
            <a:chExt cx="2411557" cy="845509"/>
          </a:xfrm>
        </p:grpSpPr>
        <p:sp>
          <p:nvSpPr>
            <p:cNvPr id="18" name="TextBox 17"/>
            <p:cNvSpPr txBox="1"/>
            <p:nvPr/>
          </p:nvSpPr>
          <p:spPr>
            <a:xfrm>
              <a:off x="3026843" y="4517117"/>
              <a:ext cx="1936419" cy="623249"/>
            </a:xfrm>
            <a:prstGeom prst="rect">
              <a:avLst/>
            </a:prstGeom>
            <a:noFill/>
          </p:spPr>
          <p:txBody>
            <a:bodyPr wrap="square" rtlCol="0" anchor="ctr">
              <a:spAutoFit/>
            </a:bodyPr>
            <a:lstStyle/>
            <a:p>
              <a:pPr algn="just"/>
              <a:r>
                <a:rPr lang="en-US" altLang="ko-KR" sz="1200" dirty="0" smtClean="0">
                  <a:solidFill>
                    <a:schemeClr val="tx1">
                      <a:lumMod val="75000"/>
                      <a:lumOff val="25000"/>
                    </a:schemeClr>
                  </a:solidFill>
                  <a:cs typeface="Arial" pitchFamily="34" charset="0"/>
                </a:rPr>
                <a:t>Conservation biologists </a:t>
              </a:r>
              <a:r>
                <a:rPr lang="en-US" altLang="ko-KR" sz="1200" dirty="0">
                  <a:solidFill>
                    <a:schemeClr val="tx1">
                      <a:lumMod val="75000"/>
                      <a:lumOff val="25000"/>
                    </a:schemeClr>
                  </a:solidFill>
                  <a:cs typeface="Arial" pitchFamily="34" charset="0"/>
                </a:rPr>
                <a:t>are concerned with the protection and sustainability of natural resources like air, water, land and wildlife.</a:t>
              </a:r>
              <a:endParaRPr lang="ko-KR" altLang="en-US" sz="1400" dirty="0">
                <a:solidFill>
                  <a:schemeClr val="tx1">
                    <a:lumMod val="75000"/>
                    <a:lumOff val="25000"/>
                  </a:schemeClr>
                </a:solidFill>
                <a:cs typeface="Arial" pitchFamily="34" charset="0"/>
              </a:endParaRPr>
            </a:p>
          </p:txBody>
        </p:sp>
        <p:sp>
          <p:nvSpPr>
            <p:cNvPr id="19" name="TextBox 18"/>
            <p:cNvSpPr txBox="1"/>
            <p:nvPr/>
          </p:nvSpPr>
          <p:spPr>
            <a:xfrm>
              <a:off x="2551705" y="4294857"/>
              <a:ext cx="2336966" cy="253916"/>
            </a:xfrm>
            <a:prstGeom prst="rect">
              <a:avLst/>
            </a:prstGeom>
            <a:noFill/>
          </p:spPr>
          <p:txBody>
            <a:bodyPr wrap="square" rtlCol="0" anchor="ctr">
              <a:spAutoFit/>
            </a:bodyPr>
            <a:lstStyle/>
            <a:p>
              <a:pPr algn="r"/>
              <a:r>
                <a:rPr lang="en-US" altLang="ko-KR" sz="1600" b="1" dirty="0">
                  <a:solidFill>
                    <a:schemeClr val="tx1">
                      <a:lumMod val="75000"/>
                      <a:lumOff val="25000"/>
                    </a:schemeClr>
                  </a:solidFill>
                  <a:cs typeface="Arial" pitchFamily="34" charset="0"/>
                </a:rPr>
                <a:t>Conservation Biologists</a:t>
              </a:r>
              <a:endParaRPr lang="ko-KR" altLang="en-US" sz="1600" b="1" dirty="0">
                <a:solidFill>
                  <a:schemeClr val="tx1">
                    <a:lumMod val="75000"/>
                    <a:lumOff val="25000"/>
                  </a:schemeClr>
                </a:solidFill>
                <a:cs typeface="Arial" pitchFamily="34" charset="0"/>
              </a:endParaRPr>
            </a:p>
          </p:txBody>
        </p:sp>
      </p:grpSp>
      <p:grpSp>
        <p:nvGrpSpPr>
          <p:cNvPr id="20" name="Group 19"/>
          <p:cNvGrpSpPr/>
          <p:nvPr/>
        </p:nvGrpSpPr>
        <p:grpSpPr>
          <a:xfrm>
            <a:off x="451193" y="4806476"/>
            <a:ext cx="3142671" cy="1384994"/>
            <a:chOff x="2566571" y="4522618"/>
            <a:chExt cx="2357003" cy="1038746"/>
          </a:xfrm>
        </p:grpSpPr>
        <p:sp>
          <p:nvSpPr>
            <p:cNvPr id="21" name="TextBox 20"/>
            <p:cNvSpPr txBox="1"/>
            <p:nvPr/>
          </p:nvSpPr>
          <p:spPr>
            <a:xfrm>
              <a:off x="2566572" y="4684200"/>
              <a:ext cx="2357002" cy="877164"/>
            </a:xfrm>
            <a:prstGeom prst="rect">
              <a:avLst/>
            </a:prstGeom>
            <a:noFill/>
          </p:spPr>
          <p:txBody>
            <a:bodyPr wrap="square" rtlCol="0" anchor="ctr">
              <a:spAutoFit/>
            </a:bodyPr>
            <a:lstStyle/>
            <a:p>
              <a:pPr algn="just"/>
              <a:r>
                <a:rPr lang="en-US" sz="1400" dirty="0"/>
                <a:t/>
              </a:r>
              <a:br>
                <a:rPr lang="en-US" sz="1400" dirty="0"/>
              </a:br>
              <a:r>
                <a:rPr lang="en-US" sz="1400" dirty="0" smtClean="0"/>
                <a:t>He</a:t>
              </a:r>
              <a:r>
                <a:rPr lang="en-US" sz="1400" dirty="0" smtClean="0"/>
                <a:t> </a:t>
              </a:r>
              <a:r>
                <a:rPr lang="en-US" sz="1400" dirty="0"/>
                <a:t>is now a mandatory figure by law for all Public </a:t>
              </a:r>
              <a:r>
                <a:rPr lang="en-US" sz="1400" dirty="0" smtClean="0"/>
                <a:t>Entities. He deals </a:t>
              </a:r>
              <a:r>
                <a:rPr lang="en-US" sz="1400" dirty="0"/>
                <a:t>with the collection and analysis of data on energy consumption.</a:t>
              </a:r>
              <a:endParaRPr lang="ko-KR" altLang="en-US" sz="1400" dirty="0">
                <a:solidFill>
                  <a:schemeClr val="tx1">
                    <a:lumMod val="75000"/>
                    <a:lumOff val="25000"/>
                  </a:schemeClr>
                </a:solidFill>
                <a:cs typeface="Arial" pitchFamily="34" charset="0"/>
              </a:endParaRPr>
            </a:p>
          </p:txBody>
        </p:sp>
        <p:sp>
          <p:nvSpPr>
            <p:cNvPr id="22" name="TextBox 21"/>
            <p:cNvSpPr txBox="1"/>
            <p:nvPr/>
          </p:nvSpPr>
          <p:spPr>
            <a:xfrm>
              <a:off x="2566571" y="4522618"/>
              <a:ext cx="2336966" cy="276999"/>
            </a:xfrm>
            <a:prstGeom prst="rect">
              <a:avLst/>
            </a:prstGeom>
            <a:noFill/>
          </p:spPr>
          <p:txBody>
            <a:bodyPr wrap="square" rtlCol="0" anchor="ctr">
              <a:spAutoFit/>
            </a:bodyPr>
            <a:lstStyle/>
            <a:p>
              <a:pPr algn="r"/>
              <a:r>
                <a:rPr lang="it-IT" b="1" dirty="0"/>
                <a:t>Energy Manager</a:t>
              </a:r>
              <a:endParaRPr lang="ko-KR" altLang="en-US" sz="1600" b="1" dirty="0">
                <a:solidFill>
                  <a:schemeClr val="tx1">
                    <a:lumMod val="75000"/>
                    <a:lumOff val="25000"/>
                  </a:schemeClr>
                </a:solidFill>
                <a:cs typeface="Arial" pitchFamily="34" charset="0"/>
              </a:endParaRPr>
            </a:p>
          </p:txBody>
        </p:sp>
      </p:grpSp>
      <p:grpSp>
        <p:nvGrpSpPr>
          <p:cNvPr id="26" name="Group 25"/>
          <p:cNvGrpSpPr/>
          <p:nvPr/>
        </p:nvGrpSpPr>
        <p:grpSpPr>
          <a:xfrm>
            <a:off x="8579538" y="4806477"/>
            <a:ext cx="3142671" cy="1277273"/>
            <a:chOff x="2551705" y="4283315"/>
            <a:chExt cx="2357003" cy="957955"/>
          </a:xfrm>
        </p:grpSpPr>
        <p:sp>
          <p:nvSpPr>
            <p:cNvPr id="27" name="TextBox 26"/>
            <p:cNvSpPr txBox="1"/>
            <p:nvPr/>
          </p:nvSpPr>
          <p:spPr>
            <a:xfrm>
              <a:off x="2551706" y="4525689"/>
              <a:ext cx="2357002" cy="715581"/>
            </a:xfrm>
            <a:prstGeom prst="rect">
              <a:avLst/>
            </a:prstGeom>
            <a:noFill/>
          </p:spPr>
          <p:txBody>
            <a:bodyPr wrap="square" rtlCol="0" anchor="ctr">
              <a:spAutoFit/>
            </a:bodyPr>
            <a:lstStyle/>
            <a:p>
              <a:pPr algn="just"/>
              <a:r>
                <a:rPr lang="en-US" altLang="ko-KR" sz="1400" dirty="0">
                  <a:solidFill>
                    <a:schemeClr val="tx1">
                      <a:lumMod val="75000"/>
                      <a:lumOff val="25000"/>
                    </a:schemeClr>
                  </a:solidFill>
                  <a:cs typeface="Arial" pitchFamily="34" charset="0"/>
                </a:rPr>
                <a:t>Responsible for the design, promotion and production of one or more product lines in an environmentally sustainable manner.</a:t>
              </a:r>
              <a:endParaRPr lang="ko-KR" altLang="en-US" sz="1400" dirty="0">
                <a:solidFill>
                  <a:schemeClr val="tx1">
                    <a:lumMod val="75000"/>
                    <a:lumOff val="25000"/>
                  </a:schemeClr>
                </a:solidFill>
                <a:cs typeface="Arial" pitchFamily="34" charset="0"/>
              </a:endParaRPr>
            </a:p>
          </p:txBody>
        </p:sp>
        <p:sp>
          <p:nvSpPr>
            <p:cNvPr id="28" name="TextBox 27"/>
            <p:cNvSpPr txBox="1"/>
            <p:nvPr/>
          </p:nvSpPr>
          <p:spPr>
            <a:xfrm>
              <a:off x="2551705" y="4283315"/>
              <a:ext cx="2336966" cy="276999"/>
            </a:xfrm>
            <a:prstGeom prst="rect">
              <a:avLst/>
            </a:prstGeom>
            <a:noFill/>
          </p:spPr>
          <p:txBody>
            <a:bodyPr wrap="square" rtlCol="0" anchor="ctr">
              <a:spAutoFit/>
            </a:bodyPr>
            <a:lstStyle/>
            <a:p>
              <a:r>
                <a:rPr lang="en-US" altLang="ko-KR" b="1" dirty="0" err="1">
                  <a:solidFill>
                    <a:schemeClr val="tx1">
                      <a:lumMod val="75000"/>
                      <a:lumOff val="25000"/>
                    </a:schemeClr>
                  </a:solidFill>
                  <a:cs typeface="Arial" pitchFamily="34" charset="0"/>
                </a:rPr>
                <a:t>Ecobrand</a:t>
              </a:r>
              <a:r>
                <a:rPr lang="en-US" altLang="ko-KR" b="1" dirty="0">
                  <a:solidFill>
                    <a:schemeClr val="tx1">
                      <a:lumMod val="75000"/>
                      <a:lumOff val="25000"/>
                    </a:schemeClr>
                  </a:solidFill>
                  <a:cs typeface="Arial" pitchFamily="34" charset="0"/>
                </a:rPr>
                <a:t> Manager</a:t>
              </a:r>
              <a:endParaRPr lang="ko-KR" altLang="en-US" b="1" dirty="0">
                <a:solidFill>
                  <a:schemeClr val="tx1">
                    <a:lumMod val="75000"/>
                    <a:lumOff val="25000"/>
                  </a:schemeClr>
                </a:solidFill>
                <a:cs typeface="Arial" pitchFamily="34" charset="0"/>
              </a:endParaRPr>
            </a:p>
          </p:txBody>
        </p:sp>
      </p:grpSp>
      <p:grpSp>
        <p:nvGrpSpPr>
          <p:cNvPr id="29" name="Group 28"/>
          <p:cNvGrpSpPr/>
          <p:nvPr/>
        </p:nvGrpSpPr>
        <p:grpSpPr>
          <a:xfrm>
            <a:off x="4520073" y="4535598"/>
            <a:ext cx="3143743" cy="1936762"/>
            <a:chOff x="2550901" y="4031071"/>
            <a:chExt cx="2357807" cy="1452573"/>
          </a:xfrm>
        </p:grpSpPr>
        <p:sp>
          <p:nvSpPr>
            <p:cNvPr id="30" name="TextBox 29"/>
            <p:cNvSpPr txBox="1"/>
            <p:nvPr/>
          </p:nvSpPr>
          <p:spPr>
            <a:xfrm>
              <a:off x="2551706" y="4283314"/>
              <a:ext cx="2357002" cy="1200330"/>
            </a:xfrm>
            <a:prstGeom prst="rect">
              <a:avLst/>
            </a:prstGeom>
            <a:noFill/>
          </p:spPr>
          <p:txBody>
            <a:bodyPr wrap="square" rtlCol="0" anchor="ctr">
              <a:spAutoFit/>
            </a:bodyPr>
            <a:lstStyle/>
            <a:p>
              <a:pPr algn="just"/>
              <a:r>
                <a:rPr lang="en-US" altLang="ko-KR" sz="1400" dirty="0">
                  <a:solidFill>
                    <a:schemeClr val="tx1">
                      <a:lumMod val="75000"/>
                      <a:lumOff val="25000"/>
                    </a:schemeClr>
                  </a:solidFill>
                  <a:cs typeface="Arial" pitchFamily="34" charset="0"/>
                </a:rPr>
                <a:t>The </a:t>
              </a:r>
              <a:r>
                <a:rPr lang="en-US" altLang="ko-KR" sz="1400" dirty="0" smtClean="0">
                  <a:solidFill>
                    <a:schemeClr val="tx1">
                      <a:lumMod val="75000"/>
                      <a:lumOff val="25000"/>
                    </a:schemeClr>
                  </a:solidFill>
                  <a:cs typeface="Arial" pitchFamily="34" charset="0"/>
                </a:rPr>
                <a:t>profile</a:t>
              </a:r>
              <a:r>
                <a:rPr lang="en-US" altLang="ko-KR" sz="1400" dirty="0" smtClean="0">
                  <a:solidFill>
                    <a:schemeClr val="tx1">
                      <a:lumMod val="75000"/>
                      <a:lumOff val="25000"/>
                    </a:schemeClr>
                  </a:solidFill>
                  <a:cs typeface="Arial" pitchFamily="34" charset="0"/>
                </a:rPr>
                <a:t> </a:t>
              </a:r>
              <a:r>
                <a:rPr lang="en-US" altLang="ko-KR" sz="1400" dirty="0">
                  <a:solidFill>
                    <a:schemeClr val="tx1">
                      <a:lumMod val="75000"/>
                      <a:lumOff val="25000"/>
                    </a:schemeClr>
                  </a:solidFill>
                  <a:cs typeface="Arial" pitchFamily="34" charset="0"/>
                </a:rPr>
                <a:t>of </a:t>
              </a:r>
              <a:r>
                <a:rPr lang="en-US" altLang="ko-KR" sz="1400" dirty="0" smtClean="0">
                  <a:solidFill>
                    <a:schemeClr val="tx1">
                      <a:lumMod val="75000"/>
                      <a:lumOff val="25000"/>
                    </a:schemeClr>
                  </a:solidFill>
                  <a:cs typeface="Arial" pitchFamily="34" charset="0"/>
                </a:rPr>
                <a:t>this </a:t>
              </a:r>
              <a:r>
                <a:rPr lang="en-US" altLang="ko-KR" sz="1400" dirty="0">
                  <a:solidFill>
                    <a:schemeClr val="tx1">
                      <a:lumMod val="75000"/>
                      <a:lumOff val="25000"/>
                    </a:schemeClr>
                  </a:solidFill>
                  <a:cs typeface="Arial" pitchFamily="34" charset="0"/>
                </a:rPr>
                <a:t>engineer is destined to assume a new connotation, his task is to contribute to the research and </a:t>
              </a:r>
              <a:r>
                <a:rPr lang="en-US" altLang="ko-KR" sz="1400" dirty="0" smtClean="0">
                  <a:solidFill>
                    <a:schemeClr val="tx1">
                      <a:lumMod val="75000"/>
                      <a:lumOff val="25000"/>
                    </a:schemeClr>
                  </a:solidFill>
                  <a:cs typeface="Arial" pitchFamily="34" charset="0"/>
                </a:rPr>
                <a:t>to the development </a:t>
              </a:r>
              <a:r>
                <a:rPr lang="en-US" altLang="ko-KR" sz="1400" dirty="0">
                  <a:solidFill>
                    <a:schemeClr val="tx1">
                      <a:lumMod val="75000"/>
                      <a:lumOff val="25000"/>
                    </a:schemeClr>
                  </a:solidFill>
                  <a:cs typeface="Arial" pitchFamily="34" charset="0"/>
                </a:rPr>
                <a:t>of solutions for the construction and maintenance of sustainable </a:t>
              </a:r>
              <a:r>
                <a:rPr lang="en-US" altLang="ko-KR" sz="1400" dirty="0" smtClean="0">
                  <a:solidFill>
                    <a:schemeClr val="tx1">
                      <a:lumMod val="75000"/>
                      <a:lumOff val="25000"/>
                    </a:schemeClr>
                  </a:solidFill>
                  <a:cs typeface="Arial" pitchFamily="34" charset="0"/>
                </a:rPr>
                <a:t>balances.</a:t>
              </a:r>
              <a:endParaRPr lang="ko-KR" altLang="en-US" sz="1400" dirty="0">
                <a:solidFill>
                  <a:schemeClr val="tx1">
                    <a:lumMod val="75000"/>
                    <a:lumOff val="25000"/>
                  </a:schemeClr>
                </a:solidFill>
                <a:cs typeface="Arial" pitchFamily="34" charset="0"/>
              </a:endParaRPr>
            </a:p>
          </p:txBody>
        </p:sp>
        <p:sp>
          <p:nvSpPr>
            <p:cNvPr id="31" name="TextBox 30"/>
            <p:cNvSpPr txBox="1"/>
            <p:nvPr/>
          </p:nvSpPr>
          <p:spPr>
            <a:xfrm>
              <a:off x="2550901" y="4031071"/>
              <a:ext cx="2336966" cy="276999"/>
            </a:xfrm>
            <a:prstGeom prst="rect">
              <a:avLst/>
            </a:prstGeom>
            <a:noFill/>
          </p:spPr>
          <p:txBody>
            <a:bodyPr wrap="square" rtlCol="0" anchor="ctr">
              <a:spAutoFit/>
            </a:bodyPr>
            <a:lstStyle/>
            <a:p>
              <a:pPr algn="ctr"/>
              <a:r>
                <a:rPr lang="en-US" altLang="ko-KR" b="1" dirty="0">
                  <a:solidFill>
                    <a:schemeClr val="tx1">
                      <a:lumMod val="75000"/>
                      <a:lumOff val="25000"/>
                    </a:schemeClr>
                  </a:solidFill>
                  <a:cs typeface="Arial" pitchFamily="34" charset="0"/>
                </a:rPr>
                <a:t>Green</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Enginner</a:t>
              </a:r>
              <a:endParaRPr lang="ko-KR" altLang="en-US" sz="1600" b="1" dirty="0">
                <a:solidFill>
                  <a:schemeClr val="tx1">
                    <a:lumMod val="75000"/>
                    <a:lumOff val="25000"/>
                  </a:schemeClr>
                </a:solidFill>
                <a:cs typeface="Arial" pitchFamily="34" charset="0"/>
              </a:endParaRPr>
            </a:p>
          </p:txBody>
        </p:sp>
      </p:grpSp>
      <p:cxnSp>
        <p:nvCxnSpPr>
          <p:cNvPr id="32" name="Elbow Connector 31"/>
          <p:cNvCxnSpPr>
            <a:cxnSpLocks/>
          </p:cNvCxnSpPr>
          <p:nvPr/>
        </p:nvCxnSpPr>
        <p:spPr>
          <a:xfrm rot="5400000" flipH="1" flipV="1">
            <a:off x="588921" y="2852202"/>
            <a:ext cx="1223283" cy="298124"/>
          </a:xfrm>
          <a:prstGeom prst="bentConnector3">
            <a:avLst>
              <a:gd name="adj1" fmla="val 50000"/>
            </a:avLst>
          </a:prstGeom>
          <a:ln w="12700">
            <a:solidFill>
              <a:schemeClr val="tx1">
                <a:lumMod val="65000"/>
                <a:lumOff val="3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a:stCxn id="10" idx="2"/>
            <a:endCxn id="31" idx="0"/>
          </p:cNvCxnSpPr>
          <p:nvPr/>
        </p:nvCxnSpPr>
        <p:spPr>
          <a:xfrm flipH="1">
            <a:off x="6078051" y="4165044"/>
            <a:ext cx="9230" cy="370553"/>
          </a:xfrm>
          <a:prstGeom prst="straightConnector1">
            <a:avLst/>
          </a:prstGeom>
          <a:ln w="12700">
            <a:solidFill>
              <a:schemeClr val="tx1">
                <a:lumMod val="65000"/>
                <a:lumOff val="3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cxnSpLocks/>
          </p:cNvCxnSpPr>
          <p:nvPr/>
        </p:nvCxnSpPr>
        <p:spPr>
          <a:xfrm>
            <a:off x="7327317" y="4311708"/>
            <a:ext cx="1189237" cy="749474"/>
          </a:xfrm>
          <a:prstGeom prst="bentConnector3">
            <a:avLst>
              <a:gd name="adj1" fmla="val 50000"/>
            </a:avLst>
          </a:prstGeom>
          <a:ln w="12700">
            <a:solidFill>
              <a:schemeClr val="tx1">
                <a:lumMod val="65000"/>
                <a:lumOff val="3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Diamond 8">
            <a:extLst>
              <a:ext uri="{FF2B5EF4-FFF2-40B4-BE49-F238E27FC236}">
                <a16:creationId xmlns="" xmlns:a16="http://schemas.microsoft.com/office/drawing/2014/main" id="{4E47C905-5320-4609-B830-C04A23F2F5BD}"/>
              </a:ext>
            </a:extLst>
          </p:cNvPr>
          <p:cNvSpPr/>
          <p:nvPr/>
        </p:nvSpPr>
        <p:spPr>
          <a:xfrm>
            <a:off x="4196905" y="2896938"/>
            <a:ext cx="1335559" cy="1395706"/>
          </a:xfrm>
          <a:prstGeom prst="diamond">
            <a:avLst/>
          </a:prstGeom>
          <a:solidFill>
            <a:schemeClr val="accent3">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45" name="Diamond 8">
            <a:extLst>
              <a:ext uri="{FF2B5EF4-FFF2-40B4-BE49-F238E27FC236}">
                <a16:creationId xmlns="" xmlns:a16="http://schemas.microsoft.com/office/drawing/2014/main" id="{071FC91C-F04F-42E7-8EF3-AEB6393D1C7F}"/>
              </a:ext>
            </a:extLst>
          </p:cNvPr>
          <p:cNvSpPr/>
          <p:nvPr/>
        </p:nvSpPr>
        <p:spPr>
          <a:xfrm>
            <a:off x="6659538" y="2908211"/>
            <a:ext cx="1335559" cy="1395706"/>
          </a:xfrm>
          <a:prstGeom prst="diamond">
            <a:avLst/>
          </a:prstGeom>
          <a:solidFill>
            <a:schemeClr val="accent3">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cxnSp>
        <p:nvCxnSpPr>
          <p:cNvPr id="58" name="Elbow Connector 35">
            <a:extLst>
              <a:ext uri="{FF2B5EF4-FFF2-40B4-BE49-F238E27FC236}">
                <a16:creationId xmlns="" xmlns:a16="http://schemas.microsoft.com/office/drawing/2014/main" id="{9B786FEC-EA59-429A-85BB-C19FCBCF1BAB}"/>
              </a:ext>
            </a:extLst>
          </p:cNvPr>
          <p:cNvCxnSpPr>
            <a:cxnSpLocks/>
          </p:cNvCxnSpPr>
          <p:nvPr/>
        </p:nvCxnSpPr>
        <p:spPr>
          <a:xfrm flipH="1">
            <a:off x="3659145" y="4284185"/>
            <a:ext cx="1189237" cy="749474"/>
          </a:xfrm>
          <a:prstGeom prst="bentConnector3">
            <a:avLst>
              <a:gd name="adj1" fmla="val 50000"/>
            </a:avLst>
          </a:prstGeom>
          <a:ln w="12700">
            <a:solidFill>
              <a:schemeClr val="tx1">
                <a:lumMod val="65000"/>
                <a:lumOff val="3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31">
            <a:extLst>
              <a:ext uri="{FF2B5EF4-FFF2-40B4-BE49-F238E27FC236}">
                <a16:creationId xmlns="" xmlns:a16="http://schemas.microsoft.com/office/drawing/2014/main" id="{F1B93CCA-CF1E-42C2-9154-32D06C84F584}"/>
              </a:ext>
            </a:extLst>
          </p:cNvPr>
          <p:cNvCxnSpPr>
            <a:cxnSpLocks/>
          </p:cNvCxnSpPr>
          <p:nvPr/>
        </p:nvCxnSpPr>
        <p:spPr>
          <a:xfrm rot="16200000" flipV="1">
            <a:off x="10120253" y="2775909"/>
            <a:ext cx="1300252" cy="337512"/>
          </a:xfrm>
          <a:prstGeom prst="bentConnector3">
            <a:avLst>
              <a:gd name="adj1" fmla="val 50000"/>
            </a:avLst>
          </a:prstGeom>
          <a:ln w="12700">
            <a:solidFill>
              <a:schemeClr val="tx1">
                <a:lumMod val="65000"/>
                <a:lumOff val="3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62" name="Group 28">
            <a:extLst>
              <a:ext uri="{FF2B5EF4-FFF2-40B4-BE49-F238E27FC236}">
                <a16:creationId xmlns="" xmlns:a16="http://schemas.microsoft.com/office/drawing/2014/main" id="{6F50F02D-5049-461B-BD3B-7D077F1332A7}"/>
              </a:ext>
            </a:extLst>
          </p:cNvPr>
          <p:cNvGrpSpPr/>
          <p:nvPr/>
        </p:nvGrpSpPr>
        <p:grpSpPr>
          <a:xfrm>
            <a:off x="6023764" y="1240457"/>
            <a:ext cx="3126605" cy="1240932"/>
            <a:chOff x="2551705" y="4294856"/>
            <a:chExt cx="2344953" cy="930700"/>
          </a:xfrm>
        </p:grpSpPr>
        <p:sp>
          <p:nvSpPr>
            <p:cNvPr id="63" name="TextBox 29">
              <a:extLst>
                <a:ext uri="{FF2B5EF4-FFF2-40B4-BE49-F238E27FC236}">
                  <a16:creationId xmlns="" xmlns:a16="http://schemas.microsoft.com/office/drawing/2014/main" id="{12CC1BF5-F46A-461E-ABBF-5F4BE0F77B49}"/>
                </a:ext>
              </a:extLst>
            </p:cNvPr>
            <p:cNvSpPr txBox="1"/>
            <p:nvPr/>
          </p:nvSpPr>
          <p:spPr>
            <a:xfrm>
              <a:off x="2762448" y="4348392"/>
              <a:ext cx="2134210" cy="877164"/>
            </a:xfrm>
            <a:prstGeom prst="rect">
              <a:avLst/>
            </a:prstGeom>
            <a:noFill/>
          </p:spPr>
          <p:txBody>
            <a:bodyPr wrap="square" rtlCol="0" anchor="ctr">
              <a:spAutoFit/>
            </a:bodyPr>
            <a:lstStyle/>
            <a:p>
              <a:pPr algn="r"/>
              <a:endParaRPr lang="en-US" altLang="ko-KR" sz="1400" dirty="0">
                <a:solidFill>
                  <a:schemeClr val="tx1">
                    <a:lumMod val="75000"/>
                    <a:lumOff val="25000"/>
                  </a:schemeClr>
                </a:solidFill>
                <a:cs typeface="Arial" pitchFamily="34" charset="0"/>
              </a:endParaRPr>
            </a:p>
            <a:p>
              <a:pPr algn="just"/>
              <a:r>
                <a:rPr lang="en-US" altLang="ko-KR" sz="1400" dirty="0" smtClean="0">
                  <a:solidFill>
                    <a:schemeClr val="tx1">
                      <a:lumMod val="75000"/>
                      <a:lumOff val="25000"/>
                    </a:schemeClr>
                  </a:solidFill>
                  <a:cs typeface="Arial" pitchFamily="34" charset="0"/>
                </a:rPr>
                <a:t>He </a:t>
              </a:r>
              <a:r>
                <a:rPr lang="en-US" altLang="ko-KR" sz="1400" dirty="0">
                  <a:solidFill>
                    <a:schemeClr val="tx1">
                      <a:lumMod val="75000"/>
                      <a:lumOff val="25000"/>
                    </a:schemeClr>
                  </a:solidFill>
                  <a:cs typeface="Arial" pitchFamily="34" charset="0"/>
                </a:rPr>
                <a:t>deals with the traceability of consumption and expenses, controlling waste and finding solutions to avoid them.. </a:t>
              </a:r>
              <a:endParaRPr lang="ko-KR" altLang="en-US" sz="1400" dirty="0">
                <a:solidFill>
                  <a:schemeClr val="tx1">
                    <a:lumMod val="75000"/>
                    <a:lumOff val="25000"/>
                  </a:schemeClr>
                </a:solidFill>
                <a:cs typeface="Arial" pitchFamily="34" charset="0"/>
              </a:endParaRPr>
            </a:p>
          </p:txBody>
        </p:sp>
        <p:sp>
          <p:nvSpPr>
            <p:cNvPr id="64" name="TextBox 30">
              <a:extLst>
                <a:ext uri="{FF2B5EF4-FFF2-40B4-BE49-F238E27FC236}">
                  <a16:creationId xmlns="" xmlns:a16="http://schemas.microsoft.com/office/drawing/2014/main" id="{863A9191-8B0D-4A87-B76F-58C2EB53C6BE}"/>
                </a:ext>
              </a:extLst>
            </p:cNvPr>
            <p:cNvSpPr txBox="1"/>
            <p:nvPr/>
          </p:nvSpPr>
          <p:spPr>
            <a:xfrm>
              <a:off x="2551705" y="4294856"/>
              <a:ext cx="2336966" cy="253916"/>
            </a:xfrm>
            <a:prstGeom prst="rect">
              <a:avLst/>
            </a:prstGeom>
            <a:noFill/>
          </p:spPr>
          <p:txBody>
            <a:bodyPr wrap="square" rtlCol="0" anchor="ctr">
              <a:spAutoFit/>
            </a:bodyPr>
            <a:lstStyle/>
            <a:p>
              <a:pPr algn="r"/>
              <a:r>
                <a:rPr lang="en-US" altLang="ko-KR" sz="1600" b="1" dirty="0">
                  <a:solidFill>
                    <a:schemeClr val="tx1">
                      <a:lumMod val="75000"/>
                      <a:lumOff val="25000"/>
                    </a:schemeClr>
                  </a:solidFill>
                  <a:cs typeface="Arial" pitchFamily="34" charset="0"/>
                </a:rPr>
                <a:t>Traceability Manager</a:t>
              </a:r>
              <a:endParaRPr lang="ko-KR" altLang="en-US" sz="1600" b="1" dirty="0">
                <a:solidFill>
                  <a:schemeClr val="tx1">
                    <a:lumMod val="75000"/>
                    <a:lumOff val="25000"/>
                  </a:schemeClr>
                </a:solidFill>
                <a:cs typeface="Arial" pitchFamily="34" charset="0"/>
              </a:endParaRPr>
            </a:p>
          </p:txBody>
        </p:sp>
      </p:grpSp>
      <p:grpSp>
        <p:nvGrpSpPr>
          <p:cNvPr id="65" name="Group 28">
            <a:extLst>
              <a:ext uri="{FF2B5EF4-FFF2-40B4-BE49-F238E27FC236}">
                <a16:creationId xmlns="" xmlns:a16="http://schemas.microsoft.com/office/drawing/2014/main" id="{62015EF4-4FE2-4037-9A83-7C5B4608922D}"/>
              </a:ext>
            </a:extLst>
          </p:cNvPr>
          <p:cNvGrpSpPr/>
          <p:nvPr/>
        </p:nvGrpSpPr>
        <p:grpSpPr>
          <a:xfrm>
            <a:off x="3151307" y="1243679"/>
            <a:ext cx="3153448" cy="1242109"/>
            <a:chOff x="2551706" y="4294855"/>
            <a:chExt cx="2365086" cy="931581"/>
          </a:xfrm>
        </p:grpSpPr>
        <p:sp>
          <p:nvSpPr>
            <p:cNvPr id="66" name="TextBox 29">
              <a:extLst>
                <a:ext uri="{FF2B5EF4-FFF2-40B4-BE49-F238E27FC236}">
                  <a16:creationId xmlns="" xmlns:a16="http://schemas.microsoft.com/office/drawing/2014/main" id="{1882EB84-BC72-4229-A76D-4877BCC7018D}"/>
                </a:ext>
              </a:extLst>
            </p:cNvPr>
            <p:cNvSpPr txBox="1"/>
            <p:nvPr/>
          </p:nvSpPr>
          <p:spPr>
            <a:xfrm>
              <a:off x="2714857" y="4510856"/>
              <a:ext cx="2201935" cy="715580"/>
            </a:xfrm>
            <a:prstGeom prst="rect">
              <a:avLst/>
            </a:prstGeom>
            <a:noFill/>
          </p:spPr>
          <p:txBody>
            <a:bodyPr wrap="square" rtlCol="0" anchor="ctr">
              <a:spAutoFit/>
            </a:bodyPr>
            <a:lstStyle/>
            <a:p>
              <a:pPr algn="just"/>
              <a:r>
                <a:rPr lang="en-US" altLang="ko-KR" sz="1400" dirty="0" smtClean="0">
                  <a:solidFill>
                    <a:schemeClr val="tx1">
                      <a:lumMod val="75000"/>
                      <a:lumOff val="25000"/>
                    </a:schemeClr>
                  </a:solidFill>
                  <a:cs typeface="Arial" pitchFamily="34" charset="0"/>
                </a:rPr>
                <a:t>He deals </a:t>
              </a:r>
              <a:r>
                <a:rPr lang="en-US" altLang="ko-KR" sz="1400" dirty="0">
                  <a:solidFill>
                    <a:schemeClr val="tx1">
                      <a:lumMod val="75000"/>
                      <a:lumOff val="25000"/>
                    </a:schemeClr>
                  </a:solidFill>
                  <a:cs typeface="Arial" pitchFamily="34" charset="0"/>
                </a:rPr>
                <a:t>with water control, reducing waste and </a:t>
              </a:r>
              <a:r>
                <a:rPr lang="en-US" altLang="ko-KR" sz="1400" dirty="0" smtClean="0">
                  <a:solidFill>
                    <a:schemeClr val="tx1">
                      <a:lumMod val="75000"/>
                      <a:lumOff val="25000"/>
                    </a:schemeClr>
                  </a:solidFill>
                  <a:cs typeface="Arial" pitchFamily="34" charset="0"/>
                </a:rPr>
                <a:t>he studies </a:t>
              </a:r>
              <a:r>
                <a:rPr lang="en-US" altLang="ko-KR" sz="1400" dirty="0">
                  <a:solidFill>
                    <a:schemeClr val="tx1">
                      <a:lumMod val="75000"/>
                      <a:lumOff val="25000"/>
                    </a:schemeClr>
                  </a:solidFill>
                  <a:cs typeface="Arial" pitchFamily="34" charset="0"/>
                </a:rPr>
                <a:t>the environmental impact of waste liquids.</a:t>
              </a:r>
              <a:endParaRPr lang="ko-KR" altLang="en-US" sz="1400" dirty="0">
                <a:solidFill>
                  <a:schemeClr val="tx1">
                    <a:lumMod val="75000"/>
                    <a:lumOff val="25000"/>
                  </a:schemeClr>
                </a:solidFill>
                <a:cs typeface="Arial" pitchFamily="34" charset="0"/>
              </a:endParaRPr>
            </a:p>
          </p:txBody>
        </p:sp>
        <p:sp>
          <p:nvSpPr>
            <p:cNvPr id="67" name="TextBox 30">
              <a:extLst>
                <a:ext uri="{FF2B5EF4-FFF2-40B4-BE49-F238E27FC236}">
                  <a16:creationId xmlns="" xmlns:a16="http://schemas.microsoft.com/office/drawing/2014/main" id="{D7A37457-FA45-4258-AD27-EE17C3510955}"/>
                </a:ext>
              </a:extLst>
            </p:cNvPr>
            <p:cNvSpPr txBox="1"/>
            <p:nvPr/>
          </p:nvSpPr>
          <p:spPr>
            <a:xfrm>
              <a:off x="2551706" y="4294855"/>
              <a:ext cx="2336966" cy="253916"/>
            </a:xfrm>
            <a:prstGeom prst="rect">
              <a:avLst/>
            </a:prstGeom>
            <a:noFill/>
          </p:spPr>
          <p:txBody>
            <a:bodyPr wrap="square" rtlCol="0" anchor="ctr">
              <a:spAutoFit/>
            </a:bodyPr>
            <a:lstStyle/>
            <a:p>
              <a:r>
                <a:rPr lang="en-US" altLang="ko-KR" sz="1600" b="1" dirty="0">
                  <a:solidFill>
                    <a:schemeClr val="tx1">
                      <a:lumMod val="75000"/>
                      <a:lumOff val="25000"/>
                    </a:schemeClr>
                  </a:solidFill>
                  <a:cs typeface="Arial" pitchFamily="34" charset="0"/>
                </a:rPr>
                <a:t>Water Footprint Manager</a:t>
              </a:r>
              <a:endParaRPr lang="ko-KR" altLang="en-US" sz="1600" b="1" dirty="0">
                <a:solidFill>
                  <a:schemeClr val="tx1">
                    <a:lumMod val="75000"/>
                    <a:lumOff val="25000"/>
                  </a:schemeClr>
                </a:solidFill>
                <a:cs typeface="Arial" pitchFamily="34" charset="0"/>
              </a:endParaRPr>
            </a:p>
          </p:txBody>
        </p:sp>
      </p:grpSp>
      <p:cxnSp>
        <p:nvCxnSpPr>
          <p:cNvPr id="76" name="Connettore 2 75">
            <a:extLst>
              <a:ext uri="{FF2B5EF4-FFF2-40B4-BE49-F238E27FC236}">
                <a16:creationId xmlns="" xmlns:a16="http://schemas.microsoft.com/office/drawing/2014/main" id="{B46F398F-1C5A-4868-89EB-F542B2F68E06}"/>
              </a:ext>
            </a:extLst>
          </p:cNvPr>
          <p:cNvCxnSpPr>
            <a:cxnSpLocks/>
          </p:cNvCxnSpPr>
          <p:nvPr/>
        </p:nvCxnSpPr>
        <p:spPr>
          <a:xfrm flipV="1">
            <a:off x="3591270" y="2470967"/>
            <a:ext cx="0" cy="320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ttore 2 80">
            <a:extLst>
              <a:ext uri="{FF2B5EF4-FFF2-40B4-BE49-F238E27FC236}">
                <a16:creationId xmlns="" xmlns:a16="http://schemas.microsoft.com/office/drawing/2014/main" id="{365E40DA-AE3A-4590-870D-77EF2F03D7AC}"/>
              </a:ext>
            </a:extLst>
          </p:cNvPr>
          <p:cNvCxnSpPr>
            <a:cxnSpLocks/>
          </p:cNvCxnSpPr>
          <p:nvPr/>
        </p:nvCxnSpPr>
        <p:spPr>
          <a:xfrm flipV="1">
            <a:off x="8458404" y="2431078"/>
            <a:ext cx="0" cy="320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7" name="Elemento grafico 86" descr="Foglia">
            <a:extLst>
              <a:ext uri="{FF2B5EF4-FFF2-40B4-BE49-F238E27FC236}">
                <a16:creationId xmlns="" xmlns:a16="http://schemas.microsoft.com/office/drawing/2014/main" id="{5804AD2D-AAF9-436F-AD2F-98A1CD7AFE5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797065" y="3313971"/>
            <a:ext cx="597869" cy="597869"/>
          </a:xfrm>
          <a:prstGeom prst="rect">
            <a:avLst/>
          </a:prstGeom>
        </p:spPr>
      </p:pic>
      <p:pic>
        <p:nvPicPr>
          <p:cNvPr id="90" name="Immagine 89">
            <a:extLst>
              <a:ext uri="{FF2B5EF4-FFF2-40B4-BE49-F238E27FC236}">
                <a16:creationId xmlns="" xmlns:a16="http://schemas.microsoft.com/office/drawing/2014/main" id="{A2603B53-9861-45E7-AFF4-A8485EA98F10}"/>
              </a:ext>
            </a:extLst>
          </p:cNvPr>
          <p:cNvPicPr>
            <a:picLocks noChangeAspect="1"/>
          </p:cNvPicPr>
          <p:nvPr/>
        </p:nvPicPr>
        <p:blipFill>
          <a:blip r:embed="rId4"/>
          <a:stretch>
            <a:fillRect/>
          </a:stretch>
        </p:blipFill>
        <p:spPr>
          <a:xfrm flipH="1">
            <a:off x="3652723" y="2715296"/>
            <a:ext cx="2450317" cy="1745588"/>
          </a:xfrm>
          <a:prstGeom prst="rect">
            <a:avLst/>
          </a:prstGeom>
        </p:spPr>
      </p:pic>
      <p:pic>
        <p:nvPicPr>
          <p:cNvPr id="93" name="Immagine 92">
            <a:extLst>
              <a:ext uri="{FF2B5EF4-FFF2-40B4-BE49-F238E27FC236}">
                <a16:creationId xmlns="" xmlns:a16="http://schemas.microsoft.com/office/drawing/2014/main" id="{03D6617F-43C5-4E67-9D53-90F595C697C3}"/>
              </a:ext>
            </a:extLst>
          </p:cNvPr>
          <p:cNvPicPr>
            <a:picLocks noChangeAspect="1"/>
          </p:cNvPicPr>
          <p:nvPr/>
        </p:nvPicPr>
        <p:blipFill>
          <a:blip r:embed="rId5"/>
          <a:stretch>
            <a:fillRect/>
          </a:stretch>
        </p:blipFill>
        <p:spPr>
          <a:xfrm>
            <a:off x="6931551" y="3244909"/>
            <a:ext cx="793124" cy="679820"/>
          </a:xfrm>
          <a:prstGeom prst="rect">
            <a:avLst/>
          </a:prstGeom>
        </p:spPr>
      </p:pic>
      <p:pic>
        <p:nvPicPr>
          <p:cNvPr id="95" name="Immagine 94">
            <a:extLst>
              <a:ext uri="{FF2B5EF4-FFF2-40B4-BE49-F238E27FC236}">
                <a16:creationId xmlns="" xmlns:a16="http://schemas.microsoft.com/office/drawing/2014/main" id="{B75DF10F-C8E9-4B5F-8EDD-5577AF192DBE}"/>
              </a:ext>
            </a:extLst>
          </p:cNvPr>
          <p:cNvPicPr>
            <a:picLocks noChangeAspect="1"/>
          </p:cNvPicPr>
          <p:nvPr/>
        </p:nvPicPr>
        <p:blipFill>
          <a:blip r:embed="rId6"/>
          <a:stretch>
            <a:fillRect/>
          </a:stretch>
        </p:blipFill>
        <p:spPr>
          <a:xfrm>
            <a:off x="2739951" y="3081363"/>
            <a:ext cx="1636217" cy="945370"/>
          </a:xfrm>
          <a:prstGeom prst="rect">
            <a:avLst/>
          </a:prstGeom>
        </p:spPr>
      </p:pic>
      <p:pic>
        <p:nvPicPr>
          <p:cNvPr id="99" name="Immagine 98">
            <a:extLst>
              <a:ext uri="{FF2B5EF4-FFF2-40B4-BE49-F238E27FC236}">
                <a16:creationId xmlns="" xmlns:a16="http://schemas.microsoft.com/office/drawing/2014/main" id="{725A8909-BA98-425D-9D0B-4D90B1157B1A}"/>
              </a:ext>
            </a:extLst>
          </p:cNvPr>
          <p:cNvPicPr>
            <a:picLocks noChangeAspect="1"/>
          </p:cNvPicPr>
          <p:nvPr/>
        </p:nvPicPr>
        <p:blipFill>
          <a:blip r:embed="rId7"/>
          <a:stretch>
            <a:fillRect/>
          </a:stretch>
        </p:blipFill>
        <p:spPr>
          <a:xfrm rot="624661">
            <a:off x="8100284" y="3160975"/>
            <a:ext cx="814604" cy="814604"/>
          </a:xfrm>
          <a:prstGeom prst="rect">
            <a:avLst/>
          </a:prstGeom>
        </p:spPr>
      </p:pic>
      <p:pic>
        <p:nvPicPr>
          <p:cNvPr id="102" name="Immagine 101">
            <a:extLst>
              <a:ext uri="{FF2B5EF4-FFF2-40B4-BE49-F238E27FC236}">
                <a16:creationId xmlns="" xmlns:a16="http://schemas.microsoft.com/office/drawing/2014/main" id="{45DE6BA9-D959-46BB-BE69-4C5ABCB6EE3D}"/>
              </a:ext>
            </a:extLst>
          </p:cNvPr>
          <p:cNvPicPr>
            <a:picLocks noChangeAspect="1"/>
          </p:cNvPicPr>
          <p:nvPr/>
        </p:nvPicPr>
        <p:blipFill>
          <a:blip r:embed="rId8"/>
          <a:stretch>
            <a:fillRect/>
          </a:stretch>
        </p:blipFill>
        <p:spPr>
          <a:xfrm>
            <a:off x="9279371" y="2918659"/>
            <a:ext cx="1193251" cy="1193251"/>
          </a:xfrm>
          <a:prstGeom prst="rect">
            <a:avLst/>
          </a:prstGeom>
        </p:spPr>
      </p:pic>
      <p:grpSp>
        <p:nvGrpSpPr>
          <p:cNvPr id="104" name="Group 16">
            <a:extLst>
              <a:ext uri="{FF2B5EF4-FFF2-40B4-BE49-F238E27FC236}">
                <a16:creationId xmlns="" xmlns:a16="http://schemas.microsoft.com/office/drawing/2014/main" id="{6F1B7975-B671-4824-9A6B-8F741BB3DF0B}"/>
              </a:ext>
            </a:extLst>
          </p:cNvPr>
          <p:cNvGrpSpPr/>
          <p:nvPr/>
        </p:nvGrpSpPr>
        <p:grpSpPr>
          <a:xfrm>
            <a:off x="9316028" y="1165028"/>
            <a:ext cx="2875971" cy="1228136"/>
            <a:chOff x="2576762" y="4230488"/>
            <a:chExt cx="2393537" cy="921104"/>
          </a:xfrm>
        </p:grpSpPr>
        <p:sp>
          <p:nvSpPr>
            <p:cNvPr id="105" name="TextBox 17">
              <a:extLst>
                <a:ext uri="{FF2B5EF4-FFF2-40B4-BE49-F238E27FC236}">
                  <a16:creationId xmlns="" xmlns:a16="http://schemas.microsoft.com/office/drawing/2014/main" id="{4A0FCF7F-1C66-476D-AD38-C8DBDBCE5828}"/>
                </a:ext>
              </a:extLst>
            </p:cNvPr>
            <p:cNvSpPr txBox="1"/>
            <p:nvPr/>
          </p:nvSpPr>
          <p:spPr>
            <a:xfrm>
              <a:off x="2613297" y="4528343"/>
              <a:ext cx="2357002" cy="623249"/>
            </a:xfrm>
            <a:prstGeom prst="rect">
              <a:avLst/>
            </a:prstGeom>
            <a:noFill/>
          </p:spPr>
          <p:txBody>
            <a:bodyPr wrap="square" rtlCol="0" anchor="ctr">
              <a:spAutoFit/>
            </a:bodyPr>
            <a:lstStyle/>
            <a:p>
              <a:pPr algn="just"/>
              <a:r>
                <a:rPr lang="en-US" altLang="ko-KR" sz="1200" dirty="0" smtClean="0">
                  <a:solidFill>
                    <a:schemeClr val="tx1">
                      <a:lumMod val="75000"/>
                      <a:lumOff val="25000"/>
                    </a:schemeClr>
                  </a:solidFill>
                  <a:cs typeface="Arial" pitchFamily="34" charset="0"/>
                </a:rPr>
                <a:t>He deals </a:t>
              </a:r>
              <a:r>
                <a:rPr lang="en-US" altLang="ko-KR" sz="1200" dirty="0">
                  <a:solidFill>
                    <a:schemeClr val="tx1">
                      <a:lumMod val="75000"/>
                      <a:lumOff val="25000"/>
                    </a:schemeClr>
                  </a:solidFill>
                  <a:cs typeface="Arial" pitchFamily="34" charset="0"/>
                </a:rPr>
                <a:t>with the study of alternative food solutions </a:t>
              </a:r>
              <a:r>
                <a:rPr lang="en-US" altLang="ko-KR" sz="1200" dirty="0" smtClean="0">
                  <a:solidFill>
                    <a:schemeClr val="tx1">
                      <a:lumMod val="75000"/>
                      <a:lumOff val="25000"/>
                    </a:schemeClr>
                  </a:solidFill>
                  <a:cs typeface="Arial" pitchFamily="34" charset="0"/>
                </a:rPr>
                <a:t>for meat and </a:t>
              </a:r>
              <a:r>
                <a:rPr lang="en-US" altLang="ko-KR" sz="1200" dirty="0">
                  <a:solidFill>
                    <a:schemeClr val="tx1">
                      <a:lumMod val="75000"/>
                      <a:lumOff val="25000"/>
                    </a:schemeClr>
                  </a:solidFill>
                  <a:cs typeface="Arial" pitchFamily="34" charset="0"/>
                </a:rPr>
                <a:t>in particular </a:t>
              </a:r>
              <a:r>
                <a:rPr lang="en-US" altLang="ko-KR" sz="1200" dirty="0" smtClean="0">
                  <a:solidFill>
                    <a:schemeClr val="tx1">
                      <a:lumMod val="75000"/>
                      <a:lumOff val="25000"/>
                    </a:schemeClr>
                  </a:solidFill>
                  <a:cs typeface="Arial" pitchFamily="34" charset="0"/>
                </a:rPr>
                <a:t>with the creation </a:t>
              </a:r>
              <a:r>
                <a:rPr lang="en-US" altLang="ko-KR" sz="1200" dirty="0">
                  <a:solidFill>
                    <a:schemeClr val="tx1">
                      <a:lumMod val="75000"/>
                      <a:lumOff val="25000"/>
                    </a:schemeClr>
                  </a:solidFill>
                  <a:cs typeface="Arial" pitchFamily="34" charset="0"/>
                </a:rPr>
                <a:t>in </a:t>
              </a:r>
              <a:r>
                <a:rPr lang="en-US" altLang="ko-KR" sz="1200" dirty="0" smtClean="0">
                  <a:solidFill>
                    <a:schemeClr val="tx1">
                      <a:lumMod val="75000"/>
                      <a:lumOff val="25000"/>
                    </a:schemeClr>
                  </a:solidFill>
                  <a:cs typeface="Arial" pitchFamily="34" charset="0"/>
                </a:rPr>
                <a:t> </a:t>
              </a:r>
              <a:r>
                <a:rPr lang="en-US" altLang="ko-KR" sz="1200" dirty="0">
                  <a:solidFill>
                    <a:schemeClr val="tx1">
                      <a:lumMod val="75000"/>
                      <a:lumOff val="25000"/>
                    </a:schemeClr>
                  </a:solidFill>
                  <a:cs typeface="Arial" pitchFamily="34" charset="0"/>
                </a:rPr>
                <a:t>laboratory </a:t>
              </a:r>
              <a:r>
                <a:rPr lang="en-US" altLang="ko-KR" sz="1200" dirty="0" smtClean="0">
                  <a:solidFill>
                    <a:schemeClr val="tx1">
                      <a:lumMod val="75000"/>
                      <a:lumOff val="25000"/>
                    </a:schemeClr>
                  </a:solidFill>
                  <a:cs typeface="Arial" pitchFamily="34" charset="0"/>
                </a:rPr>
                <a:t>without </a:t>
              </a:r>
              <a:r>
                <a:rPr lang="en-US" altLang="ko-KR" sz="1200" dirty="0">
                  <a:solidFill>
                    <a:schemeClr val="tx1">
                      <a:lumMod val="75000"/>
                      <a:lumOff val="25000"/>
                    </a:schemeClr>
                  </a:solidFill>
                  <a:cs typeface="Arial" pitchFamily="34" charset="0"/>
                </a:rPr>
                <a:t>killing any animal.</a:t>
              </a:r>
              <a:endParaRPr lang="ko-KR" altLang="en-US" sz="1400" dirty="0">
                <a:solidFill>
                  <a:schemeClr val="tx1">
                    <a:lumMod val="75000"/>
                    <a:lumOff val="25000"/>
                  </a:schemeClr>
                </a:solidFill>
                <a:cs typeface="Arial" pitchFamily="34" charset="0"/>
              </a:endParaRPr>
            </a:p>
          </p:txBody>
        </p:sp>
        <p:sp>
          <p:nvSpPr>
            <p:cNvPr id="106" name="TextBox 18">
              <a:extLst>
                <a:ext uri="{FF2B5EF4-FFF2-40B4-BE49-F238E27FC236}">
                  <a16:creationId xmlns="" xmlns:a16="http://schemas.microsoft.com/office/drawing/2014/main" id="{20B2406C-FEA6-4F8E-A3EE-46FD1CEF0857}"/>
                </a:ext>
              </a:extLst>
            </p:cNvPr>
            <p:cNvSpPr txBox="1"/>
            <p:nvPr/>
          </p:nvSpPr>
          <p:spPr>
            <a:xfrm>
              <a:off x="2576762" y="4230488"/>
              <a:ext cx="2336966" cy="253916"/>
            </a:xfrm>
            <a:prstGeom prst="rect">
              <a:avLst/>
            </a:prstGeom>
            <a:noFill/>
          </p:spPr>
          <p:txBody>
            <a:bodyPr wrap="square" rtlCol="0" anchor="ctr">
              <a:spAutoFit/>
            </a:bodyPr>
            <a:lstStyle/>
            <a:p>
              <a:r>
                <a:rPr lang="en-US" altLang="ko-KR" sz="1600" b="1" dirty="0">
                  <a:solidFill>
                    <a:schemeClr val="tx1">
                      <a:lumMod val="75000"/>
                      <a:lumOff val="25000"/>
                    </a:schemeClr>
                  </a:solidFill>
                  <a:cs typeface="Arial" pitchFamily="34" charset="0"/>
                </a:rPr>
                <a:t>In Vitro Meat Scientist</a:t>
              </a:r>
              <a:endParaRPr lang="ko-KR" altLang="en-US" sz="1600" b="1" dirty="0">
                <a:solidFill>
                  <a:schemeClr val="tx1">
                    <a:lumMod val="75000"/>
                    <a:lumOff val="25000"/>
                  </a:schemeClr>
                </a:solidFill>
                <a:cs typeface="Arial" pitchFamily="34" charset="0"/>
              </a:endParaRPr>
            </a:p>
          </p:txBody>
        </p:sp>
      </p:grpSp>
      <p:pic>
        <p:nvPicPr>
          <p:cNvPr id="110" name="Immagine 109">
            <a:extLst>
              <a:ext uri="{FF2B5EF4-FFF2-40B4-BE49-F238E27FC236}">
                <a16:creationId xmlns="" xmlns:a16="http://schemas.microsoft.com/office/drawing/2014/main" id="{DCD41D7B-5B9F-42EE-8494-6243B307E48B}"/>
              </a:ext>
            </a:extLst>
          </p:cNvPr>
          <p:cNvPicPr>
            <a:picLocks noChangeAspect="1"/>
          </p:cNvPicPr>
          <p:nvPr/>
        </p:nvPicPr>
        <p:blipFill>
          <a:blip r:embed="rId9"/>
          <a:stretch>
            <a:fillRect/>
          </a:stretch>
        </p:blipFill>
        <p:spPr>
          <a:xfrm>
            <a:off x="1041625" y="3115284"/>
            <a:ext cx="1918021" cy="959011"/>
          </a:xfrm>
          <a:prstGeom prst="rect">
            <a:avLst/>
          </a:prstGeom>
        </p:spPr>
      </p:pic>
    </p:spTree>
    <p:extLst>
      <p:ext uri="{BB962C8B-B14F-4D97-AF65-F5344CB8AC3E}">
        <p14:creationId xmlns:p14="http://schemas.microsoft.com/office/powerpoint/2010/main" val="291596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587" y="257756"/>
            <a:ext cx="12192000" cy="768085"/>
          </a:xfrm>
        </p:spPr>
        <p:txBody>
          <a:bodyPr/>
          <a:lstStyle/>
          <a:p>
            <a:r>
              <a:rPr lang="en-US" dirty="0"/>
              <a:t>Green companies!</a:t>
            </a:r>
          </a:p>
        </p:txBody>
      </p:sp>
      <p:sp>
        <p:nvSpPr>
          <p:cNvPr id="15" name="Rectangle 14"/>
          <p:cNvSpPr/>
          <p:nvPr/>
        </p:nvSpPr>
        <p:spPr>
          <a:xfrm>
            <a:off x="-10601" y="5233295"/>
            <a:ext cx="12210572" cy="1635306"/>
          </a:xfrm>
          <a:prstGeom prst="rect">
            <a:avLst/>
          </a:prstGeom>
          <a:solidFill>
            <a:schemeClr val="accent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6" name="Rectangle 15"/>
          <p:cNvSpPr/>
          <p:nvPr/>
        </p:nvSpPr>
        <p:spPr>
          <a:xfrm>
            <a:off x="-13586" y="1431127"/>
            <a:ext cx="4149488" cy="3802168"/>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TextBox 18"/>
          <p:cNvSpPr txBox="1"/>
          <p:nvPr/>
        </p:nvSpPr>
        <p:spPr>
          <a:xfrm>
            <a:off x="0" y="1804891"/>
            <a:ext cx="4149488" cy="2800767"/>
          </a:xfrm>
          <a:prstGeom prst="rect">
            <a:avLst/>
          </a:prstGeom>
          <a:noFill/>
        </p:spPr>
        <p:txBody>
          <a:bodyPr wrap="square" rtlCol="0" anchor="ctr">
            <a:spAutoFit/>
          </a:bodyPr>
          <a:lstStyle/>
          <a:p>
            <a:pPr algn="just"/>
            <a:r>
              <a:rPr lang="en-US" sz="1600" dirty="0">
                <a:solidFill>
                  <a:schemeClr val="bg1"/>
                </a:solidFill>
              </a:rPr>
              <a:t>Today more and more companies adopt ecological solutions to intervene on environmental </a:t>
            </a:r>
            <a:r>
              <a:rPr lang="en-US" sz="1600" dirty="0" smtClean="0">
                <a:solidFill>
                  <a:schemeClr val="bg1"/>
                </a:solidFill>
              </a:rPr>
              <a:t>issues</a:t>
            </a:r>
            <a:r>
              <a:rPr lang="en-US" sz="1600" dirty="0" smtClean="0">
                <a:solidFill>
                  <a:schemeClr val="bg1"/>
                </a:solidFill>
              </a:rPr>
              <a:t>; moreover</a:t>
            </a:r>
            <a:r>
              <a:rPr lang="en-US" sz="1600" dirty="0" smtClean="0">
                <a:solidFill>
                  <a:schemeClr val="bg1"/>
                </a:solidFill>
              </a:rPr>
              <a:t> </a:t>
            </a:r>
            <a:r>
              <a:rPr lang="en-US" sz="1600" dirty="0">
                <a:solidFill>
                  <a:schemeClr val="bg1"/>
                </a:solidFill>
              </a:rPr>
              <a:t>the use of renewable </a:t>
            </a:r>
            <a:r>
              <a:rPr lang="en-US" sz="1600" dirty="0" smtClean="0">
                <a:solidFill>
                  <a:schemeClr val="bg1"/>
                </a:solidFill>
              </a:rPr>
              <a:t>energy involves a </a:t>
            </a:r>
            <a:r>
              <a:rPr lang="en-US" sz="1600" dirty="0">
                <a:solidFill>
                  <a:schemeClr val="bg1"/>
                </a:solidFill>
              </a:rPr>
              <a:t>considerable </a:t>
            </a:r>
            <a:r>
              <a:rPr lang="en-US" sz="1600" dirty="0" smtClean="0">
                <a:solidFill>
                  <a:schemeClr val="bg1"/>
                </a:solidFill>
              </a:rPr>
              <a:t>saving </a:t>
            </a:r>
            <a:r>
              <a:rPr lang="en-US" sz="1600" dirty="0">
                <a:solidFill>
                  <a:schemeClr val="bg1"/>
                </a:solidFill>
              </a:rPr>
              <a:t>in cash for the company itself</a:t>
            </a:r>
            <a:r>
              <a:rPr lang="en-US" sz="1600" dirty="0" smtClean="0">
                <a:solidFill>
                  <a:schemeClr val="bg1"/>
                </a:solidFill>
              </a:rPr>
              <a:t>. </a:t>
            </a:r>
            <a:r>
              <a:rPr lang="en-US" sz="1600" dirty="0">
                <a:solidFill>
                  <a:schemeClr val="bg1"/>
                </a:solidFill>
              </a:rPr>
              <a:t>In fact companies that use environmentally sustainable solutions are increasing and are present all over the world.</a:t>
            </a:r>
            <a:r>
              <a:rPr lang="en-US" sz="1600" dirty="0">
                <a:solidFill>
                  <a:schemeClr val="bg1"/>
                </a:solidFill>
                <a:cs typeface="Arial" pitchFamily="34" charset="0"/>
              </a:rPr>
              <a:t>  		       </a:t>
            </a:r>
            <a:r>
              <a:rPr lang="en-US" sz="1600" dirty="0" smtClean="0">
                <a:solidFill>
                  <a:schemeClr val="bg1"/>
                </a:solidFill>
                <a:cs typeface="Arial" pitchFamily="34" charset="0"/>
              </a:rPr>
              <a:t>This </a:t>
            </a:r>
            <a:r>
              <a:rPr lang="en-US" sz="1600" dirty="0">
                <a:solidFill>
                  <a:schemeClr val="bg1"/>
                </a:solidFill>
                <a:cs typeface="Arial" pitchFamily="34" charset="0"/>
              </a:rPr>
              <a:t>office in Tokyo is full of plants and in the picture we can see a room with a vegetable garden on the ceiling.</a:t>
            </a:r>
            <a:endParaRPr lang="en-US" sz="1600" dirty="0">
              <a:solidFill>
                <a:schemeClr val="bg1"/>
              </a:solidFill>
            </a:endParaRPr>
          </a:p>
        </p:txBody>
      </p:sp>
      <p:sp>
        <p:nvSpPr>
          <p:cNvPr id="21" name="TextBox 20"/>
          <p:cNvSpPr txBox="1"/>
          <p:nvPr/>
        </p:nvSpPr>
        <p:spPr>
          <a:xfrm>
            <a:off x="1957992" y="5533078"/>
            <a:ext cx="8248842" cy="830997"/>
          </a:xfrm>
          <a:prstGeom prst="rect">
            <a:avLst/>
          </a:prstGeom>
          <a:noFill/>
        </p:spPr>
        <p:txBody>
          <a:bodyPr wrap="square" rtlCol="0" anchor="ctr">
            <a:spAutoFit/>
          </a:bodyPr>
          <a:lstStyle/>
          <a:p>
            <a:pPr algn="just"/>
            <a:r>
              <a:rPr lang="en-US" altLang="ko-KR" sz="1600" dirty="0">
                <a:solidFill>
                  <a:schemeClr val="bg1"/>
                </a:solidFill>
                <a:cs typeface="Arial" pitchFamily="34" charset="0"/>
              </a:rPr>
              <a:t>By improving the quality of the workplace</a:t>
            </a:r>
            <a:r>
              <a:rPr lang="en-US" altLang="ko-KR" sz="1600" dirty="0" smtClean="0">
                <a:solidFill>
                  <a:schemeClr val="bg1"/>
                </a:solidFill>
                <a:cs typeface="Arial" pitchFamily="34" charset="0"/>
              </a:rPr>
              <a:t>, we also improve employees’ </a:t>
            </a:r>
            <a:r>
              <a:rPr lang="en-US" altLang="ko-KR" sz="1600" dirty="0">
                <a:solidFill>
                  <a:schemeClr val="bg1"/>
                </a:solidFill>
                <a:cs typeface="Arial" pitchFamily="34" charset="0"/>
              </a:rPr>
              <a:t>efficiency and </a:t>
            </a:r>
            <a:r>
              <a:rPr lang="en-US" altLang="ko-KR" sz="1600" dirty="0" smtClean="0">
                <a:solidFill>
                  <a:schemeClr val="bg1"/>
                </a:solidFill>
                <a:cs typeface="Arial" pitchFamily="34" charset="0"/>
              </a:rPr>
              <a:t>we create </a:t>
            </a:r>
            <a:r>
              <a:rPr lang="en-US" altLang="ko-KR" sz="1600" dirty="0">
                <a:solidFill>
                  <a:schemeClr val="bg1"/>
                </a:solidFill>
                <a:cs typeface="Arial" pitchFamily="34" charset="0"/>
              </a:rPr>
              <a:t>a good image for the company itself</a:t>
            </a:r>
            <a:r>
              <a:rPr lang="en-US" altLang="ko-KR" sz="1600" dirty="0" smtClean="0">
                <a:solidFill>
                  <a:schemeClr val="bg1"/>
                </a:solidFill>
                <a:cs typeface="Arial" pitchFamily="34" charset="0"/>
              </a:rPr>
              <a:t>. Finding </a:t>
            </a:r>
            <a:r>
              <a:rPr lang="en-US" altLang="ko-KR" sz="1600" dirty="0">
                <a:solidFill>
                  <a:schemeClr val="bg1"/>
                </a:solidFill>
                <a:cs typeface="Arial" pitchFamily="34" charset="0"/>
              </a:rPr>
              <a:t>new solutions and new ideas is the basis of an eco-sustainable company.</a:t>
            </a:r>
          </a:p>
        </p:txBody>
      </p:sp>
      <p:pic>
        <p:nvPicPr>
          <p:cNvPr id="30" name="Immagine 29">
            <a:extLst>
              <a:ext uri="{FF2B5EF4-FFF2-40B4-BE49-F238E27FC236}">
                <a16:creationId xmlns="" xmlns:a16="http://schemas.microsoft.com/office/drawing/2014/main" id="{CF6399F7-3AE2-4EFF-B97C-D153625CA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160" y="1451447"/>
            <a:ext cx="6149879" cy="3402255"/>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8355778"/>
      </p:ext>
    </p:extLst>
  </p:cSld>
  <p:clrMapOvr>
    <a:masterClrMapping/>
  </p:clrMapOvr>
</p:sld>
</file>

<file path=ppt/theme/theme1.xml><?xml version="1.0" encoding="utf-8"?>
<a:theme xmlns:a="http://schemas.openxmlformats.org/drawingml/2006/main" name="Berlino">
  <a:themeElements>
    <a:clrScheme name="Berlino">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o">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o">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Contents Slide Master">
  <a:themeElements>
    <a:clrScheme name="ALLPPT-COLOR-A31">
      <a:dk1>
        <a:sysClr val="windowText" lastClr="000000"/>
      </a:dk1>
      <a:lt1>
        <a:sysClr val="window" lastClr="FFFFFF"/>
      </a:lt1>
      <a:dk2>
        <a:srgbClr val="1F497D"/>
      </a:dk2>
      <a:lt2>
        <a:srgbClr val="EEECE1"/>
      </a:lt2>
      <a:accent1>
        <a:srgbClr val="649941"/>
      </a:accent1>
      <a:accent2>
        <a:srgbClr val="A4D144"/>
      </a:accent2>
      <a:accent3>
        <a:srgbClr val="649941"/>
      </a:accent3>
      <a:accent4>
        <a:srgbClr val="A4D144"/>
      </a:accent4>
      <a:accent5>
        <a:srgbClr val="649941"/>
      </a:accent5>
      <a:accent6>
        <a:srgbClr val="A4D144"/>
      </a:accent6>
      <a:hlink>
        <a:srgbClr val="76923C"/>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TM04033917[[fn=Berlino]]</Template>
  <TotalTime>1693</TotalTime>
  <Words>1315</Words>
  <Application>Microsoft Office PowerPoint</Application>
  <PresentationFormat>Widescreen</PresentationFormat>
  <Paragraphs>94</Paragraphs>
  <Slides>15</Slides>
  <Notes>1</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15</vt:i4>
      </vt:variant>
    </vt:vector>
  </HeadingPairs>
  <TitlesOfParts>
    <vt:vector size="24" baseType="lpstr">
      <vt:lpstr>Arial Unicode MS</vt:lpstr>
      <vt:lpstr>Arial</vt:lpstr>
      <vt:lpstr>Arial Black</vt:lpstr>
      <vt:lpstr>Calibri</vt:lpstr>
      <vt:lpstr>Trebuchet MS</vt:lpstr>
      <vt:lpstr>Tw Cen MT</vt:lpstr>
      <vt:lpstr>Wingdings</vt:lpstr>
      <vt:lpstr>Berlino</vt:lpstr>
      <vt:lpstr>Contents Slide Master</vt:lpstr>
      <vt:lpstr>Study on the environment between consumption and jobs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on the environment between consumption and jobs</dc:title>
  <dc:creator>Christian Favarò</dc:creator>
  <cp:lastModifiedBy>savinamoniaci@gmail.com</cp:lastModifiedBy>
  <cp:revision>153</cp:revision>
  <dcterms:created xsi:type="dcterms:W3CDTF">2019-02-10T10:22:26Z</dcterms:created>
  <dcterms:modified xsi:type="dcterms:W3CDTF">2019-02-20T05:33:55Z</dcterms:modified>
</cp:coreProperties>
</file>